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drawings/drawing15.xml" ContentType="application/vnd.openxmlformats-officedocument.drawingml.chartshapes+xml"/>
  <Override PartName="/ppt/charts/chart20.xml" ContentType="application/vnd.openxmlformats-officedocument.drawingml.chart+xml"/>
  <Override PartName="/ppt/drawings/drawing1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17.xml" ContentType="application/vnd.openxmlformats-officedocument.drawingml.chartshapes+xml"/>
  <Override PartName="/ppt/charts/chart24.xml" ContentType="application/vnd.openxmlformats-officedocument.drawingml.chart+xml"/>
  <Override PartName="/ppt/drawings/drawing18.xml" ContentType="application/vnd.openxmlformats-officedocument.drawingml.chartshapes+xml"/>
  <Override PartName="/ppt/charts/chart25.xml" ContentType="application/vnd.openxmlformats-officedocument.drawingml.chart+xml"/>
  <Override PartName="/ppt/drawings/drawing19.xml" ContentType="application/vnd.openxmlformats-officedocument.drawingml.chartshapes+xml"/>
  <Override PartName="/ppt/charts/chart26.xml" ContentType="application/vnd.openxmlformats-officedocument.drawingml.chart+xml"/>
  <Override PartName="/ppt/drawings/drawing20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21.xml" ContentType="application/vnd.openxmlformats-officedocument.drawingml.chartshapes+xml"/>
  <Override PartName="/ppt/charts/chart32.xml" ContentType="application/vnd.openxmlformats-officedocument.drawingml.chart+xml"/>
  <Override PartName="/ppt/drawings/drawing22.xml" ContentType="application/vnd.openxmlformats-officedocument.drawingml.chartshapes+xml"/>
  <Override PartName="/ppt/charts/chart33.xml" ContentType="application/vnd.openxmlformats-officedocument.drawingml.chart+xml"/>
  <Override PartName="/ppt/drawings/drawing23.xml" ContentType="application/vnd.openxmlformats-officedocument.drawingml.chartshapes+xml"/>
  <Override PartName="/ppt/charts/chart34.xml" ContentType="application/vnd.openxmlformats-officedocument.drawingml.chart+xml"/>
  <Override PartName="/ppt/drawings/drawing24.xml" ContentType="application/vnd.openxmlformats-officedocument.drawingml.chartshapes+xml"/>
  <Override PartName="/ppt/charts/chart35.xml" ContentType="application/vnd.openxmlformats-officedocument.drawingml.chart+xml"/>
  <Override PartName="/ppt/notesSlides/notesSlide8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25.xml" ContentType="application/vnd.openxmlformats-officedocument.drawingml.chartshapes+xml"/>
  <Override PartName="/ppt/charts/chart42.xml" ContentType="application/vnd.openxmlformats-officedocument.drawingml.chart+xml"/>
  <Override PartName="/ppt/drawings/drawing26.xml" ContentType="application/vnd.openxmlformats-officedocument.drawingml.chartshapes+xml"/>
  <Override PartName="/ppt/charts/chart43.xml" ContentType="application/vnd.openxmlformats-officedocument.drawingml.chart+xml"/>
  <Override PartName="/ppt/drawings/drawing2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99" r:id="rId2"/>
    <p:sldId id="301" r:id="rId3"/>
    <p:sldId id="302" r:id="rId4"/>
    <p:sldId id="303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04" r:id="rId13"/>
    <p:sldId id="321" r:id="rId14"/>
    <p:sldId id="297" r:id="rId15"/>
    <p:sldId id="309" r:id="rId16"/>
    <p:sldId id="306" r:id="rId17"/>
    <p:sldId id="310" r:id="rId18"/>
    <p:sldId id="311" r:id="rId19"/>
    <p:sldId id="320" r:id="rId20"/>
    <p:sldId id="319" r:id="rId21"/>
    <p:sldId id="305" r:id="rId22"/>
    <p:sldId id="308" r:id="rId23"/>
    <p:sldId id="300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ищенко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106"/>
    <a:srgbClr val="DD5721"/>
    <a:srgbClr val="EFDBEF"/>
    <a:srgbClr val="B565D9"/>
    <a:srgbClr val="ED620D"/>
    <a:srgbClr val="B86BDB"/>
    <a:srgbClr val="BD75DD"/>
    <a:srgbClr val="E03C9E"/>
    <a:srgbClr val="0694D4"/>
    <a:srgbClr val="FF9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3867" autoAdjust="0"/>
  </p:normalViewPr>
  <p:slideViewPr>
    <p:cSldViewPr>
      <p:cViewPr>
        <p:scale>
          <a:sx n="125" d="100"/>
          <a:sy n="125" d="100"/>
        </p:scale>
        <p:origin x="-1422" y="-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промышленного производства,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744931801748809"/>
          <c:y val="6.35644650594378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59629986467809"/>
          <c:y val="0.27216668642527297"/>
          <c:w val="0.82404505146058482"/>
          <c:h val="0.61031899233418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промышленного производства, млн.руб.</c:v>
                </c:pt>
              </c:strCache>
            </c:strRef>
          </c:tx>
          <c:dLbls>
            <c:dLbl>
              <c:idx val="0"/>
              <c:layout>
                <c:manualLayout>
                  <c:x val="5.78259974756903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825997475689792E-3"/>
                  <c:y val="4.661273169876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478198232983112E-2"/>
                  <c:y val="-0.10487864632222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828274089765236E-3"/>
                  <c:y val="6.409250608580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4699.3999999999996</c:v>
                </c:pt>
                <c:pt idx="1">
                  <c:v>4104.3</c:v>
                </c:pt>
                <c:pt idx="2">
                  <c:v>4323.3999999999996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89344"/>
        <c:axId val="66760640"/>
      </c:lineChart>
      <c:catAx>
        <c:axId val="72889344"/>
        <c:scaling>
          <c:orientation val="minMax"/>
        </c:scaling>
        <c:delete val="1"/>
        <c:axPos val="b"/>
        <c:majorTickMark val="out"/>
        <c:minorTickMark val="none"/>
        <c:tickLblPos val="none"/>
        <c:crossAx val="66760640"/>
        <c:crosses val="autoZero"/>
        <c:auto val="1"/>
        <c:lblAlgn val="ctr"/>
        <c:lblOffset val="100"/>
        <c:noMultiLvlLbl val="0"/>
      </c:catAx>
      <c:valAx>
        <c:axId val="6676064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7288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D620D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778815821811"/>
          <c:y val="6.4668740510313669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BD75DD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D620D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778815821811"/>
          <c:y val="6.4668740510313669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BD75DD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32873741265415"/>
          <c:y val="3.4350651859938269E-2"/>
          <c:w val="0.63804492532844748"/>
          <c:h val="0.84123417070234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доходов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9977607428781636E-4"/>
                  <c:y val="0.18330319367958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984134249521925E-4"/>
                  <c:y val="0.17767097129950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40704709433457E-3"/>
                  <c:y val="0.17245339992150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925113234264639E-3"/>
                  <c:y val="0.25178934045731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1418</c:v>
                </c:pt>
                <c:pt idx="1">
                  <c:v>1405.6</c:v>
                </c:pt>
                <c:pt idx="2">
                  <c:v>1670.6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налоговых и неналоговых доходов</c:v>
                </c:pt>
              </c:strCache>
            </c:strRef>
          </c:tx>
          <c:spPr>
            <a:solidFill>
              <a:srgbClr val="ED620D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7941747489727736E-3"/>
                  <c:y val="0.14866466484785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84542760838487E-3"/>
                  <c:y val="0.12165648500201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61030561059205E-3"/>
                  <c:y val="0.10544030783382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985022646852926E-3"/>
                  <c:y val="0.10427639352272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370.5</c:v>
                </c:pt>
                <c:pt idx="1">
                  <c:v>434.4</c:v>
                </c:pt>
                <c:pt idx="2">
                  <c:v>504.2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356096"/>
        <c:axId val="76451200"/>
      </c:barChart>
      <c:catAx>
        <c:axId val="7635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451200"/>
        <c:crosses val="autoZero"/>
        <c:auto val="1"/>
        <c:lblAlgn val="ctr"/>
        <c:lblOffset val="100"/>
        <c:noMultiLvlLbl val="0"/>
      </c:catAx>
      <c:valAx>
        <c:axId val="76451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7635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18269854891899"/>
          <c:y val="0.7460313860583323"/>
          <c:w val="0.18831084760382133"/>
          <c:h val="0.2400998887274968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2021 (факт)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0.26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2021 (факт)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0.74</c:v>
                </c:pt>
                <c:pt idx="1">
                  <c:v>0.69</c:v>
                </c:pt>
                <c:pt idx="2">
                  <c:v>0.72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015040"/>
        <c:axId val="100411648"/>
      </c:barChart>
      <c:catAx>
        <c:axId val="69015040"/>
        <c:scaling>
          <c:orientation val="minMax"/>
        </c:scaling>
        <c:delete val="0"/>
        <c:axPos val="l"/>
        <c:majorTickMark val="out"/>
        <c:minorTickMark val="none"/>
        <c:tickLblPos val="nextTo"/>
        <c:crossAx val="100411648"/>
        <c:crosses val="autoZero"/>
        <c:auto val="1"/>
        <c:lblAlgn val="ctr"/>
        <c:lblOffset val="100"/>
        <c:noMultiLvlLbl val="0"/>
      </c:catAx>
      <c:valAx>
        <c:axId val="100411648"/>
        <c:scaling>
          <c:orientation val="minMax"/>
          <c:min val="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9015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0"/>
      <c:rotY val="0"/>
      <c:depthPercent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791685323404027E-2"/>
          <c:y val="7.3856760834814836E-2"/>
          <c:w val="0.65174015457317347"/>
          <c:h val="0.79404327950162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5334752595057047E-3"/>
                  <c:y val="3.8341150500185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11122381976815E-7"/>
                  <c:y val="-5.0893335083980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778250865019011E-3"/>
                  <c:y val="-2.425942572037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556501730038023E-3"/>
                  <c:y val="-2.9418195958024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cap="none" spc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2021 (факт)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"-"?\ _₽_-;_-@_-</c:formatCode>
                <c:ptCount val="4"/>
                <c:pt idx="0">
                  <c:v>333783.7</c:v>
                </c:pt>
                <c:pt idx="1">
                  <c:v>392123</c:v>
                </c:pt>
                <c:pt idx="2">
                  <c:v>443082.3</c:v>
                </c:pt>
                <c:pt idx="3">
                  <c:v>449831.5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2711300346007603E-2"/>
                  <c:y val="-1.7572824309819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667376297528506E-3"/>
                  <c:y val="3.9192723309172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86274097672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cap="none" spc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 (план)</c:v>
                </c:pt>
                <c:pt idx="3">
                  <c:v>2021 (факт)</c:v>
                </c:pt>
              </c:strCache>
            </c:strRef>
          </c:cat>
          <c:val>
            <c:numRef>
              <c:f>Лист1!$C$2:$C$5</c:f>
              <c:numCache>
                <c:formatCode>_-* #,##0.0\ _₽_-;\-* #,##0.0\ _₽_-;_-* "-"?\ _₽_-;_-@_-</c:formatCode>
                <c:ptCount val="4"/>
                <c:pt idx="0">
                  <c:v>36711.5</c:v>
                </c:pt>
                <c:pt idx="1">
                  <c:v>42257.7</c:v>
                </c:pt>
                <c:pt idx="2">
                  <c:v>45763.5</c:v>
                </c:pt>
                <c:pt idx="3">
                  <c:v>54399.8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69198848"/>
        <c:axId val="126165568"/>
        <c:axId val="0"/>
      </c:bar3DChart>
      <c:catAx>
        <c:axId val="69198848"/>
        <c:scaling>
          <c:orientation val="minMax"/>
        </c:scaling>
        <c:delete val="1"/>
        <c:axPos val="t"/>
        <c:majorTickMark val="none"/>
        <c:minorTickMark val="none"/>
        <c:tickLblPos val="none"/>
        <c:crossAx val="126165568"/>
        <c:crosses val="max"/>
        <c:auto val="1"/>
        <c:lblAlgn val="ctr"/>
        <c:lblOffset val="100"/>
        <c:noMultiLvlLbl val="0"/>
      </c:catAx>
      <c:valAx>
        <c:axId val="126165568"/>
        <c:scaling>
          <c:orientation val="minMax"/>
        </c:scaling>
        <c:delete val="0"/>
        <c:axPos val="l"/>
        <c:majorGridlines/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69198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i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38527091761034E-2"/>
          <c:y val="1.768459660638308E-2"/>
          <c:w val="0.91586147290823894"/>
          <c:h val="0.95748070034260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solidFill>
                <a:schemeClr val="accent2"/>
              </a:solidFill>
            </c:spPr>
            <c:txPr>
              <a:bodyPr rot="-5400000" vert="horz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 с использованием патента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285794.8</c:v>
                </c:pt>
                <c:pt idx="1">
                  <c:v>20408.400000000001</c:v>
                </c:pt>
                <c:pt idx="2">
                  <c:v>22965.7</c:v>
                </c:pt>
                <c:pt idx="3">
                  <c:v>3567.7</c:v>
                </c:pt>
                <c:pt idx="4">
                  <c:v>953.9</c:v>
                </c:pt>
                <c:pt idx="5">
                  <c:v>93.1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 с использованием патента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347836.2</c:v>
                </c:pt>
                <c:pt idx="1">
                  <c:v>19352.37</c:v>
                </c:pt>
                <c:pt idx="2">
                  <c:v>19249.88</c:v>
                </c:pt>
                <c:pt idx="3">
                  <c:v>4219.3</c:v>
                </c:pt>
                <c:pt idx="4">
                  <c:v>1222.4000000000001</c:v>
                </c:pt>
                <c:pt idx="5">
                  <c:v>242.84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(план)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 с использованием патента</c:v>
                </c:pt>
                <c:pt idx="5">
                  <c:v>Госпошлина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390000</c:v>
                </c:pt>
                <c:pt idx="1">
                  <c:v>22795.8</c:v>
                </c:pt>
                <c:pt idx="2">
                  <c:v>5745</c:v>
                </c:pt>
                <c:pt idx="3">
                  <c:v>9573.5</c:v>
                </c:pt>
                <c:pt idx="4">
                  <c:v>12618</c:v>
                </c:pt>
                <c:pt idx="5">
                  <c:v>2350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(факт)</c:v>
                </c:pt>
              </c:strCache>
            </c:strRef>
          </c:tx>
          <c:spPr>
            <a:solidFill>
              <a:srgbClr val="B565D9"/>
            </a:solidFill>
          </c:spPr>
          <c:invertIfNegative val="0"/>
          <c:dLbls>
            <c:dLbl>
              <c:idx val="0"/>
              <c:layout>
                <c:manualLayout>
                  <c:x val="5.80639645434917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FDBEF"/>
              </a:solidFill>
            </c:spPr>
            <c:txPr>
              <a:bodyPr rot="-5400000" vert="horz"/>
              <a:lstStyle/>
              <a:p>
                <a:pPr>
                  <a:defRPr sz="14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 с использованием патента</c:v>
                </c:pt>
                <c:pt idx="5">
                  <c:v>Госпошлина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395101.4</c:v>
                </c:pt>
                <c:pt idx="1">
                  <c:v>23234.1</c:v>
                </c:pt>
                <c:pt idx="2">
                  <c:v>5784.2</c:v>
                </c:pt>
                <c:pt idx="3">
                  <c:v>9597.7000000000007</c:v>
                </c:pt>
                <c:pt idx="4">
                  <c:v>13695.4</c:v>
                </c:pt>
                <c:pt idx="5">
                  <c:v>2418.6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6306816"/>
        <c:axId val="126166720"/>
        <c:axId val="0"/>
      </c:bar3DChart>
      <c:catAx>
        <c:axId val="126306816"/>
        <c:scaling>
          <c:orientation val="minMax"/>
        </c:scaling>
        <c:delete val="0"/>
        <c:axPos val="b"/>
        <c:majorTickMark val="none"/>
        <c:minorTickMark val="none"/>
        <c:tickLblPos val="none"/>
        <c:crossAx val="126166720"/>
        <c:crosses val="autoZero"/>
        <c:auto val="1"/>
        <c:lblAlgn val="ctr"/>
        <c:lblOffset val="100"/>
        <c:noMultiLvlLbl val="0"/>
      </c:catAx>
      <c:valAx>
        <c:axId val="12616672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2630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955923507356058"/>
          <c:y val="0.62936150237561195"/>
          <c:w val="0.5717311702449156"/>
          <c:h val="5.588167881246427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066043400624444E-2"/>
          <c:y val="0.23180033415575887"/>
          <c:w val="0.68078366353720288"/>
          <c:h val="0.764238955592130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за 2021 год</c:v>
                </c:pt>
              </c:strCache>
            </c:strRef>
          </c:tx>
          <c:dPt>
            <c:idx val="1"/>
            <c:bubble3D val="0"/>
            <c:spPr>
              <a:solidFill>
                <a:srgbClr val="B174DE"/>
              </a:solidFill>
            </c:spPr>
          </c:dPt>
          <c:dPt>
            <c:idx val="2"/>
            <c:bubble3D val="0"/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4756495988223925"/>
                  <c:y val="-1.998095516045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358966839576117E-2"/>
                  <c:y val="1.124946672956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24486176467622"/>
                  <c:y val="-3.8731505678113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116679563818841E-2"/>
                  <c:y val="-2.22598005906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92490074971615E-2"/>
                  <c:y val="-1.022625393044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 i="1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Патент</c:v>
                </c:pt>
                <c:pt idx="4">
                  <c:v>ЕНВД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0.879</c:v>
                </c:pt>
                <c:pt idx="1">
                  <c:v>5.1999999999999998E-2</c:v>
                </c:pt>
                <c:pt idx="2">
                  <c:v>2.1000000000000001E-2</c:v>
                </c:pt>
                <c:pt idx="3">
                  <c:v>0.03</c:v>
                </c:pt>
                <c:pt idx="4">
                  <c:v>1.2999999999999999E-2</c:v>
                </c:pt>
                <c:pt idx="5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871039247793971"/>
          <c:y val="0.2340837206119129"/>
          <c:w val="0.22982322367014868"/>
          <c:h val="0.49941612767663612"/>
        </c:manualLayout>
      </c:layout>
      <c:overlay val="0"/>
      <c:spPr>
        <a:effectLst>
          <a:glow rad="127000">
            <a:srgbClr val="FFC000"/>
          </a:glow>
        </a:effectLst>
      </c:spPr>
      <c:txPr>
        <a:bodyPr/>
        <a:lstStyle/>
        <a:p>
          <a:pPr>
            <a:defRPr sz="1400" b="0" i="1"/>
          </a:pPr>
          <a:endParaRPr lang="ru-RU"/>
        </a:p>
      </c:txPr>
    </c:legend>
    <c:plotVisOnly val="1"/>
    <c:dispBlanksAs val="zero"/>
    <c:showDLblsOverMax val="0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7096371054485E-2"/>
          <c:y val="0.11126019965903888"/>
          <c:w val="0.64549698509408504"/>
          <c:h val="0.744610312630934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Дополнительный норматив отчислений от налога на доходы физических лиц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3122907680857499E-2"/>
                  <c:y val="-1.7535081142973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88743040350424E-2"/>
                  <c:y val="-5.8581321032666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244424169191458E-3"/>
                  <c:y val="-3.123682586653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538205612408285E-3"/>
                  <c:y val="-3.16310340517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32241025694156E-3"/>
                  <c:y val="-5.878976410028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cap="none" spc="0">
                    <a:ln w="18415" cmpd="sng">
                      <a:noFill/>
                      <a:prstDash val="solid"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0.26</c:v>
                </c:pt>
                <c:pt idx="1">
                  <c:v>0.28000000000000003</c:v>
                </c:pt>
                <c:pt idx="2">
                  <c:v>0.28000000000000003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75264"/>
        <c:axId val="126170752"/>
      </c:lineChart>
      <c:catAx>
        <c:axId val="128075264"/>
        <c:scaling>
          <c:orientation val="minMax"/>
        </c:scaling>
        <c:delete val="1"/>
        <c:axPos val="t"/>
        <c:majorTickMark val="none"/>
        <c:minorTickMark val="none"/>
        <c:tickLblPos val="none"/>
        <c:crossAx val="126170752"/>
        <c:crosses val="max"/>
        <c:auto val="1"/>
        <c:lblAlgn val="ctr"/>
        <c:lblOffset val="100"/>
        <c:noMultiLvlLbl val="0"/>
      </c:catAx>
      <c:valAx>
        <c:axId val="126170752"/>
        <c:scaling>
          <c:orientation val="minMax"/>
          <c:min val="0.15000000000000002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2807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66475603005779"/>
          <c:y val="0.14506620476512716"/>
          <c:w val="0.23833512107307642"/>
          <c:h val="0.78567119343708014"/>
        </c:manualLayout>
      </c:layout>
      <c:overlay val="0"/>
      <c:txPr>
        <a:bodyPr/>
        <a:lstStyle/>
        <a:p>
          <a:pPr>
            <a:defRPr sz="1600" i="1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Продукция</a:t>
            </a:r>
            <a:r>
              <a:rPr lang="ru-RU" sz="1400" baseline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хозяйства в хозяйствах всех категорий, млн. рублей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15064992778578"/>
          <c:y val="0.24748060400696223"/>
          <c:w val="0.82404505146058482"/>
          <c:h val="0.635748034169043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валовой продукции сельского хозяйства, млн.руб.</c:v>
                </c:pt>
              </c:strCache>
            </c:strRef>
          </c:tx>
          <c:dLbls>
            <c:dLbl>
              <c:idx val="0"/>
              <c:layout>
                <c:manualLayout>
                  <c:x val="-3.4695598485414203E-2"/>
                  <c:y val="-0.1127376101143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369725768175112E-2"/>
                  <c:y val="-0.11029528837441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847696339750977E-2"/>
                  <c:y val="-9.191274031201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369725768175223E-2"/>
                  <c:y val="-6.494684500472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4405.5</c:v>
                </c:pt>
                <c:pt idx="1">
                  <c:v>4592</c:v>
                </c:pt>
                <c:pt idx="2">
                  <c:v>5037.3999999999996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90368"/>
        <c:axId val="66761792"/>
      </c:lineChart>
      <c:catAx>
        <c:axId val="72890368"/>
        <c:scaling>
          <c:orientation val="minMax"/>
        </c:scaling>
        <c:delete val="1"/>
        <c:axPos val="b"/>
        <c:majorTickMark val="out"/>
        <c:minorTickMark val="none"/>
        <c:tickLblPos val="none"/>
        <c:crossAx val="66761792"/>
        <c:crosses val="autoZero"/>
        <c:auto val="1"/>
        <c:lblAlgn val="ctr"/>
        <c:lblOffset val="100"/>
        <c:noMultiLvlLbl val="0"/>
      </c:catAx>
      <c:valAx>
        <c:axId val="66761792"/>
        <c:scaling>
          <c:orientation val="minMax"/>
          <c:min val="4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7289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33585572527248"/>
          <c:y val="3.88125E-2"/>
          <c:w val="0.55729888451443577"/>
          <c:h val="0.824062499999999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Отчисления по доп. нормативу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931710635888062E-3"/>
                  <c:y val="-0.4294186070927676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n w="18000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285 794,8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931147837155904E-3"/>
                  <c:y val="-0.4863777066929134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n w="18000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347</a:t>
                    </a:r>
                    <a:r>
                      <a:rPr lang="ru-RU" sz="1400" b="1" baseline="0" dirty="0" smtClean="0">
                        <a:ln w="18000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836,2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376758039667176"/>
                  <c:y val="-0.5395816996682105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n w="18000">
                          <a:noFill/>
                          <a:prstDash val="solid"/>
                          <a:miter lim="800000"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395 101,4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400" b="1" cap="none" spc="0">
                    <a:ln w="18000">
                      <a:noFill/>
                      <a:prstDash val="solid"/>
                      <a:miter lim="800000"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 план</c:v>
                </c:pt>
                <c:pt idx="3">
                  <c:v>2021 г. факт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191201.9</c:v>
                </c:pt>
                <c:pt idx="1">
                  <c:v>237848.4</c:v>
                </c:pt>
                <c:pt idx="2">
                  <c:v>268281.90000000002</c:v>
                </c:pt>
                <c:pt idx="3">
                  <c:v>271788.5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Отчисления по бюджетному кодексу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 план</c:v>
                </c:pt>
                <c:pt idx="3">
                  <c:v>2021 г. факт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94592.9</c:v>
                </c:pt>
                <c:pt idx="1">
                  <c:v>109987.8</c:v>
                </c:pt>
                <c:pt idx="2">
                  <c:v>121718.1</c:v>
                </c:pt>
                <c:pt idx="3">
                  <c:v>123312.9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151040"/>
        <c:axId val="126171904"/>
        <c:axId val="0"/>
      </c:bar3DChart>
      <c:catAx>
        <c:axId val="128151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6171904"/>
        <c:crosses val="autoZero"/>
        <c:auto val="1"/>
        <c:lblAlgn val="ctr"/>
        <c:lblOffset val="100"/>
        <c:noMultiLvlLbl val="0"/>
      </c:catAx>
      <c:valAx>
        <c:axId val="126171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2">
                    <a:lumMod val="25000"/>
                  </a:schemeClr>
                </a:solidFill>
                <a:effectLst/>
              </a:defRPr>
            </a:pPr>
            <a:endParaRPr lang="ru-RU"/>
          </a:p>
        </c:txPr>
        <c:crossAx val="1281510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332174340025318E-2"/>
          <c:y val="1.768459660638308E-2"/>
          <c:w val="0.92166782565997474"/>
          <c:h val="0.96224743797235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515991135873143E-3"/>
                  <c:y val="3.1778250865018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/>
              </a:solidFill>
            </c:spPr>
            <c:txPr>
              <a:bodyPr rot="-5400000" vert="horz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</c:v>
                </c:pt>
                <c:pt idx="2">
                  <c:v>Доходы от реализации земли</c:v>
                </c:pt>
                <c:pt idx="3">
                  <c:v>Доходы от компенсации затрат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26171.5</c:v>
                </c:pt>
                <c:pt idx="1">
                  <c:v>774.2</c:v>
                </c:pt>
                <c:pt idx="2">
                  <c:v>4727.3999999999996</c:v>
                </c:pt>
                <c:pt idx="3">
                  <c:v>632.70000000000005</c:v>
                </c:pt>
                <c:pt idx="4">
                  <c:v>4375.8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1.4515991135872878E-3"/>
                  <c:y val="0.15571342923859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47973407618628E-3"/>
                  <c:y val="5.084520138403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</c:v>
                </c:pt>
                <c:pt idx="2">
                  <c:v>Доходы от реализации земли</c:v>
                </c:pt>
                <c:pt idx="3">
                  <c:v>Доходы от компенсации затрат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34380.589999999997</c:v>
                </c:pt>
                <c:pt idx="1">
                  <c:v>732.8</c:v>
                </c:pt>
                <c:pt idx="2">
                  <c:v>4303.97</c:v>
                </c:pt>
                <c:pt idx="3">
                  <c:v>153</c:v>
                </c:pt>
                <c:pt idx="4">
                  <c:v>2715.75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г.(план)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1.4515991135872878E-3"/>
                  <c:y val="0.1112238780275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095946815236198E-3"/>
                  <c:y val="0.11757952820057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400" b="1" i="1"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</c:v>
                </c:pt>
                <c:pt idx="2">
                  <c:v>Доходы от реализации земли</c:v>
                </c:pt>
                <c:pt idx="3">
                  <c:v>Доходы от компенсации затрат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35342.5</c:v>
                </c:pt>
                <c:pt idx="1">
                  <c:v>791</c:v>
                </c:pt>
                <c:pt idx="2">
                  <c:v>7099.8</c:v>
                </c:pt>
                <c:pt idx="3">
                  <c:v>128.80000000000001</c:v>
                </c:pt>
                <c:pt idx="4">
                  <c:v>2407.4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г. (факт)</c:v>
                </c:pt>
              </c:strCache>
            </c:strRef>
          </c:tx>
          <c:spPr>
            <a:solidFill>
              <a:srgbClr val="B565D9"/>
            </a:solidFill>
          </c:spPr>
          <c:invertIfNegative val="0"/>
          <c:dLbls>
            <c:dLbl>
              <c:idx val="0"/>
              <c:layout>
                <c:manualLayout>
                  <c:x val="-1.45171341273009E-3"/>
                  <c:y val="7.62678020760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47973407618628E-3"/>
                  <c:y val="0.19384733027661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FDBEF"/>
              </a:solidFill>
            </c:spPr>
            <c:txPr>
              <a:bodyPr rot="-5400000" vert="horz"/>
              <a:lstStyle/>
              <a:p>
                <a:pPr>
                  <a:defRPr sz="14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</c:v>
                </c:pt>
                <c:pt idx="2">
                  <c:v>Доходы от реализации земли</c:v>
                </c:pt>
                <c:pt idx="3">
                  <c:v>Доходы от компенсации затрат</c:v>
                </c:pt>
                <c:pt idx="4">
                  <c:v>Штрафы, санкции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37235.5</c:v>
                </c:pt>
                <c:pt idx="1">
                  <c:v>796</c:v>
                </c:pt>
                <c:pt idx="2">
                  <c:v>13640.5</c:v>
                </c:pt>
                <c:pt idx="3">
                  <c:v>128.19999999999999</c:v>
                </c:pt>
                <c:pt idx="4">
                  <c:v>2599.6999999999998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824320"/>
        <c:axId val="126035648"/>
        <c:axId val="0"/>
      </c:bar3DChart>
      <c:catAx>
        <c:axId val="128824320"/>
        <c:scaling>
          <c:orientation val="minMax"/>
        </c:scaling>
        <c:delete val="0"/>
        <c:axPos val="b"/>
        <c:majorTickMark val="none"/>
        <c:minorTickMark val="none"/>
        <c:tickLblPos val="none"/>
        <c:crossAx val="126035648"/>
        <c:crosses val="autoZero"/>
        <c:auto val="1"/>
        <c:lblAlgn val="ctr"/>
        <c:lblOffset val="100"/>
        <c:noMultiLvlLbl val="0"/>
      </c:catAx>
      <c:valAx>
        <c:axId val="12603564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2882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7601981124182369"/>
          <c:y val="0.59874028010901692"/>
          <c:w val="0.50318185953732619"/>
          <c:h val="4.9315654116509594E-2"/>
        </c:manualLayout>
      </c:layout>
      <c:overlay val="0"/>
      <c:txPr>
        <a:bodyPr/>
        <a:lstStyle/>
        <a:p>
          <a:pPr>
            <a:defRPr sz="1400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14470480289057E-2"/>
          <c:y val="0.21816485228290863"/>
          <c:w val="0.68979654293490922"/>
          <c:h val="0.781835019482448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за 2021 год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8630C6"/>
              </a:solidFill>
            </c:spPr>
          </c:dPt>
          <c:dLbls>
            <c:dLbl>
              <c:idx val="0"/>
              <c:layout>
                <c:manualLayout>
                  <c:x val="-0.35926016227914936"/>
                  <c:y val="-2.9588082604804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571943486717701"/>
                  <c:y val="4.083684250377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983435217579351E-2"/>
                  <c:y val="-9.1438400711346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116679563818841E-2"/>
                  <c:y val="-2.22598005906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 i="1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негативное воздействие</c:v>
                </c:pt>
                <c:pt idx="2">
                  <c:v>Доходы от реализации земли</c:v>
                </c:pt>
                <c:pt idx="3">
                  <c:v>Штрафы, санкции</c:v>
                </c:pt>
                <c:pt idx="4">
                  <c:v>Доходы от компенсации затрат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0.68400000000000005</c:v>
                </c:pt>
                <c:pt idx="1">
                  <c:v>1.4999999999999999E-2</c:v>
                </c:pt>
                <c:pt idx="2">
                  <c:v>0.251</c:v>
                </c:pt>
                <c:pt idx="3">
                  <c:v>4.8000000000000001E-2</c:v>
                </c:pt>
                <c:pt idx="4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351318828932438"/>
          <c:y val="2.8348036342117858E-3"/>
          <c:w val="0.30979764874609894"/>
          <c:h val="0.99716519636578826"/>
        </c:manualLayout>
      </c:layout>
      <c:overlay val="0"/>
      <c:txPr>
        <a:bodyPr/>
        <a:lstStyle/>
        <a:p>
          <a:pPr>
            <a:defRPr sz="1000" b="0" i="1"/>
          </a:pPr>
          <a:endParaRPr lang="ru-RU"/>
        </a:p>
      </c:txPr>
    </c:legend>
    <c:plotVisOnly val="1"/>
    <c:dispBlanksAs val="zero"/>
    <c:showDLblsOverMax val="0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07251260420101"/>
          <c:y val="8.2296251082714794E-2"/>
          <c:w val="0.45256530266150413"/>
          <c:h val="0.91030850676777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6"/>
            <c:spPr>
              <a:solidFill>
                <a:schemeClr val="accent5"/>
              </a:solidFill>
            </c:spPr>
          </c:dPt>
          <c:dPt>
            <c:idx val="1"/>
            <c:bubble3D val="0"/>
            <c:explosion val="7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10"/>
            <c:spPr>
              <a:solidFill>
                <a:srgbClr val="ED620D"/>
              </a:solidFill>
            </c:spPr>
          </c:dPt>
          <c:dPt>
            <c:idx val="3"/>
            <c:bubble3D val="0"/>
            <c:explosion val="9"/>
            <c:spPr>
              <a:solidFill>
                <a:srgbClr val="B565D9"/>
              </a:solidFill>
            </c:spPr>
          </c:dPt>
          <c:dLbls>
            <c:dLbl>
              <c:idx val="0"/>
              <c:layout>
                <c:manualLayout>
                  <c:x val="-1.0247230983996948E-2"/>
                  <c:y val="1.322225869791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571173251281261E-3"/>
                  <c:y val="-2.654835389550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824145143293255E-3"/>
                  <c:y val="-2.9264381293546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48422155992384E-2"/>
                  <c:y val="1.111765809970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4.7138550596052063E-2</c:v>
                </c:pt>
                <c:pt idx="1">
                  <c:v>0.30921279768082471</c:v>
                </c:pt>
                <c:pt idx="2">
                  <c:v>0.56789805620626976</c:v>
                </c:pt>
                <c:pt idx="3">
                  <c:v>7.5750595516853578E-2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D620D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B174DE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Pt>
            <c:idx val="4"/>
            <c:bubble3D val="0"/>
            <c:spPr>
              <a:solidFill>
                <a:srgbClr val="F4BA28"/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Pt>
            <c:idx val="6"/>
            <c:bubble3D val="0"/>
            <c:spPr>
              <a:solidFill>
                <a:srgbClr val="E03C9E"/>
              </a:solidFill>
            </c:spPr>
          </c:dPt>
          <c:dPt>
            <c:idx val="7"/>
            <c:bubble3D val="0"/>
            <c:spPr>
              <a:solidFill>
                <a:srgbClr val="DFF006"/>
              </a:solidFill>
            </c:spPr>
          </c:dPt>
          <c:dPt>
            <c:idx val="8"/>
            <c:bubble3D val="0"/>
            <c:spPr>
              <a:solidFill>
                <a:schemeClr val="accent3"/>
              </a:solidFill>
            </c:spPr>
          </c:dPt>
          <c:dPt>
            <c:idx val="9"/>
            <c:bubble3D val="0"/>
            <c:spPr>
              <a:solidFill>
                <a:srgbClr val="FB811D"/>
              </a:solidFill>
            </c:spPr>
          </c:dPt>
          <c:dPt>
            <c:idx val="10"/>
            <c:bubble3D val="0"/>
            <c:spPr>
              <a:solidFill>
                <a:srgbClr val="ED517E"/>
              </a:solidFill>
            </c:spPr>
          </c:dPt>
          <c:dPt>
            <c:idx val="11"/>
            <c:bubble3D val="0"/>
            <c:spPr>
              <a:solidFill>
                <a:schemeClr val="accent6"/>
              </a:solidFill>
            </c:spPr>
          </c:dPt>
          <c:cat>
            <c:strRef>
              <c:f>Лист1!$A$2:$A$13</c:f>
              <c:strCache>
                <c:ptCount val="12"/>
                <c:pt idx="0">
                  <c:v>Обр</c:v>
                </c:pt>
                <c:pt idx="1">
                  <c:v>Нац эк</c:v>
                </c:pt>
                <c:pt idx="2">
                  <c:v>Общ гос.</c:v>
                </c:pt>
                <c:pt idx="3">
                  <c:v>Кино</c:v>
                </c:pt>
                <c:pt idx="4">
                  <c:v>Соц</c:v>
                </c:pt>
                <c:pt idx="5">
                  <c:v>ЖКХ</c:v>
                </c:pt>
                <c:pt idx="6">
                  <c:v>ФК</c:v>
                </c:pt>
                <c:pt idx="7">
                  <c:v>мбт</c:v>
                </c:pt>
                <c:pt idx="8">
                  <c:v>нац без</c:v>
                </c:pt>
                <c:pt idx="9">
                  <c:v>долг</c:v>
                </c:pt>
                <c:pt idx="10">
                  <c:v>обр</c:v>
                </c:pt>
                <c:pt idx="11">
                  <c:v>окр среда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65</c:v>
                </c:pt>
                <c:pt idx="1">
                  <c:v>14.3</c:v>
                </c:pt>
                <c:pt idx="2">
                  <c:v>12</c:v>
                </c:pt>
                <c:pt idx="3">
                  <c:v>7.5</c:v>
                </c:pt>
                <c:pt idx="4">
                  <c:v>5</c:v>
                </c:pt>
                <c:pt idx="5">
                  <c:v>3.8</c:v>
                </c:pt>
                <c:pt idx="6">
                  <c:v>3.6</c:v>
                </c:pt>
                <c:pt idx="7">
                  <c:v>3.1</c:v>
                </c:pt>
                <c:pt idx="8">
                  <c:v>3</c:v>
                </c:pt>
                <c:pt idx="9">
                  <c:v>2.6</c:v>
                </c:pt>
                <c:pt idx="10">
                  <c:v>2.4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B86BDB"/>
              </a:solidFill>
            </c:spPr>
          </c:dPt>
          <c:dPt>
            <c:idx val="6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bubble3D val="0"/>
            <c:spPr>
              <a:solidFill>
                <a:srgbClr val="E03C9E"/>
              </a:solidFill>
            </c:spPr>
          </c:dPt>
          <c:dLbls>
            <c:dLbl>
              <c:idx val="0"/>
              <c:layout>
                <c:manualLayout>
                  <c:x val="0.18389600229604119"/>
                  <c:y val="-8.496194444444445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34E-3"/>
                  <c:y val="7.30872222222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232316779617085"/>
                  <c:y val="0.2894463888888889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965 969,63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73521855544193E-2"/>
                  <c:y val="-2.557708629696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2793763655889E-2"/>
                  <c:y val="4.1330833333333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4474317668407211E-3"/>
                  <c:y val="8.619944444444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1103257045513466E-2"/>
                  <c:y val="-5.7600000000000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11</c:v>
                </c:pt>
              </c:numCache>
            </c:num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165449.33032000001</c:v>
                </c:pt>
                <c:pt idx="1">
                  <c:v>27887.909749999999</c:v>
                </c:pt>
                <c:pt idx="2">
                  <c:v>965969.62502000004</c:v>
                </c:pt>
                <c:pt idx="3">
                  <c:v>140179.03864000001</c:v>
                </c:pt>
                <c:pt idx="4">
                  <c:v>49758.631970000002</c:v>
                </c:pt>
                <c:pt idx="5">
                  <c:v>22.986149999999999</c:v>
                </c:pt>
                <c:pt idx="6">
                  <c:v>2213.6008099999999</c:v>
                </c:pt>
                <c:pt idx="7">
                  <c:v>233058.09932000001</c:v>
                </c:pt>
                <c:pt idx="8">
                  <c:v>6561.19301</c:v>
                </c:pt>
                <c:pt idx="9">
                  <c:v>14539.04686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2916666666667E-2"/>
          <c:y val="3.4375000000000003E-2"/>
          <c:w val="0.87280480628361101"/>
          <c:h val="0.817510580708661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53627771523241E-3"/>
                  <c:y val="1.984254527403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180441657286973E-3"/>
                  <c:y val="1.417324662431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5.385833717238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999513344738214E-16"/>
                  <c:y val="1.9842545274036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98783361845535E-17"/>
                  <c:y val="2.834649324862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54936.033860000003</c:v>
                </c:pt>
                <c:pt idx="1">
                  <c:v>146666.14473999999</c:v>
                </c:pt>
                <c:pt idx="2">
                  <c:v>1040411.30252</c:v>
                </c:pt>
                <c:pt idx="3">
                  <c:v>29017.898649999999</c:v>
                </c:pt>
                <c:pt idx="4">
                  <c:v>173726.06176000001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726813885762919E-3"/>
                  <c:y val="-4.535438919779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984254527403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186785480686434E-3"/>
                  <c:y val="-4.251996307367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2681388576097E-3"/>
                  <c:y val="-3.118114257348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984254527403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75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49758.631970000002</c:v>
                </c:pt>
                <c:pt idx="1">
                  <c:v>140179.03864000001</c:v>
                </c:pt>
                <c:pt idx="2">
                  <c:v>965969.62502000004</c:v>
                </c:pt>
                <c:pt idx="3">
                  <c:v>27887.909749999999</c:v>
                </c:pt>
                <c:pt idx="4">
                  <c:v>165449.33032000001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816704"/>
        <c:axId val="100456640"/>
        <c:axId val="0"/>
      </c:bar3DChart>
      <c:catAx>
        <c:axId val="12781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56640"/>
        <c:crosses val="autoZero"/>
        <c:auto val="1"/>
        <c:lblAlgn val="ctr"/>
        <c:lblOffset val="100"/>
        <c:noMultiLvlLbl val="0"/>
      </c:catAx>
      <c:valAx>
        <c:axId val="100456640"/>
        <c:scaling>
          <c:orientation val="minMax"/>
          <c:max val="1050000"/>
          <c:min val="0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816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759826474879667"/>
          <c:y val="0.91716864511797513"/>
          <c:w val="0.45367800999558361"/>
          <c:h val="6.582345893285050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розничной торговли,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636231675533323"/>
          <c:y val="2.55055787745632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15064992778578"/>
          <c:y val="0.21596955497008272"/>
          <c:w val="0.82404505146058482"/>
          <c:h val="0.622350492802387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розничной торговли, млн.руб.</c:v>
                </c:pt>
              </c:strCache>
            </c:strRef>
          </c:tx>
          <c:dLbls>
            <c:dLbl>
              <c:idx val="0"/>
              <c:layout>
                <c:manualLayout>
                  <c:x val="-7.8065096592181929E-2"/>
                  <c:y val="-0.15747258241147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912998737845156E-3"/>
                  <c:y val="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889670988937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766140738460763E-7"/>
                  <c:y val="6.928793626105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5056.7</c:v>
                </c:pt>
                <c:pt idx="1">
                  <c:v>5887</c:v>
                </c:pt>
                <c:pt idx="2">
                  <c:v>6885.8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89856"/>
        <c:axId val="66763520"/>
      </c:lineChart>
      <c:catAx>
        <c:axId val="72889856"/>
        <c:scaling>
          <c:orientation val="minMax"/>
        </c:scaling>
        <c:delete val="1"/>
        <c:axPos val="b"/>
        <c:majorTickMark val="out"/>
        <c:minorTickMark val="none"/>
        <c:tickLblPos val="none"/>
        <c:crossAx val="66763520"/>
        <c:crosses val="autoZero"/>
        <c:auto val="1"/>
        <c:lblAlgn val="ctr"/>
        <c:lblOffset val="100"/>
        <c:noMultiLvlLbl val="0"/>
      </c:catAx>
      <c:valAx>
        <c:axId val="66763520"/>
        <c:scaling>
          <c:orientation val="minMax"/>
          <c:min val="45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72889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72916666666667E-2"/>
          <c:y val="3.4375000000000003E-2"/>
          <c:w val="0.87280480628361101"/>
          <c:h val="0.817510580708661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53627771523241E-3"/>
                  <c:y val="1.984254527403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180441657286973E-3"/>
                  <c:y val="1.417324662431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49391680922768E-17"/>
                  <c:y val="1.1338597299449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999513344738214E-16"/>
                  <c:y val="1.9842545274036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98783361845535E-17"/>
                  <c:y val="2.834649324862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16026.278</c:v>
                </c:pt>
                <c:pt idx="1">
                  <c:v>6561.19301</c:v>
                </c:pt>
                <c:pt idx="2">
                  <c:v>256597.86872</c:v>
                </c:pt>
                <c:pt idx="3">
                  <c:v>2516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726813885762919E-3"/>
                  <c:y val="-4.535438919779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984254527403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5511843923761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2681388576097E-3"/>
                  <c:y val="-3.1181142573486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984254527403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75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14539.04686</c:v>
                </c:pt>
                <c:pt idx="1">
                  <c:v>6561.19301</c:v>
                </c:pt>
                <c:pt idx="2">
                  <c:v>233058.09932000001</c:v>
                </c:pt>
                <c:pt idx="3">
                  <c:v>2213.6008099999999</c:v>
                </c:pt>
                <c:pt idx="4">
                  <c:v>22.986149999999999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819264"/>
        <c:axId val="129720896"/>
        <c:axId val="0"/>
      </c:bar3DChart>
      <c:catAx>
        <c:axId val="12781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720896"/>
        <c:crosses val="autoZero"/>
        <c:auto val="1"/>
        <c:lblAlgn val="ctr"/>
        <c:lblOffset val="100"/>
        <c:noMultiLvlLbl val="0"/>
      </c:catAx>
      <c:valAx>
        <c:axId val="12972089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819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759826474879667"/>
          <c:y val="0.91716864511797513"/>
          <c:w val="0.45367800999558361"/>
          <c:h val="6.5823458932850507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D620D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D75DD"/>
            </a:solidFill>
          </c:spPr>
          <c:dPt>
            <c:idx val="0"/>
            <c:bubble3D val="0"/>
            <c:spPr>
              <a:solidFill>
                <a:srgbClr val="BD75DD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332174340025318E-2"/>
          <c:y val="1.768459660638308E-2"/>
          <c:w val="0.92166782565997474"/>
          <c:h val="0.96224743797235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8063964543491773E-3"/>
                  <c:y val="0.146179953979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 rot="-5400000" vert="horz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Работы, услуги по содержанию иммущества</c:v>
                </c:pt>
                <c:pt idx="3">
                  <c:v>Налоги, пошлины и сборы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74089.5</c:v>
                </c:pt>
                <c:pt idx="1">
                  <c:v>51404</c:v>
                </c:pt>
                <c:pt idx="2">
                  <c:v>24169</c:v>
                </c:pt>
                <c:pt idx="3">
                  <c:v>15269.2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1.4515991135872878E-3"/>
                  <c:y val="0.15571342923859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479734076186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Работы, услуги по содержанию иммущества</c:v>
                </c:pt>
                <c:pt idx="3">
                  <c:v>Налоги, пошлины и сборы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75974.899999999994</c:v>
                </c:pt>
                <c:pt idx="1">
                  <c:v>55016.6</c:v>
                </c:pt>
                <c:pt idx="2">
                  <c:v>41702.800000000003</c:v>
                </c:pt>
                <c:pt idx="3">
                  <c:v>15249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1.4515991135872878E-3"/>
                  <c:y val="0.1112238780275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547973407618628E-3"/>
                  <c:y val="0.16524690449809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063964543490446E-3"/>
                  <c:y val="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 rot="-5400000" vert="horz"/>
              <a:lstStyle/>
              <a:p>
                <a:pPr>
                  <a:defRPr sz="1400" b="1" i="1"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Работы, услуги по содержанию иммущества</c:v>
                </c:pt>
                <c:pt idx="3">
                  <c:v>Налоги, пошлины и сборы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78035</c:v>
                </c:pt>
                <c:pt idx="1">
                  <c:v>71536.800000000003</c:v>
                </c:pt>
                <c:pt idx="2">
                  <c:v>44383</c:v>
                </c:pt>
                <c:pt idx="3">
                  <c:v>17467.099999999999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7936512"/>
        <c:axId val="129654784"/>
        <c:axId val="0"/>
      </c:bar3DChart>
      <c:catAx>
        <c:axId val="127936512"/>
        <c:scaling>
          <c:orientation val="minMax"/>
        </c:scaling>
        <c:delete val="0"/>
        <c:axPos val="b"/>
        <c:majorTickMark val="none"/>
        <c:minorTickMark val="none"/>
        <c:tickLblPos val="none"/>
        <c:crossAx val="129654784"/>
        <c:crosses val="autoZero"/>
        <c:auto val="1"/>
        <c:lblAlgn val="ctr"/>
        <c:lblOffset val="100"/>
        <c:noMultiLvlLbl val="0"/>
      </c:catAx>
      <c:valAx>
        <c:axId val="12965478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27936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490757085518162"/>
          <c:y val="9.3466091355214789E-2"/>
          <c:w val="0.44511789499383475"/>
          <c:h val="4.9315654116509594E-2"/>
        </c:manualLayout>
      </c:layout>
      <c:overlay val="0"/>
      <c:txPr>
        <a:bodyPr/>
        <a:lstStyle/>
        <a:p>
          <a:pPr>
            <a:defRPr sz="1400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60055774278216"/>
          <c:y val="9.2099693677427111E-2"/>
          <c:w val="0.75865354330708656"/>
          <c:h val="0.79363309382311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456387183799612E-2"/>
                  <c:y val="-3.098547751894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9436879444733E-2"/>
                  <c:y val="-2.535157286215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51115967888E-2"/>
                  <c:y val="-1.9717890003894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65200811613009E-2"/>
                  <c:y val="-1.408420714563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61714.5</c:v>
                </c:pt>
                <c:pt idx="1">
                  <c:v>60714.5</c:v>
                </c:pt>
                <c:pt idx="2">
                  <c:v>58000</c:v>
                </c:pt>
                <c:pt idx="3">
                  <c:v>55000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512384"/>
        <c:axId val="129657664"/>
        <c:axId val="0"/>
      </c:bar3DChart>
      <c:dateAx>
        <c:axId val="130512384"/>
        <c:scaling>
          <c:orientation val="minMax"/>
        </c:scaling>
        <c:delete val="0"/>
        <c:axPos val="b"/>
        <c:numFmt formatCode="m/d/yyyy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9657664"/>
        <c:crosses val="autoZero"/>
        <c:auto val="1"/>
        <c:lblOffset val="100"/>
        <c:baseTimeUnit val="years"/>
      </c:dateAx>
      <c:valAx>
        <c:axId val="12965766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051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31654</c:v>
                </c:pt>
                <c:pt idx="1">
                  <c:v>32848</c:v>
                </c:pt>
                <c:pt idx="2">
                  <c:v>33094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513408"/>
        <c:axId val="129659968"/>
        <c:axId val="0"/>
      </c:bar3DChart>
      <c:catAx>
        <c:axId val="1305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9659968"/>
        <c:crosses val="autoZero"/>
        <c:auto val="1"/>
        <c:lblAlgn val="ctr"/>
        <c:lblOffset val="100"/>
        <c:noMultiLvlLbl val="0"/>
      </c:catAx>
      <c:valAx>
        <c:axId val="1296599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051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9</a:t>
                    </a:r>
                    <a:r>
                      <a:rPr lang="en-US" sz="1400" dirty="0" smtClean="0"/>
                      <a:t> 094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39324</c:v>
                </c:pt>
                <c:pt idx="1">
                  <c:v>39704</c:v>
                </c:pt>
                <c:pt idx="2">
                  <c:v>28645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73248"/>
        <c:axId val="129661696"/>
        <c:axId val="0"/>
      </c:bar3DChart>
      <c:catAx>
        <c:axId val="12997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9661696"/>
        <c:crosses val="autoZero"/>
        <c:auto val="1"/>
        <c:lblAlgn val="ctr"/>
        <c:lblOffset val="100"/>
        <c:noMultiLvlLbl val="0"/>
      </c:catAx>
      <c:valAx>
        <c:axId val="1296616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997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27213</c:v>
                </c:pt>
                <c:pt idx="1">
                  <c:v>28947</c:v>
                </c:pt>
                <c:pt idx="2">
                  <c:v>29222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73760"/>
        <c:axId val="130564672"/>
        <c:axId val="0"/>
      </c:bar3DChart>
      <c:catAx>
        <c:axId val="12997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564672"/>
        <c:crosses val="autoZero"/>
        <c:auto val="1"/>
        <c:lblAlgn val="ctr"/>
        <c:lblOffset val="100"/>
        <c:noMultiLvlLbl val="0"/>
      </c:catAx>
      <c:valAx>
        <c:axId val="1305646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997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инвестиций в основной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 учета субъектов малого предпринимательства, 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61087930120697"/>
          <c:y val="2.784799044222419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69415055886321"/>
          <c:y val="0.35102692477383163"/>
          <c:w val="0.84789827541930685"/>
          <c:h val="0.557064825671344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млн.руб.</c:v>
                </c:pt>
              </c:strCache>
            </c:strRef>
          </c:tx>
          <c:dLbls>
            <c:dLbl>
              <c:idx val="0"/>
              <c:layout>
                <c:manualLayout>
                  <c:x val="-5.7825997475690321E-3"/>
                  <c:y val="-7.579506776565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738996213535466E-2"/>
                  <c:y val="-0.14409114317038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82827408976416E-3"/>
                  <c:y val="3.789221335403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152097854336801E-2"/>
                  <c:y val="-7.579506776565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2288.9</c:v>
                </c:pt>
                <c:pt idx="1">
                  <c:v>1099.2</c:v>
                </c:pt>
                <c:pt idx="2">
                  <c:v>3644.6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13408"/>
        <c:axId val="50039040"/>
      </c:lineChart>
      <c:catAx>
        <c:axId val="72913408"/>
        <c:scaling>
          <c:orientation val="minMax"/>
        </c:scaling>
        <c:delete val="1"/>
        <c:axPos val="b"/>
        <c:majorTickMark val="out"/>
        <c:minorTickMark val="none"/>
        <c:tickLblPos val="none"/>
        <c:crossAx val="50039040"/>
        <c:crosses val="autoZero"/>
        <c:auto val="1"/>
        <c:lblAlgn val="ctr"/>
        <c:lblOffset val="100"/>
        <c:noMultiLvlLbl val="0"/>
      </c:catAx>
      <c:valAx>
        <c:axId val="50039040"/>
        <c:scaling>
          <c:orientation val="minMax"/>
          <c:min val="1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7291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43015763264993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 formatCode="#,##0">
                  <c:v>25537</c:v>
                </c:pt>
                <c:pt idx="1">
                  <c:v>26159.38</c:v>
                </c:pt>
                <c:pt idx="2" formatCode="#,##0">
                  <c:v>27441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71200"/>
        <c:axId val="130566400"/>
        <c:axId val="0"/>
      </c:bar3DChart>
      <c:catAx>
        <c:axId val="12997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0566400"/>
        <c:crosses val="autoZero"/>
        <c:auto val="1"/>
        <c:lblAlgn val="ctr"/>
        <c:lblOffset val="100"/>
        <c:noMultiLvlLbl val="0"/>
      </c:catAx>
      <c:valAx>
        <c:axId val="1305664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997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D620D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Среднегодовая численность населения,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c:rich>
      </c:tx>
      <c:layout>
        <c:manualLayout>
          <c:xMode val="edge"/>
          <c:yMode val="edge"/>
          <c:x val="0.13049016753785864"/>
          <c:y val="5.70606533914532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1052837162344"/>
          <c:y val="0.25982645446802205"/>
          <c:w val="0.86221494335256277"/>
          <c:h val="0.597996660273381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Среднегодовая численность населения, тысяч человек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6.93253801854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562768747503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8.192999476461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</c:v>
                </c:pt>
                <c:pt idx="1">
                  <c:v>63.3</c:v>
                </c:pt>
                <c:pt idx="2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14432"/>
        <c:axId val="50041344"/>
      </c:lineChart>
      <c:catAx>
        <c:axId val="72914432"/>
        <c:scaling>
          <c:orientation val="minMax"/>
        </c:scaling>
        <c:delete val="1"/>
        <c:axPos val="b"/>
        <c:majorTickMark val="out"/>
        <c:minorTickMark val="none"/>
        <c:tickLblPos val="none"/>
        <c:crossAx val="50041344"/>
        <c:crosses val="autoZero"/>
        <c:auto val="1"/>
        <c:lblAlgn val="ctr"/>
        <c:lblOffset val="100"/>
        <c:noMultiLvlLbl val="0"/>
      </c:catAx>
      <c:valAx>
        <c:axId val="50041344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7291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Фонд заработной платы,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3820433645525116"/>
          <c:y val="6.22479855179489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861801698047789"/>
          <c:y val="0.29917958462131661"/>
          <c:w val="0.82916603168011815"/>
          <c:h val="0.579338406843684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платы, млн. рублей</c:v>
                </c:pt>
              </c:strCache>
            </c:strRef>
          </c:tx>
          <c:dLbls>
            <c:dLbl>
              <c:idx val="0"/>
              <c:layout>
                <c:manualLayout>
                  <c:x val="-4.8710713083927638E-2"/>
                  <c:y val="-0.12411172421171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947617445236888E-2"/>
                  <c:y val="0.10451513617828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484285233571066E-2"/>
                  <c:y val="-0.13717611623399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63899966349976"/>
                  <c:y val="-7.185415612257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3475</c:v>
                </c:pt>
                <c:pt idx="1">
                  <c:v>3645.3</c:v>
                </c:pt>
                <c:pt idx="2">
                  <c:v>3745.3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423360"/>
        <c:axId val="50043648"/>
      </c:lineChart>
      <c:catAx>
        <c:axId val="73423360"/>
        <c:scaling>
          <c:orientation val="minMax"/>
        </c:scaling>
        <c:delete val="1"/>
        <c:axPos val="b"/>
        <c:majorTickMark val="out"/>
        <c:minorTickMark val="none"/>
        <c:tickLblPos val="none"/>
        <c:crossAx val="50043648"/>
        <c:crosses val="autoZero"/>
        <c:auto val="1"/>
        <c:lblAlgn val="ctr"/>
        <c:lblOffset val="100"/>
        <c:noMultiLvlLbl val="0"/>
      </c:catAx>
      <c:valAx>
        <c:axId val="50043648"/>
        <c:scaling>
          <c:orientation val="minMax"/>
          <c:max val="3800"/>
          <c:min val="34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7342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Среднемесячная заработная плата одного работника по крупным и средним предприятиям, рублей</a:t>
            </a:r>
          </a:p>
        </c:rich>
      </c:tx>
      <c:layout>
        <c:manualLayout>
          <c:xMode val="edge"/>
          <c:yMode val="edge"/>
          <c:x val="0.18182017768717168"/>
          <c:y val="3.66522102076405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87419555239246"/>
          <c:y val="0.32776924403373442"/>
          <c:w val="0.82538490424333455"/>
          <c:h val="0.549031258431602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 одного работника по крупным и средним предприятиям, рублей</c:v>
                </c:pt>
              </c:strCache>
            </c:strRef>
          </c:tx>
          <c:dLbls>
            <c:dLbl>
              <c:idx val="0"/>
              <c:layout>
                <c:manualLayout>
                  <c:x val="1.2255951555215113E-2"/>
                  <c:y val="5.599025152408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38392733282267E-2"/>
                  <c:y val="0.117579528200570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6.7188301828897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599025152408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31979.9</c:v>
                </c:pt>
                <c:pt idx="1">
                  <c:v>34966.1</c:v>
                </c:pt>
                <c:pt idx="2">
                  <c:v>38305.5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423872"/>
        <c:axId val="50044224"/>
      </c:lineChart>
      <c:catAx>
        <c:axId val="73423872"/>
        <c:scaling>
          <c:orientation val="minMax"/>
        </c:scaling>
        <c:delete val="1"/>
        <c:axPos val="b"/>
        <c:majorTickMark val="out"/>
        <c:minorTickMark val="none"/>
        <c:tickLblPos val="none"/>
        <c:crossAx val="50044224"/>
        <c:crosses val="autoZero"/>
        <c:auto val="1"/>
        <c:lblAlgn val="ctr"/>
        <c:lblOffset val="100"/>
        <c:noMultiLvlLbl val="0"/>
      </c:catAx>
      <c:valAx>
        <c:axId val="50044224"/>
        <c:scaling>
          <c:orientation val="minMax"/>
          <c:min val="300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7342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883356394744"/>
          <c:y val="5.2910787690256637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ED620D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2778815821811"/>
          <c:y val="6.4668740510313669E-2"/>
          <c:w val="0.79151138089033879"/>
          <c:h val="0.87066251897937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rgbClr val="BD75DD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Lbls>
            <c:delete val="1"/>
          </c:dLbls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F0EE6-5C1F-48A0-86DF-F532308FAB1A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2A1FBB9-A571-4C48-81DF-3625B38AD79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Объём налоговых и неналоговых доходов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B8886-3507-4600-B16F-5F0086B6A2CA}" type="parTrans" cxnId="{5197046E-8407-447E-BCFB-98A334A0B41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3FC89-B416-421D-BC87-11DE01EDB450}" type="sibTrans" cxnId="{5197046E-8407-447E-BCFB-98A334A0B41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440439-D52A-4A56-86BF-1C8E3C32937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год: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370 495,2 тыс. руб.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818C6-3676-4117-BD85-D952508B8081}" type="parTrans" cxnId="{76D94094-490A-4CA9-8940-AB78B612D902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36284-0EFE-4BB9-8289-F34EC44757BF}" type="sibTrans" cxnId="{76D94094-490A-4CA9-8940-AB78B612D902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457CED-6D6B-4AEA-9F80-67B0849ACE6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 (план):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488 845,8 тыс. руб.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35844-C489-4456-A57F-776A0081019A}" type="parTrans" cxnId="{5E09BD8F-D7DC-4D56-85E0-8789C0F0BB64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C234C9-8E43-4352-8FF9-D37FC477FACE}" type="sibTrans" cxnId="{5E09BD8F-D7DC-4D56-85E0-8789C0F0BB64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72F1E-1370-4014-B3C2-5F1101CD34B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 (факт):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504 231,3 тыс. руб.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BBA178-A00E-4111-BCDE-2CC02E97AF71}" type="parTrans" cxnId="{D247E849-C160-4EDE-9F1B-62830D79A0AD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1FAF5F-F53D-4E29-9D41-2D588315AACC}" type="sibTrans" cxnId="{D247E849-C160-4EDE-9F1B-62830D79A0AD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3E131-CE38-4B44-8790-DD2413A9437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год: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434 380,7 тыс. руб.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28308-935E-4716-A3BC-1D8A340DA075}" type="parTrans" cxnId="{BE919A79-CBA5-4696-95EA-D9E01BEBF631}">
      <dgm:prSet/>
      <dgm:spPr/>
      <dgm:t>
        <a:bodyPr/>
        <a:lstStyle/>
        <a:p>
          <a:endParaRPr lang="ru-RU" sz="1400"/>
        </a:p>
      </dgm:t>
    </dgm:pt>
    <dgm:pt modelId="{E7D17BB6-3AA4-4421-A4DB-651ACE91627F}" type="sibTrans" cxnId="{BE919A79-CBA5-4696-95EA-D9E01BEBF631}">
      <dgm:prSet/>
      <dgm:spPr/>
      <dgm:t>
        <a:bodyPr/>
        <a:lstStyle/>
        <a:p>
          <a:endParaRPr lang="ru-RU" sz="1400"/>
        </a:p>
      </dgm:t>
    </dgm:pt>
    <dgm:pt modelId="{F2BCB10B-348A-4500-A934-A0C97DB2C492}" type="pres">
      <dgm:prSet presAssocID="{5D1F0EE6-5C1F-48A0-86DF-F532308FAB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B41DB3-53B7-4174-9EE0-5335CB3E2E6A}" type="pres">
      <dgm:prSet presAssocID="{92A1FBB9-A571-4C48-81DF-3625B38AD79C}" presName="roof" presStyleLbl="dkBgShp" presStyleIdx="0" presStyleCnt="2" custLinFactNeighborX="91" custLinFactNeighborY="-47619"/>
      <dgm:spPr/>
      <dgm:t>
        <a:bodyPr/>
        <a:lstStyle/>
        <a:p>
          <a:endParaRPr lang="ru-RU"/>
        </a:p>
      </dgm:t>
    </dgm:pt>
    <dgm:pt modelId="{60060A21-753C-4182-AEBF-66F083A38BAE}" type="pres">
      <dgm:prSet presAssocID="{92A1FBB9-A571-4C48-81DF-3625B38AD79C}" presName="pillars" presStyleCnt="0"/>
      <dgm:spPr/>
    </dgm:pt>
    <dgm:pt modelId="{C13333CF-BDF0-462B-B85B-132A46F34695}" type="pres">
      <dgm:prSet presAssocID="{92A1FBB9-A571-4C48-81DF-3625B38AD79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BF7B8-BE2C-402F-AC64-0D772936B851}" type="pres">
      <dgm:prSet presAssocID="{0573E131-CE38-4B44-8790-DD2413A9437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393FB-802A-4A30-974B-15E006A26A26}" type="pres">
      <dgm:prSet presAssocID="{D9457CED-6D6B-4AEA-9F80-67B0849ACE6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6DC5A-528C-4B08-8C9A-2B3214CD2664}" type="pres">
      <dgm:prSet presAssocID="{80172F1E-1370-4014-B3C2-5F1101CD34B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083D5-179E-43D5-A117-70F6D16604B5}" type="pres">
      <dgm:prSet presAssocID="{92A1FBB9-A571-4C48-81DF-3625B38AD79C}" presName="base" presStyleLbl="dkBgShp" presStyleIdx="1" presStyleCnt="2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A8F3783B-BC33-4D1D-BE8B-96782CD13D53}" type="presOf" srcId="{5E440439-D52A-4A56-86BF-1C8E3C329374}" destId="{C13333CF-BDF0-462B-B85B-132A46F34695}" srcOrd="0" destOrd="0" presId="urn:microsoft.com/office/officeart/2005/8/layout/hList3"/>
    <dgm:cxn modelId="{D7E6506F-A263-4911-B660-43B83FF2DE9F}" type="presOf" srcId="{5D1F0EE6-5C1F-48A0-86DF-F532308FAB1A}" destId="{F2BCB10B-348A-4500-A934-A0C97DB2C492}" srcOrd="0" destOrd="0" presId="urn:microsoft.com/office/officeart/2005/8/layout/hList3"/>
    <dgm:cxn modelId="{3BBB00A5-F4C6-4B89-A80B-6AFDB55845DA}" type="presOf" srcId="{92A1FBB9-A571-4C48-81DF-3625B38AD79C}" destId="{0BB41DB3-53B7-4174-9EE0-5335CB3E2E6A}" srcOrd="0" destOrd="0" presId="urn:microsoft.com/office/officeart/2005/8/layout/hList3"/>
    <dgm:cxn modelId="{5197046E-8407-447E-BCFB-98A334A0B41C}" srcId="{5D1F0EE6-5C1F-48A0-86DF-F532308FAB1A}" destId="{92A1FBB9-A571-4C48-81DF-3625B38AD79C}" srcOrd="0" destOrd="0" parTransId="{36DB8886-3507-4600-B16F-5F0086B6A2CA}" sibTransId="{59E3FC89-B416-421D-BC87-11DE01EDB450}"/>
    <dgm:cxn modelId="{D247E849-C160-4EDE-9F1B-62830D79A0AD}" srcId="{92A1FBB9-A571-4C48-81DF-3625B38AD79C}" destId="{80172F1E-1370-4014-B3C2-5F1101CD34B7}" srcOrd="3" destOrd="0" parTransId="{3FBBA178-A00E-4111-BCDE-2CC02E97AF71}" sibTransId="{961FAF5F-F53D-4E29-9D41-2D588315AACC}"/>
    <dgm:cxn modelId="{9C84D7BC-B9EC-4F24-9CE8-260822DEF070}" type="presOf" srcId="{80172F1E-1370-4014-B3C2-5F1101CD34B7}" destId="{DB36DC5A-528C-4B08-8C9A-2B3214CD2664}" srcOrd="0" destOrd="0" presId="urn:microsoft.com/office/officeart/2005/8/layout/hList3"/>
    <dgm:cxn modelId="{76D94094-490A-4CA9-8940-AB78B612D902}" srcId="{92A1FBB9-A571-4C48-81DF-3625B38AD79C}" destId="{5E440439-D52A-4A56-86BF-1C8E3C329374}" srcOrd="0" destOrd="0" parTransId="{934818C6-3676-4117-BD85-D952508B8081}" sibTransId="{F9B36284-0EFE-4BB9-8289-F34EC44757BF}"/>
    <dgm:cxn modelId="{E2ACEB1D-8B91-42A2-AA62-8207829222DD}" type="presOf" srcId="{D9457CED-6D6B-4AEA-9F80-67B0849ACE67}" destId="{799393FB-802A-4A30-974B-15E006A26A26}" srcOrd="0" destOrd="0" presId="urn:microsoft.com/office/officeart/2005/8/layout/hList3"/>
    <dgm:cxn modelId="{BE919A79-CBA5-4696-95EA-D9E01BEBF631}" srcId="{92A1FBB9-A571-4C48-81DF-3625B38AD79C}" destId="{0573E131-CE38-4B44-8790-DD2413A94377}" srcOrd="1" destOrd="0" parTransId="{01628308-935E-4716-A3BC-1D8A340DA075}" sibTransId="{E7D17BB6-3AA4-4421-A4DB-651ACE91627F}"/>
    <dgm:cxn modelId="{5E09BD8F-D7DC-4D56-85E0-8789C0F0BB64}" srcId="{92A1FBB9-A571-4C48-81DF-3625B38AD79C}" destId="{D9457CED-6D6B-4AEA-9F80-67B0849ACE67}" srcOrd="2" destOrd="0" parTransId="{2B735844-C489-4456-A57F-776A0081019A}" sibTransId="{FAC234C9-8E43-4352-8FF9-D37FC477FACE}"/>
    <dgm:cxn modelId="{E473A815-63A0-457A-BC5A-38B6873D04A7}" type="presOf" srcId="{0573E131-CE38-4B44-8790-DD2413A94377}" destId="{CFDBF7B8-BE2C-402F-AC64-0D772936B851}" srcOrd="0" destOrd="0" presId="urn:microsoft.com/office/officeart/2005/8/layout/hList3"/>
    <dgm:cxn modelId="{9BE77145-D499-4120-B41F-8AC1ACE824B7}" type="presParOf" srcId="{F2BCB10B-348A-4500-A934-A0C97DB2C492}" destId="{0BB41DB3-53B7-4174-9EE0-5335CB3E2E6A}" srcOrd="0" destOrd="0" presId="urn:microsoft.com/office/officeart/2005/8/layout/hList3"/>
    <dgm:cxn modelId="{A942EFB2-2BCB-4C8F-A232-81661F03D61F}" type="presParOf" srcId="{F2BCB10B-348A-4500-A934-A0C97DB2C492}" destId="{60060A21-753C-4182-AEBF-66F083A38BAE}" srcOrd="1" destOrd="0" presId="urn:microsoft.com/office/officeart/2005/8/layout/hList3"/>
    <dgm:cxn modelId="{59C3C054-C107-4A40-AEE6-59C485206823}" type="presParOf" srcId="{60060A21-753C-4182-AEBF-66F083A38BAE}" destId="{C13333CF-BDF0-462B-B85B-132A46F34695}" srcOrd="0" destOrd="0" presId="urn:microsoft.com/office/officeart/2005/8/layout/hList3"/>
    <dgm:cxn modelId="{D0738D6A-C42D-44D3-847E-B0C9476E47EE}" type="presParOf" srcId="{60060A21-753C-4182-AEBF-66F083A38BAE}" destId="{CFDBF7B8-BE2C-402F-AC64-0D772936B851}" srcOrd="1" destOrd="0" presId="urn:microsoft.com/office/officeart/2005/8/layout/hList3"/>
    <dgm:cxn modelId="{2C2DF8E7-6B34-4DD7-8770-A29D0D8B7075}" type="presParOf" srcId="{60060A21-753C-4182-AEBF-66F083A38BAE}" destId="{799393FB-802A-4A30-974B-15E006A26A26}" srcOrd="2" destOrd="0" presId="urn:microsoft.com/office/officeart/2005/8/layout/hList3"/>
    <dgm:cxn modelId="{D6CC98A5-4351-4869-B338-B7D2D610DFCE}" type="presParOf" srcId="{60060A21-753C-4182-AEBF-66F083A38BAE}" destId="{DB36DC5A-528C-4B08-8C9A-2B3214CD2664}" srcOrd="3" destOrd="0" presId="urn:microsoft.com/office/officeart/2005/8/layout/hList3"/>
    <dgm:cxn modelId="{B359F82D-88FC-49F9-AD65-4CAE2673FEB9}" type="presParOf" srcId="{F2BCB10B-348A-4500-A934-A0C97DB2C492}" destId="{083083D5-179E-43D5-A117-70F6D16604B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41DB3-53B7-4174-9EE0-5335CB3E2E6A}">
      <dsp:nvSpPr>
        <dsp:cNvPr id="0" name=""/>
        <dsp:cNvSpPr/>
      </dsp:nvSpPr>
      <dsp:spPr>
        <a:xfrm>
          <a:off x="0" y="0"/>
          <a:ext cx="7992887" cy="280831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Объём налоговых и неналоговых доходов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7992887" cy="280831"/>
      </dsp:txXfrm>
    </dsp:sp>
    <dsp:sp modelId="{C13333CF-BDF0-462B-B85B-132A46F34695}">
      <dsp:nvSpPr>
        <dsp:cNvPr id="0" name=""/>
        <dsp:cNvSpPr/>
      </dsp:nvSpPr>
      <dsp:spPr>
        <a:xfrm>
          <a:off x="0" y="280831"/>
          <a:ext cx="1998221" cy="58974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 год: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370 495,2 тыс. руб.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0831"/>
        <a:ext cx="1998221" cy="589745"/>
      </dsp:txXfrm>
    </dsp:sp>
    <dsp:sp modelId="{CFDBF7B8-BE2C-402F-AC64-0D772936B851}">
      <dsp:nvSpPr>
        <dsp:cNvPr id="0" name=""/>
        <dsp:cNvSpPr/>
      </dsp:nvSpPr>
      <dsp:spPr>
        <a:xfrm>
          <a:off x="1998221" y="280831"/>
          <a:ext cx="1998221" cy="58974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год: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434 380,7 тыс. руб.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8221" y="280831"/>
        <a:ext cx="1998221" cy="589745"/>
      </dsp:txXfrm>
    </dsp:sp>
    <dsp:sp modelId="{799393FB-802A-4A30-974B-15E006A26A26}">
      <dsp:nvSpPr>
        <dsp:cNvPr id="0" name=""/>
        <dsp:cNvSpPr/>
      </dsp:nvSpPr>
      <dsp:spPr>
        <a:xfrm>
          <a:off x="3996443" y="280831"/>
          <a:ext cx="1998221" cy="58974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 (план):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488 845,8 тыс. руб.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6443" y="280831"/>
        <a:ext cx="1998221" cy="589745"/>
      </dsp:txXfrm>
    </dsp:sp>
    <dsp:sp modelId="{DB36DC5A-528C-4B08-8C9A-2B3214CD2664}">
      <dsp:nvSpPr>
        <dsp:cNvPr id="0" name=""/>
        <dsp:cNvSpPr/>
      </dsp:nvSpPr>
      <dsp:spPr>
        <a:xfrm>
          <a:off x="5994665" y="280831"/>
          <a:ext cx="1998221" cy="58974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 год (факт):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504 231,3 тыс. руб.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4665" y="280831"/>
        <a:ext cx="1998221" cy="589745"/>
      </dsp:txXfrm>
    </dsp:sp>
    <dsp:sp modelId="{083083D5-179E-43D5-A117-70F6D16604B5}">
      <dsp:nvSpPr>
        <dsp:cNvPr id="0" name=""/>
        <dsp:cNvSpPr/>
      </dsp:nvSpPr>
      <dsp:spPr>
        <a:xfrm>
          <a:off x="0" y="870576"/>
          <a:ext cx="7992887" cy="6552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0.17004</cdr:x>
      <cdr:y>0.86535</cdr:y>
    </cdr:from>
    <cdr:to>
      <cdr:x>0.95693</cdr:x>
      <cdr:y>0.99174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46906" y="1886181"/>
          <a:ext cx="3456405" cy="2754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    </a:t>
          </a:r>
          <a:r>
            <a: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2019	           2020                     2021 </a:t>
          </a:r>
          <a:endParaRPr lang="ru-RU" sz="1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0.30303</cdr:x>
      <cdr:y>0.05589</cdr:y>
    </cdr:from>
    <cdr:to>
      <cdr:x>0.72727</cdr:x>
      <cdr:y>0.26414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20080" y="120731"/>
          <a:ext cx="1008112" cy="449864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64096"/>
          <a:ext cx="13681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1 670 633,48</a:t>
          </a:r>
          <a:endParaRPr lang="ru-RU" sz="16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0.30303</cdr:x>
      <cdr:y>0.05589</cdr:y>
    </cdr:from>
    <cdr:to>
      <cdr:x>0.72727</cdr:x>
      <cdr:y>0.26414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20080" y="120731"/>
          <a:ext cx="1008112" cy="449864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0.18157</cdr:x>
      <cdr:y>0.71159</cdr:y>
    </cdr:from>
    <cdr:to>
      <cdr:x>0.2409</cdr:x>
      <cdr:y>0.77717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8869" y="3553300"/>
          <a:ext cx="502829" cy="327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0.2948</cdr:x>
      <cdr:y>0.3655</cdr:y>
    </cdr:from>
    <cdr:to>
      <cdr:x>0.3626</cdr:x>
      <cdr:y>0.43805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98465" y="1825107"/>
          <a:ext cx="574613" cy="362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0.34578</cdr:x>
      <cdr:y>0.71159</cdr:y>
    </cdr:from>
    <cdr:to>
      <cdr:x>0.40511</cdr:x>
      <cdr:y>0.77716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30513" y="3553300"/>
          <a:ext cx="502829" cy="327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0.45286</cdr:x>
      <cdr:y>0.26606</cdr:y>
    </cdr:from>
    <cdr:to>
      <cdr:x>0.52066</cdr:x>
      <cdr:y>0.33163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38013" y="1328563"/>
          <a:ext cx="574613" cy="327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0.49871</cdr:x>
      <cdr:y>0.69562</cdr:y>
    </cdr:from>
    <cdr:to>
      <cdr:x>0.55803</cdr:x>
      <cdr:y>0.7612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26657" y="3473559"/>
          <a:ext cx="502745" cy="327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0.71643</cdr:x>
      <cdr:y>0.03764</cdr:y>
    </cdr:from>
    <cdr:to>
      <cdr:x>0.89037</cdr:x>
      <cdr:y>0.27793</cdr:y>
    </cdr:to>
    <cdr:sp macro="" textlink="">
      <cdr:nvSpPr>
        <cdr:cNvPr id="7" name="TextBox 11"/>
        <cdr:cNvSpPr txBox="1"/>
      </cdr:nvSpPr>
      <cdr:spPr>
        <a:xfrm xmlns:a="http://schemas.openxmlformats.org/drawingml/2006/main">
          <a:off x="4608300" y="101244"/>
          <a:ext cx="111883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</a:rPr>
            <a:t>+252,6</a:t>
          </a:r>
        </a:p>
        <a:p xmlns:a="http://schemas.openxmlformats.org/drawingml/2006/main">
          <a:r>
            <a:rPr lang="ru-RU" sz="1200" b="1" dirty="0" smtClean="0">
              <a:solidFill>
                <a:srgbClr val="C00000"/>
              </a:solidFill>
            </a:rPr>
            <a:t>млн. руб.</a:t>
          </a:r>
          <a:r>
            <a:rPr lang="ru-RU" sz="1200" b="1" dirty="0" smtClean="0"/>
            <a:t> </a:t>
          </a:r>
        </a:p>
        <a:p xmlns:a="http://schemas.openxmlformats.org/drawingml/2006/main">
          <a:r>
            <a:rPr lang="ru-RU" sz="1200" b="1" dirty="0" smtClean="0"/>
            <a:t>к 2019 году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0.83366</cdr:x>
      <cdr:y>8.54714E-5</cdr:y>
    </cdr:from>
    <cdr:to>
      <cdr:x>0.9019</cdr:x>
      <cdr:y>0.12509</cdr:y>
    </cdr:to>
    <cdr:pic>
      <cdr:nvPicPr>
        <cdr:cNvPr id="8" name="Picture 26" descr="http://www.playcast.ru/uploads/2016/07/31/19446729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16200000">
          <a:off x="4516949" y="-32683"/>
          <a:ext cx="301270" cy="36704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0.73021</cdr:x>
      <cdr:y>0.39932</cdr:y>
    </cdr:from>
    <cdr:to>
      <cdr:x>0.88694</cdr:x>
      <cdr:y>0.63961</cdr:y>
    </cdr:to>
    <cdr:sp macro="" textlink="">
      <cdr:nvSpPr>
        <cdr:cNvPr id="9" name="TextBox 11"/>
        <cdr:cNvSpPr txBox="1"/>
      </cdr:nvSpPr>
      <cdr:spPr>
        <a:xfrm xmlns:a="http://schemas.openxmlformats.org/drawingml/2006/main">
          <a:off x="5460795" y="887465"/>
          <a:ext cx="1172086" cy="5340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+mn-lt"/>
              <a:cs typeface="Arial" pitchFamily="34" charset="0"/>
            </a:rPr>
            <a:t>+133,7</a:t>
          </a:r>
        </a:p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+mn-lt"/>
              <a:cs typeface="Arial" pitchFamily="34" charset="0"/>
            </a:rPr>
            <a:t>млн. руб.</a:t>
          </a:r>
          <a:r>
            <a:rPr lang="ru-RU" sz="1200" b="1" dirty="0" smtClean="0">
              <a:latin typeface="+mn-lt"/>
              <a:cs typeface="Arial" pitchFamily="34" charset="0"/>
            </a:rPr>
            <a:t> </a:t>
          </a:r>
        </a:p>
        <a:p xmlns:a="http://schemas.openxmlformats.org/drawingml/2006/main">
          <a:r>
            <a:rPr lang="ru-RU" sz="1200" b="1" dirty="0" smtClean="0">
              <a:latin typeface="+mn-lt"/>
              <a:cs typeface="Arial" pitchFamily="34" charset="0"/>
            </a:rPr>
            <a:t>к 2019 году</a:t>
          </a:r>
          <a:endParaRPr lang="ru-RU" sz="12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0.84594</cdr:x>
      <cdr:y>0.38438</cdr:y>
    </cdr:from>
    <cdr:to>
      <cdr:x>0.91418</cdr:x>
      <cdr:y>0.50938</cdr:y>
    </cdr:to>
    <cdr:pic>
      <cdr:nvPicPr>
        <cdr:cNvPr id="10" name="Picture 26" descr="http://www.playcast.ru/uploads/2016/07/31/19446729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16200000">
          <a:off x="6442506" y="737996"/>
          <a:ext cx="277803" cy="5103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0.11712</cdr:x>
      <cdr:y>0.8913</cdr:y>
    </cdr:from>
    <cdr:to>
      <cdr:x>0.81081</cdr:x>
      <cdr:y>0.94545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36127" y="2647455"/>
          <a:ext cx="5544593" cy="1608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        </a:t>
          </a:r>
          <a:r>
            <a: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2019 г.             2020 г.         2021(план) г.     2021 (факт) г.</a:t>
          </a:r>
          <a:endParaRPr lang="ru-RU" sz="1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0.60177</cdr:x>
      <cdr:y>0.86465</cdr:y>
    </cdr:from>
    <cdr:to>
      <cdr:x>0.69912</cdr:x>
      <cdr:y>0.92715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96544" y="2007934"/>
          <a:ext cx="792128" cy="145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2021г.</a:t>
          </a:r>
          <a:endParaRPr lang="ru-RU" sz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0.35398</cdr:x>
      <cdr:y>0.86465</cdr:y>
    </cdr:from>
    <cdr:to>
      <cdr:x>0.46017</cdr:x>
      <cdr:y>0.90631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880320" y="2007934"/>
          <a:ext cx="864058" cy="96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2020 г.</a:t>
          </a:r>
          <a:endParaRPr lang="ru-RU" sz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0.11504</cdr:x>
      <cdr:y>0.85417</cdr:y>
    </cdr:from>
    <cdr:to>
      <cdr:x>0.22124</cdr:x>
      <cdr:y>0.89583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936104" y="2952328"/>
          <a:ext cx="864096" cy="144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2019 г.</a:t>
          </a:r>
          <a:endParaRPr lang="ru-RU" sz="12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0.2874</cdr:x>
      <cdr:y>0.50802</cdr:y>
    </cdr:from>
    <cdr:to>
      <cdr:x>0.4113</cdr:x>
      <cdr:y>0.55415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338561" y="2104869"/>
          <a:ext cx="1008162" cy="191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237 848,4</a:t>
          </a:r>
          <a:endParaRPr lang="ru-RU" sz="1400" b="1" dirty="0">
            <a:ln>
              <a:solidFill>
                <a:sysClr val="windowText" lastClr="000000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0.38053</cdr:x>
      <cdr:y>0.01738</cdr:y>
    </cdr:from>
    <cdr:to>
      <cdr:x>0.53982</cdr:x>
      <cdr:y>0.0869</cdr:y>
    </cdr:to>
    <cdr:sp macro="" textlink="">
      <cdr:nvSpPr>
        <cdr:cNvPr id="3" name="Блок-схема: процесс 2"/>
        <cdr:cNvSpPr/>
      </cdr:nvSpPr>
      <cdr:spPr>
        <a:xfrm xmlns:a="http://schemas.openxmlformats.org/drawingml/2006/main">
          <a:off x="3096344" y="72008"/>
          <a:ext cx="1296144" cy="288032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 w="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Book Antiqua" pitchFamily="18" charset="0"/>
            </a:rPr>
            <a:t>      390 000,0</a:t>
          </a:r>
          <a:endParaRPr lang="ru-RU" sz="1400" b="1" dirty="0">
            <a:solidFill>
              <a:schemeClr val="tx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0.40708</cdr:x>
      <cdr:y>0.43449</cdr:y>
    </cdr:from>
    <cdr:to>
      <cdr:x>0.53982</cdr:x>
      <cdr:y>0.504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3312368" y="1800200"/>
          <a:ext cx="1080120" cy="288032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268 </a:t>
          </a:r>
          <a:r>
            <a:rPr lang="ru-RU" sz="1400" b="1" cap="smal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281,9</a:t>
          </a:r>
          <a:endParaRPr lang="ru-RU" sz="1400" b="1" cap="small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0.68032</cdr:y>
    </cdr:from>
    <cdr:to>
      <cdr:x>0.21739</cdr:x>
      <cdr:y>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2946927"/>
          <a:ext cx="1894123" cy="138477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D620D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Субвенции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</a:p>
        <a:p xmlns:a="http://schemas.openxmlformats.org/drawingml/2006/main">
          <a:pPr algn="ctr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662 369,16 тыс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рублей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0.21739</cdr:x>
      <cdr:y>0.31968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-251520" y="-699543"/>
          <a:ext cx="1894123" cy="138477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B565D9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Иные МБТ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</a:p>
        <a:p xmlns:a="http://schemas.openxmlformats.org/drawingml/2006/main">
          <a:pPr algn="ctr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88 351,88 тыс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рублей</a:t>
          </a:r>
        </a:p>
      </cdr:txBody>
    </cdr:sp>
  </cdr:relSizeAnchor>
  <cdr:relSizeAnchor xmlns:cdr="http://schemas.openxmlformats.org/drawingml/2006/chartDrawing">
    <cdr:from>
      <cdr:x>0.78261</cdr:x>
      <cdr:y>0</cdr:y>
    </cdr:from>
    <cdr:to>
      <cdr:x>1</cdr:x>
      <cdr:y>0.31968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6818845" y="-699543"/>
          <a:ext cx="1894123" cy="138477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Дотации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</a:p>
        <a:p xmlns:a="http://schemas.openxmlformats.org/drawingml/2006/main">
          <a:pPr algn="ctr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54 980, 15 тыс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рублей</a:t>
          </a:r>
        </a:p>
      </cdr:txBody>
    </cdr:sp>
  </cdr:relSizeAnchor>
  <cdr:relSizeAnchor xmlns:cdr="http://schemas.openxmlformats.org/drawingml/2006/chartDrawing">
    <cdr:from>
      <cdr:x>0.78261</cdr:x>
      <cdr:y>0.68032</cdr:y>
    </cdr:from>
    <cdr:to>
      <cdr:x>1</cdr:x>
      <cdr:y>1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6818845" y="2946927"/>
          <a:ext cx="1894123" cy="138477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Субсидии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</a:p>
        <a:p xmlns:a="http://schemas.openxmlformats.org/drawingml/2006/main">
          <a:pPr algn="ctr"/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360 651,03 тыс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рублей</a:t>
          </a:r>
        </a:p>
      </cdr:txBody>
    </cdr:sp>
  </cdr:relSizeAnchor>
  <cdr:relSizeAnchor xmlns:cdr="http://schemas.openxmlformats.org/drawingml/2006/chartDrawing">
    <cdr:from>
      <cdr:x>0.28926</cdr:x>
      <cdr:y>0</cdr:y>
    </cdr:from>
    <cdr:to>
      <cdr:x>0.69421</cdr:x>
      <cdr:y>0.0701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520280" y="0"/>
          <a:ext cx="3528392" cy="3036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166 402,22 тыс. рублей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0.61538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522" y="1123325"/>
          <a:ext cx="1741292" cy="60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1 032,0 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0.20221</cdr:x>
      <cdr:y>0.4</cdr:y>
    </cdr:from>
    <cdr:to>
      <cdr:x>0.77797</cdr:x>
      <cdr:y>0.61538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560" y="1123325"/>
          <a:ext cx="1741292" cy="60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2 020,0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0.15574</cdr:x>
      <cdr:y>0.86103</cdr:y>
    </cdr:from>
    <cdr:to>
      <cdr:x>0.95902</cdr:x>
      <cdr:y>0.96526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84073" y="1784586"/>
          <a:ext cx="3528397" cy="216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   2019	             2020                     2021</a:t>
          </a:r>
          <a:endParaRPr lang="ru-RU" sz="1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0.61538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522" y="1123325"/>
          <a:ext cx="1741292" cy="60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1 672,3 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64096"/>
          <a:ext cx="13681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64096"/>
          <a:ext cx="13681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78 765,6</a:t>
          </a:r>
          <a:endParaRPr lang="ru-RU" sz="16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64096"/>
          <a:ext cx="13681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68 217,82</a:t>
          </a:r>
          <a:endParaRPr lang="ru-RU" sz="16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64096"/>
          <a:ext cx="13681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26 995,03</a:t>
          </a:r>
          <a:endParaRPr lang="ru-RU" sz="16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0.61538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522" y="1123325"/>
          <a:ext cx="1741292" cy="60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46 798,8 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0.20221</cdr:x>
      <cdr:y>0.4</cdr:y>
    </cdr:from>
    <cdr:to>
      <cdr:x>0.77797</cdr:x>
      <cdr:y>0.61538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560" y="1123325"/>
          <a:ext cx="1741292" cy="60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22 095,06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0.61538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522" y="1123325"/>
          <a:ext cx="1741292" cy="60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219,6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0.18977</cdr:x>
      <cdr:y>0.87951</cdr:y>
    </cdr:from>
    <cdr:to>
      <cdr:x>0.97665</cdr:x>
      <cdr:y>0.95918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33584" y="1915779"/>
          <a:ext cx="3456361" cy="1735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</a:t>
          </a:r>
          <a:r>
            <a: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2019	          2020                    2021            </a:t>
          </a:r>
          <a:endParaRPr lang="ru-RU" sz="1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0.14287</cdr:x>
      <cdr:y>0.866</cdr:y>
    </cdr:from>
    <cdr:to>
      <cdr:x>0.97847</cdr:x>
      <cdr:y>0.9732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0334" y="1745107"/>
          <a:ext cx="3628138" cy="2160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2019	              2020                  2021</a:t>
          </a:r>
          <a:endParaRPr lang="ru-RU" sz="1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0.1473</cdr:x>
      <cdr:y>0.85185</cdr:y>
    </cdr:from>
    <cdr:to>
      <cdr:x>0.97586</cdr:x>
      <cdr:y>0.96296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6055" y="1656184"/>
          <a:ext cx="3240369" cy="2160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   </a:t>
          </a:r>
          <a:r>
            <a: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2019	          2020                  2021</a:t>
          </a:r>
          <a:endParaRPr lang="ru-RU" sz="1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0.19829</cdr:x>
      <cdr:y>0.88973</cdr:y>
    </cdr:from>
    <cdr:to>
      <cdr:x>0.96503</cdr:x>
      <cdr:y>0.96742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21916" y="2690831"/>
          <a:ext cx="3178079" cy="234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   </a:t>
          </a:r>
          <a:r>
            <a:rPr lang="ru-RU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2019                  2020                 2021</a:t>
          </a:r>
          <a:endParaRPr lang="ru-RU" sz="1400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64096"/>
          <a:ext cx="13681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1 418 007,54</a:t>
          </a:r>
          <a:endParaRPr lang="ru-RU" sz="1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0.30303</cdr:x>
      <cdr:y>0.05589</cdr:y>
    </cdr:from>
    <cdr:to>
      <cdr:x>0.72727</cdr:x>
      <cdr:y>0.26414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20080" y="120731"/>
          <a:ext cx="1008112" cy="449864"/>
        </a:xfrm>
        <a:prstGeom xmlns:a="http://schemas.openxmlformats.org/drawingml/2006/main" prst="ellipse">
          <a:avLst/>
        </a:prstGeom>
        <a:ln xmlns:a="http://schemas.openxmlformats.org/drawingml/2006/main">
          <a:solidFill>
            <a:schemeClr val="accent3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0.21212</cdr:x>
      <cdr:y>0.4</cdr:y>
    </cdr:from>
    <cdr:to>
      <cdr:x>0.78788</cdr:x>
      <cdr:y>0.55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864096"/>
          <a:ext cx="1368152" cy="32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1 405 584,05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60C12-684D-4B53-B0FD-9BE4C5CE51B1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1CEB-4C57-432C-8556-5FDC6DE4B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5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89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37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3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44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47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44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4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1CEB-4C57-432C-8556-5FDC6DE4B719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2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4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0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0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9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5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0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11" Type="http://schemas.microsoft.com/office/2007/relationships/hdphoto" Target="../media/hdphoto1.wdp"/><Relationship Id="rId5" Type="http://schemas.openxmlformats.org/officeDocument/2006/relationships/chart" Target="../charts/chart6.xml"/><Relationship Id="rId10" Type="http://schemas.openxmlformats.org/officeDocument/2006/relationships/image" Target="../media/image7.png"/><Relationship Id="rId4" Type="http://schemas.openxmlformats.org/officeDocument/2006/relationships/chart" Target="../charts/chart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9492"/>
            <a:ext cx="8640960" cy="4554506"/>
          </a:xfrm>
          <a:effectLst/>
        </p:spPr>
        <p:txBody>
          <a:bodyPr>
            <a:normAutofit fontScale="90000"/>
          </a:bodyPr>
          <a:lstStyle/>
          <a:p>
            <a:r>
              <a:rPr lang="ru-RU" sz="6000" cap="none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 ДЛЯ ГРАЖДАН</a:t>
            </a:r>
            <a:r>
              <a:rPr lang="ru-RU" sz="4400" cap="none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400" cap="none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cap="none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проекта решения Брянского районного Совета народных депутатов «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исполнении бюджете 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Брянского муниципального района Брянской области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 год»</a:t>
            </a:r>
            <a:endParaRPr lang="ru-RU" sz="3200" cap="none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9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378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Налог на доходы физических лиц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07901959"/>
              </p:ext>
            </p:extLst>
          </p:nvPr>
        </p:nvGraphicFramePr>
        <p:xfrm>
          <a:off x="467544" y="771550"/>
          <a:ext cx="8136904" cy="414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91680" y="3059934"/>
            <a:ext cx="108012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191 201,9</a:t>
            </a:r>
            <a:endParaRPr lang="ru-RU" sz="1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059934"/>
            <a:ext cx="108012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1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71 788,5</a:t>
            </a:r>
            <a:endParaRPr lang="ru-RU" sz="14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30480"/>
            <a:ext cx="9144000" cy="6833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Объем и структура нен</a:t>
            </a:r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алоговых доходов бюджета</a:t>
            </a:r>
            <a:endParaRPr lang="ru-RU" sz="28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98886272"/>
              </p:ext>
            </p:extLst>
          </p:nvPr>
        </p:nvGraphicFramePr>
        <p:xfrm>
          <a:off x="251520" y="751883"/>
          <a:ext cx="8748972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40374211"/>
              </p:ext>
            </p:extLst>
          </p:nvPr>
        </p:nvGraphicFramePr>
        <p:xfrm>
          <a:off x="3347864" y="914457"/>
          <a:ext cx="5544616" cy="216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4589502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Доходы от использования имущества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8000" y="4603484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Плата за негативное</a:t>
            </a:r>
          </a:p>
          <a:p>
            <a:pPr algn="ctr"/>
            <a:r>
              <a:rPr lang="ru-RU" sz="1000" b="1" i="1" dirty="0" smtClean="0">
                <a:latin typeface="Book Antiqua" pitchFamily="18" charset="0"/>
              </a:rPr>
              <a:t> воздействие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6463" y="4630179"/>
            <a:ext cx="108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Доходы от компенсации затрат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1" y="4633577"/>
            <a:ext cx="104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Штрафы, санкции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843558"/>
            <a:ext cx="431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Структура </a:t>
            </a:r>
            <a:r>
              <a:rPr lang="ru-RU" sz="1400" b="1" i="1" dirty="0" smtClean="0"/>
              <a:t>неналоговых </a:t>
            </a:r>
            <a:r>
              <a:rPr lang="ru-RU" sz="1400" b="1" i="1" dirty="0"/>
              <a:t>доходов </a:t>
            </a:r>
            <a:r>
              <a:rPr lang="ru-RU" sz="1400" b="1" i="1" dirty="0" smtClean="0"/>
              <a:t>за 2021 год</a:t>
            </a:r>
            <a:endParaRPr lang="ru-RU" sz="1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92701" y="637457"/>
            <a:ext cx="112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тыс. рублей</a:t>
            </a:r>
            <a:endParaRPr lang="ru-RU" sz="12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4803998"/>
            <a:ext cx="1008112" cy="339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490347"/>
              </p:ext>
            </p:extLst>
          </p:nvPr>
        </p:nvGraphicFramePr>
        <p:xfrm>
          <a:off x="4391980" y="4653506"/>
          <a:ext cx="1224136" cy="360251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360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Доходы </a:t>
                      </a:r>
                      <a:r>
                        <a:rPr lang="ru-RU" sz="10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от</a:t>
                      </a:r>
                    </a:p>
                    <a:p>
                      <a:pPr algn="l" fontAlgn="b"/>
                      <a:r>
                        <a:rPr lang="ru-RU" sz="10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реализации </a:t>
                      </a:r>
                      <a:r>
                        <a:rPr lang="ru-RU" sz="1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земли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2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49"/>
            <a:ext cx="8686800" cy="62865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Межбюджетные трансферты 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92660713"/>
              </p:ext>
            </p:extLst>
          </p:nvPr>
        </p:nvGraphicFramePr>
        <p:xfrm>
          <a:off x="251520" y="699543"/>
          <a:ext cx="8712968" cy="433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23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892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Стимулирование Брянского муниципального района межбюджетными трансфертами, утвержденными Правительством Брянской области</a:t>
            </a:r>
            <a:endParaRPr lang="ru-RU" sz="20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06399545"/>
              </p:ext>
            </p:extLst>
          </p:nvPr>
        </p:nvGraphicFramePr>
        <p:xfrm>
          <a:off x="467544" y="1462183"/>
          <a:ext cx="302433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47782538"/>
              </p:ext>
            </p:extLst>
          </p:nvPr>
        </p:nvGraphicFramePr>
        <p:xfrm>
          <a:off x="3096859" y="1462183"/>
          <a:ext cx="302433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6455912"/>
              </p:ext>
            </p:extLst>
          </p:nvPr>
        </p:nvGraphicFramePr>
        <p:xfrm>
          <a:off x="6012160" y="1462183"/>
          <a:ext cx="3024336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3147814"/>
            <a:ext cx="2376264" cy="1872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 432-п «О распределении на 2021 год дотаций бюджетам муниципальных районов (муниципальных округов, городских округов) на поощрение высоких темпов наращивания налогового (экономического) потенциала территорий»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140184"/>
            <a:ext cx="2304256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 435-п «О распределении на 2021 год дотаций на поощрение достижения наилучших показателей социально-экономического развития муниципальных районов (муниципальных округов, городских округов)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147814"/>
            <a:ext cx="3024336" cy="1872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№ 429-п «Об утверждении распределения иных межбюджетных трансфертов бюджетам муниципальных районов (муниципальных округов, городских округов) на цели поощрения муниципальных управленческих команд за достижения в 2020 году показателей деятельности органов исполнительной власти Брянской области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392" y="141962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958127"/>
            <a:ext cx="2376264" cy="533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 За высокие темпы развития экономического потенциала территорий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958126"/>
            <a:ext cx="2592288" cy="5335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За достижение наилучших показателей социально-экономического развития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958127"/>
            <a:ext cx="2952328" cy="533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За достижения показателей деятельности органов исполнительной власти в 2020 году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39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Структура расходов бюджета района в 2021 году</a:t>
            </a:r>
            <a:endParaRPr lang="ru-RU" sz="28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0853517"/>
              </p:ext>
            </p:extLst>
          </p:nvPr>
        </p:nvGraphicFramePr>
        <p:xfrm>
          <a:off x="-36512" y="1075224"/>
          <a:ext cx="4282702" cy="401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36368" y="771590"/>
            <a:ext cx="792088" cy="3036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2472" y="771590"/>
            <a:ext cx="3087960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36368" y="1115988"/>
            <a:ext cx="792088" cy="303634"/>
          </a:xfrm>
          <a:prstGeom prst="rect">
            <a:avLst/>
          </a:prstGeom>
          <a:solidFill>
            <a:srgbClr val="B17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72472" y="1115988"/>
            <a:ext cx="3087960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27984" y="1476028"/>
            <a:ext cx="792088" cy="303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4088" y="147602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вопросы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27984" y="1836068"/>
            <a:ext cx="792088" cy="303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64088" y="183606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427984" y="2196108"/>
            <a:ext cx="792088" cy="303634"/>
          </a:xfrm>
          <a:prstGeom prst="rect">
            <a:avLst/>
          </a:prstGeom>
          <a:solidFill>
            <a:srgbClr val="F4B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64088" y="219610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Культура, кинематография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7984" y="2556148"/>
            <a:ext cx="792088" cy="3036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64088" y="255614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7984" y="2916188"/>
            <a:ext cx="792088" cy="303634"/>
          </a:xfrm>
          <a:prstGeom prst="rect">
            <a:avLst/>
          </a:prstGeom>
          <a:solidFill>
            <a:srgbClr val="E03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91618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27984" y="3276228"/>
            <a:ext cx="792088" cy="303634"/>
          </a:xfrm>
          <a:prstGeom prst="rect">
            <a:avLst/>
          </a:prstGeom>
          <a:solidFill>
            <a:srgbClr val="E2E2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64088" y="327622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27984" y="3636268"/>
            <a:ext cx="792088" cy="3036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64088" y="363626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безопасность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27984" y="3996308"/>
            <a:ext cx="792088" cy="303634"/>
          </a:xfrm>
          <a:prstGeom prst="rect">
            <a:avLst/>
          </a:prstGeom>
          <a:solidFill>
            <a:srgbClr val="FB8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64088" y="399630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муниципального долга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27984" y="4356348"/>
            <a:ext cx="792088" cy="303634"/>
          </a:xfrm>
          <a:prstGeom prst="rect">
            <a:avLst/>
          </a:prstGeom>
          <a:solidFill>
            <a:srgbClr val="ED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64088" y="4356348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оборона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427984" y="4731990"/>
            <a:ext cx="792088" cy="3036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64088" y="4731990"/>
            <a:ext cx="3096344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 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771590"/>
            <a:ext cx="3600400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1 650,6 млн. рублей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65657">
            <a:off x="1414771" y="198581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474840">
            <a:off x="2524808" y="325652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Национальная экономика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796255">
            <a:off x="1908447" y="3826209"/>
            <a:ext cx="1717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Общегосударственные вопросы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5184728">
            <a:off x="1552151" y="4104930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ЖКХ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6229621">
            <a:off x="1008423" y="3969501"/>
            <a:ext cx="17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Культура, кинематография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6963039">
            <a:off x="743283" y="4013676"/>
            <a:ext cx="1608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Социальная политика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7532339">
            <a:off x="590376" y="3852801"/>
            <a:ext cx="1538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4572000" cy="1224135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Сведения о фактических расходах по муниципальным программам в 2021 году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07287571"/>
              </p:ext>
            </p:extLst>
          </p:nvPr>
        </p:nvGraphicFramePr>
        <p:xfrm>
          <a:off x="0" y="1347614"/>
          <a:ext cx="4427984" cy="376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60032" y="123478"/>
            <a:ext cx="4248472" cy="556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реализации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полномочий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исполнительно-распорядительного органа местного самоуправления Брянского муниципального района Брянской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699542"/>
            <a:ext cx="4248472" cy="41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муниципальными </a:t>
            </a:r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финансами Брянского </a:t>
            </a:r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 Брянской области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1131590"/>
            <a:ext cx="4248472" cy="41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современной модели образования в Брянском муниципальном районе Брянской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1563638"/>
            <a:ext cx="4248472" cy="41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культуры, молодежной политики и спорта в Брянском муниципальном районе Брянской области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1995686"/>
            <a:ext cx="4248472" cy="268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вода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60032" y="2283718"/>
            <a:ext cx="4248472" cy="556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безнадзорности и правонарушений несовершеннолетних в Брянском муниципальном районе Брянской области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2859782"/>
            <a:ext cx="4248472" cy="41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Газификация населенных пунктов Брянского муниципального района Брянской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3291830"/>
            <a:ext cx="4248472" cy="41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Автомобильные дороги Брянского муниципального района Брянской области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60032" y="3723878"/>
            <a:ext cx="4248472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комплексного развития систем коммунальной инфраструктуры Брянского муниципального района Брянской области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60032" y="4319832"/>
            <a:ext cx="4248472" cy="41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муниципальной собственностью Брянского муниципального района Брянской области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11960" y="123478"/>
            <a:ext cx="576064" cy="556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699542"/>
            <a:ext cx="576064" cy="4121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1131590"/>
            <a:ext cx="576064" cy="4121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12977" y="1562072"/>
            <a:ext cx="576064" cy="412158"/>
          </a:xfrm>
          <a:prstGeom prst="rect">
            <a:avLst/>
          </a:prstGeom>
          <a:solidFill>
            <a:srgbClr val="B86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11960" y="2283718"/>
            <a:ext cx="576064" cy="556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11960" y="1989933"/>
            <a:ext cx="576064" cy="279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12977" y="2859782"/>
            <a:ext cx="576064" cy="412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211960" y="3291830"/>
            <a:ext cx="576064" cy="4121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211960" y="3723878"/>
            <a:ext cx="576064" cy="5760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211960" y="4319832"/>
            <a:ext cx="576064" cy="412158"/>
          </a:xfrm>
          <a:prstGeom prst="rect">
            <a:avLst/>
          </a:prstGeom>
          <a:solidFill>
            <a:srgbClr val="E03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275856" y="150266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26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39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Сведения о фактических расходах по муниципальным программам в 2021 году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7118255"/>
              </p:ext>
            </p:extLst>
          </p:nvPr>
        </p:nvGraphicFramePr>
        <p:xfrm>
          <a:off x="3419872" y="539750"/>
          <a:ext cx="572412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23986" y="893012"/>
            <a:ext cx="3610174" cy="625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реализации полномочий исполнительно распорядительного органа местного самоуправления Брянского муниципального района Брянской области</a:t>
            </a:r>
            <a:endParaRPr lang="ru-RU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250" y="1602746"/>
            <a:ext cx="3611910" cy="536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муниципальными финансами Брянского муниципального района Брянской области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5496" y="2322826"/>
            <a:ext cx="3611910" cy="536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современной модели образования в Брянском муниципальном районе Брянской области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3986" y="3003798"/>
            <a:ext cx="361191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культуры, молодежной политики и спорта в Брянском муниципальном районе Брянской области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5496" y="3723878"/>
            <a:ext cx="361191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вода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2360" y="50221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008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39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Сведения о фактических расходах по муниципальным программам в 2021 году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59399863"/>
              </p:ext>
            </p:extLst>
          </p:nvPr>
        </p:nvGraphicFramePr>
        <p:xfrm>
          <a:off x="3419872" y="539750"/>
          <a:ext cx="5724128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23986" y="893012"/>
            <a:ext cx="3610174" cy="625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безнадзорности и правонарушений несовершеннолетних в Брянском муниципальном районе Брянской области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2250" y="1602746"/>
            <a:ext cx="3611910" cy="536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Газификация населенных пунктов Брянского муниципального района Брянской области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5496" y="2322826"/>
            <a:ext cx="3611910" cy="536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Автомобильные дороги Брянского муниципального района Брянской области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3986" y="3003798"/>
            <a:ext cx="361191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комплексного развития систем коммунальной инфраструктуры Брянского муниципального района Брянской области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5496" y="3723878"/>
            <a:ext cx="361191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муниципальной собственностью Брянского муниципального района Брянской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2360" y="493892"/>
            <a:ext cx="987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6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39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Социально-значимые расходы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98488296"/>
              </p:ext>
            </p:extLst>
          </p:nvPr>
        </p:nvGraphicFramePr>
        <p:xfrm>
          <a:off x="323528" y="987574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55420358"/>
              </p:ext>
            </p:extLst>
          </p:nvPr>
        </p:nvGraphicFramePr>
        <p:xfrm>
          <a:off x="2051720" y="2211710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61339572"/>
              </p:ext>
            </p:extLst>
          </p:nvPr>
        </p:nvGraphicFramePr>
        <p:xfrm>
          <a:off x="4283968" y="987574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67968629"/>
              </p:ext>
            </p:extLst>
          </p:nvPr>
        </p:nvGraphicFramePr>
        <p:xfrm>
          <a:off x="6012160" y="2211710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31540" y="699542"/>
            <a:ext cx="7992888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1 168 658,01 тыс. рублей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496" y="4548689"/>
            <a:ext cx="1915616" cy="335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827584" y="1851670"/>
            <a:ext cx="1368158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994 679,56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58208" y="4548687"/>
            <a:ext cx="1886000" cy="3357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4548688"/>
            <a:ext cx="2376264" cy="3357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и кинематография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4548687"/>
            <a:ext cx="2411760" cy="335769"/>
          </a:xfrm>
          <a:prstGeom prst="rect">
            <a:avLst/>
          </a:prstGeom>
          <a:solidFill>
            <a:srgbClr val="B86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4328" y="98757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684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39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Информация о расходах за 2019-2021 гг. по учреждениям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образования, культуры и спорта за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счет средств бюджета 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66784783"/>
              </p:ext>
            </p:extLst>
          </p:nvPr>
        </p:nvGraphicFramePr>
        <p:xfrm>
          <a:off x="251520" y="751883"/>
          <a:ext cx="8748972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32461" y="638567"/>
            <a:ext cx="112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тыс. рублей</a:t>
            </a:r>
            <a:endParaRPr lang="ru-RU" sz="1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610040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Заработная плата с начислениями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4619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Коммунальные услуги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732" y="4619912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Работы, услуги по содержанию имущества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4610040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Налоги, пошлины и сборы</a:t>
            </a:r>
            <a:endParaRPr lang="ru-RU" sz="10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0100" y="82073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5758338"/>
              </p:ext>
            </p:extLst>
          </p:nvPr>
        </p:nvGraphicFramePr>
        <p:xfrm>
          <a:off x="297456" y="847506"/>
          <a:ext cx="4392488" cy="217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984863750"/>
              </p:ext>
            </p:extLst>
          </p:nvPr>
        </p:nvGraphicFramePr>
        <p:xfrm>
          <a:off x="2339752" y="3087640"/>
          <a:ext cx="4392488" cy="207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326227835"/>
              </p:ext>
            </p:extLst>
          </p:nvPr>
        </p:nvGraphicFramePr>
        <p:xfrm>
          <a:off x="4751512" y="1059582"/>
          <a:ext cx="43924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07504" y="141480"/>
            <a:ext cx="9036496" cy="628650"/>
          </a:xfrm>
          <a:prstGeom prst="rect">
            <a:avLst/>
          </a:prstGeom>
          <a:ln>
            <a:noFill/>
          </a:ln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Основные показатели социально-экономического развития Брянского муниципального района 2019-2021гг. 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4882" y="2711211"/>
            <a:ext cx="3327598" cy="15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</a:t>
            </a:r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2019	            2020                  2021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12" y="929671"/>
            <a:ext cx="677768" cy="508326"/>
          </a:xfrm>
          <a:prstGeom prst="rect">
            <a:avLst/>
          </a:prstGeom>
        </p:spPr>
      </p:pic>
      <p:pic>
        <p:nvPicPr>
          <p:cNvPr id="10" name="Рисунок 9" descr="завод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843558"/>
            <a:ext cx="1278284" cy="577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03798"/>
            <a:ext cx="648072" cy="4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801" y="6065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86" y="147790"/>
            <a:ext cx="8686800" cy="630936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Динамика муниципального долга</a:t>
            </a:r>
            <a:endParaRPr lang="ru-RU" sz="28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753146"/>
            <a:ext cx="112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758085">
                    <a:lumMod val="50000"/>
                  </a:srgbClr>
                </a:solidFill>
              </a:rPr>
              <a:t>тыс. рублей</a:t>
            </a:r>
            <a:endParaRPr lang="ru-RU" sz="1200" b="1" i="1" dirty="0">
              <a:solidFill>
                <a:srgbClr val="758085">
                  <a:lumMod val="5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4713"/>
            <a:ext cx="822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7350669"/>
              </p:ext>
            </p:extLst>
          </p:nvPr>
        </p:nvGraphicFramePr>
        <p:xfrm>
          <a:off x="0" y="555526"/>
          <a:ext cx="8784975" cy="4508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33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39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Майские указы Президента Российской федерации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86294435"/>
              </p:ext>
            </p:extLst>
          </p:nvPr>
        </p:nvGraphicFramePr>
        <p:xfrm>
          <a:off x="-130324" y="1226051"/>
          <a:ext cx="4486300" cy="177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12541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98757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Педагогические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работники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школ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2353128142"/>
              </p:ext>
            </p:extLst>
          </p:nvPr>
        </p:nvGraphicFramePr>
        <p:xfrm>
          <a:off x="4572000" y="3322928"/>
          <a:ext cx="4176464" cy="182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364088" y="2855426"/>
            <a:ext cx="297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Педагогические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работники дополнительного образования </a:t>
            </a:r>
          </a:p>
        </p:txBody>
      </p:sp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1046461047"/>
              </p:ext>
            </p:extLst>
          </p:nvPr>
        </p:nvGraphicFramePr>
        <p:xfrm>
          <a:off x="4572000" y="1154068"/>
          <a:ext cx="4176464" cy="177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364088" y="838622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Педагогические работники дошкольного образования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4180307312"/>
              </p:ext>
            </p:extLst>
          </p:nvPr>
        </p:nvGraphicFramePr>
        <p:xfrm>
          <a:off x="-108520" y="3470452"/>
          <a:ext cx="4447431" cy="177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262980" y="300379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Работники культурно-досуговые учреждений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539"/>
            <a:ext cx="9144000" cy="62865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Национальные проекты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66611965"/>
              </p:ext>
            </p:extLst>
          </p:nvPr>
        </p:nvGraphicFramePr>
        <p:xfrm>
          <a:off x="448730" y="987574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669174"/>
              </p:ext>
            </p:extLst>
          </p:nvPr>
        </p:nvGraphicFramePr>
        <p:xfrm>
          <a:off x="3078045" y="987574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42174310"/>
              </p:ext>
            </p:extLst>
          </p:nvPr>
        </p:nvGraphicFramePr>
        <p:xfrm>
          <a:off x="5705314" y="987574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5968" y="3982636"/>
            <a:ext cx="2223864" cy="4613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вода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264" y="3982636"/>
            <a:ext cx="2223864" cy="461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Безопасные и качественные дороги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982636"/>
            <a:ext cx="2223864" cy="4613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люди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3936" y="69954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658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5487"/>
            <a:ext cx="8229600" cy="4536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Финансовое управление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администрации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Брянского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района 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Адрес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241525, Брянская область, Брянский район,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с.Глинищево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</a:rPr>
              <a:t>ул.П.М.Яшенина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, 9.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Телефон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(4832) 94-11-50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E-</a:t>
            </a:r>
            <a:r>
              <a:rPr lang="ru-RU" sz="1800" b="1" dirty="0" err="1" smtClean="0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 fin@adminbr.ru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Порядок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работы: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Понедельник-четверг: 08:30-17:00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Пятница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: 9:00-16:00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Обеденный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перерыв: 13:00-14:00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3478"/>
            <a:ext cx="1351234" cy="18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8747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22519211"/>
              </p:ext>
            </p:extLst>
          </p:nvPr>
        </p:nvGraphicFramePr>
        <p:xfrm>
          <a:off x="282055" y="897563"/>
          <a:ext cx="4392488" cy="203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34379257"/>
              </p:ext>
            </p:extLst>
          </p:nvPr>
        </p:nvGraphicFramePr>
        <p:xfrm>
          <a:off x="467544" y="2986885"/>
          <a:ext cx="4341944" cy="201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89405511"/>
              </p:ext>
            </p:extLst>
          </p:nvPr>
        </p:nvGraphicFramePr>
        <p:xfrm>
          <a:off x="5148064" y="3003798"/>
          <a:ext cx="391084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036650301"/>
              </p:ext>
            </p:extLst>
          </p:nvPr>
        </p:nvGraphicFramePr>
        <p:xfrm>
          <a:off x="4814603" y="843558"/>
          <a:ext cx="4144925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0" y="141480"/>
            <a:ext cx="9144000" cy="62865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Основные показатели социально-экономического развития Брянского муниципального района 2019-2021гг.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pic>
        <p:nvPicPr>
          <p:cNvPr id="8" name="Рисунок 7" descr="численность населени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161" y="2879204"/>
            <a:ext cx="908358" cy="562451"/>
          </a:xfrm>
          <a:prstGeom prst="rect">
            <a:avLst/>
          </a:prstGeom>
        </p:spPr>
      </p:pic>
      <p:pic>
        <p:nvPicPr>
          <p:cNvPr id="2051" name="Picture 3" descr="C:\Users\Анищенко\Downloads\wall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18" y="981076"/>
            <a:ext cx="653108" cy="4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фот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03118" y="2930673"/>
            <a:ext cx="733400" cy="571595"/>
          </a:xfrm>
          <a:prstGeom prst="rect">
            <a:avLst/>
          </a:prstGeom>
        </p:spPr>
      </p:pic>
      <p:pic>
        <p:nvPicPr>
          <p:cNvPr id="2053" name="Picture 5" descr="Инвестиции Деньги Экономическое развитие Финансы Богатство, экономический  рост icon, инвестиции, другие, богатство png | Klipartz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" b="95130" l="10000" r="90000">
                        <a14:foregroundMark x1="48989" y1="1136" x2="21910" y2="23052"/>
                        <a14:foregroundMark x1="40449" y1="92532" x2="47753" y2="95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1077"/>
            <a:ext cx="1159709" cy="60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686800" cy="6286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Основные характеристики бюджета</a:t>
            </a:r>
            <a:endParaRPr lang="ru-RU" sz="24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74831502"/>
              </p:ext>
            </p:extLst>
          </p:nvPr>
        </p:nvGraphicFramePr>
        <p:xfrm>
          <a:off x="773274" y="1124397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28432242"/>
              </p:ext>
            </p:extLst>
          </p:nvPr>
        </p:nvGraphicFramePr>
        <p:xfrm>
          <a:off x="773274" y="2571750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72208" y="4761731"/>
            <a:ext cx="1835596" cy="303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9892" y="4761731"/>
            <a:ext cx="1835596" cy="3036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36196" y="4761731"/>
            <a:ext cx="1835596" cy="303634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313334" y="3500661"/>
            <a:ext cx="1368152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1 393 350,37</a:t>
            </a:r>
            <a:endParaRPr lang="ru-RU" sz="1600" dirty="0"/>
          </a:p>
        </p:txBody>
      </p:sp>
      <p:sp>
        <p:nvSpPr>
          <p:cNvPr id="48" name="TextBox 1"/>
          <p:cNvSpPr txBox="1"/>
          <p:nvPr/>
        </p:nvSpPr>
        <p:spPr>
          <a:xfrm>
            <a:off x="1241326" y="2780395"/>
            <a:ext cx="1404156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24 657,17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235862704"/>
              </p:ext>
            </p:extLst>
          </p:nvPr>
        </p:nvGraphicFramePr>
        <p:xfrm>
          <a:off x="3402589" y="1124397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634307394"/>
              </p:ext>
            </p:extLst>
          </p:nvPr>
        </p:nvGraphicFramePr>
        <p:xfrm>
          <a:off x="3402589" y="2571750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extBox 1"/>
          <p:cNvSpPr txBox="1"/>
          <p:nvPr/>
        </p:nvSpPr>
        <p:spPr>
          <a:xfrm>
            <a:off x="3942649" y="3500661"/>
            <a:ext cx="1368152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1 384 258,34</a:t>
            </a:r>
            <a:endParaRPr lang="ru-RU" sz="1600" dirty="0"/>
          </a:p>
        </p:txBody>
      </p:sp>
      <p:sp>
        <p:nvSpPr>
          <p:cNvPr id="62" name="TextBox 1"/>
          <p:cNvSpPr txBox="1"/>
          <p:nvPr/>
        </p:nvSpPr>
        <p:spPr>
          <a:xfrm>
            <a:off x="3870641" y="2780395"/>
            <a:ext cx="1404156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21 325,71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1039212903"/>
              </p:ext>
            </p:extLst>
          </p:nvPr>
        </p:nvGraphicFramePr>
        <p:xfrm>
          <a:off x="6029858" y="1124397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2588015416"/>
              </p:ext>
            </p:extLst>
          </p:nvPr>
        </p:nvGraphicFramePr>
        <p:xfrm>
          <a:off x="6029858" y="2571750"/>
          <a:ext cx="23762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5" name="TextBox 1"/>
          <p:cNvSpPr txBox="1"/>
          <p:nvPr/>
        </p:nvSpPr>
        <p:spPr>
          <a:xfrm>
            <a:off x="6569918" y="3500661"/>
            <a:ext cx="1368152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1 650 628,14</a:t>
            </a:r>
            <a:endParaRPr lang="ru-RU" sz="1600" dirty="0"/>
          </a:p>
        </p:txBody>
      </p:sp>
      <p:sp>
        <p:nvSpPr>
          <p:cNvPr id="66" name="TextBox 1"/>
          <p:cNvSpPr txBox="1"/>
          <p:nvPr/>
        </p:nvSpPr>
        <p:spPr>
          <a:xfrm>
            <a:off x="6497910" y="2780395"/>
            <a:ext cx="1404156" cy="324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20 005,34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69950" y="798426"/>
            <a:ext cx="7274457" cy="30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887" y="1085919"/>
            <a:ext cx="940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тыс. рублей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969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Объем доходов и структура бюджета Брянского района 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14031830"/>
              </p:ext>
            </p:extLst>
          </p:nvPr>
        </p:nvGraphicFramePr>
        <p:xfrm>
          <a:off x="622019" y="900775"/>
          <a:ext cx="7478373" cy="22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9359" y="1191641"/>
            <a:ext cx="840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м</a:t>
            </a:r>
            <a:r>
              <a:rPr lang="ru-RU" sz="1400" dirty="0" smtClean="0">
                <a:solidFill>
                  <a:prstClr val="black"/>
                </a:solidFill>
              </a:rPr>
              <a:t>лн.руб.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833054" y="1113589"/>
            <a:ext cx="4296859" cy="50660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1142516">
            <a:off x="482661" y="1042233"/>
            <a:ext cx="518602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                 темп  роста </a:t>
            </a:r>
            <a:r>
              <a:rPr lang="ru-RU" sz="1400" b="1" i="1" dirty="0">
                <a:solidFill>
                  <a:srgbClr val="002060"/>
                </a:solidFill>
              </a:rPr>
              <a:t> доходов </a:t>
            </a:r>
            <a:r>
              <a:rPr lang="ru-RU" sz="1400" b="1" i="1" dirty="0" smtClean="0">
                <a:solidFill>
                  <a:srgbClr val="002060"/>
                </a:solidFill>
              </a:rPr>
              <a:t> в  2021 году  к 2019 году - </a:t>
            </a:r>
            <a:r>
              <a:rPr lang="ru-RU" sz="1400" b="1" i="1" dirty="0" smtClean="0">
                <a:solidFill>
                  <a:srgbClr val="C00000"/>
                </a:solidFill>
              </a:rPr>
              <a:t>118%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865146" y="2122664"/>
            <a:ext cx="4752528" cy="19960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403476">
            <a:off x="901719" y="2183765"/>
            <a:ext cx="4604406" cy="2769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</a:rPr>
              <a:t>темп роста налоговых </a:t>
            </a:r>
            <a:r>
              <a:rPr lang="ru-RU" sz="1200" b="1" i="1" dirty="0" smtClean="0">
                <a:solidFill>
                  <a:srgbClr val="002060"/>
                </a:solidFill>
              </a:rPr>
              <a:t> и  неналоговых доходов к  2019 </a:t>
            </a:r>
            <a:r>
              <a:rPr lang="ru-RU" sz="1200" b="1" i="1" dirty="0">
                <a:solidFill>
                  <a:srgbClr val="002060"/>
                </a:solidFill>
              </a:rPr>
              <a:t>г. </a:t>
            </a:r>
            <a:r>
              <a:rPr lang="ru-RU" sz="1200" b="1" i="1" dirty="0" smtClean="0">
                <a:solidFill>
                  <a:prstClr val="black"/>
                </a:solidFill>
              </a:rPr>
              <a:t>- </a:t>
            </a:r>
            <a:r>
              <a:rPr lang="ru-RU" sz="1200" b="1" i="1" dirty="0" smtClean="0">
                <a:solidFill>
                  <a:srgbClr val="C00000"/>
                </a:solidFill>
              </a:rPr>
              <a:t>136%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9912" y="3181540"/>
            <a:ext cx="2302902" cy="6374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Доходы бюджета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1 </a:t>
            </a:r>
            <a:r>
              <a:rPr lang="ru-RU" sz="1400" dirty="0" smtClean="0">
                <a:solidFill>
                  <a:prstClr val="black"/>
                </a:solidFill>
              </a:rPr>
              <a:t>670,6 млн. рублей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100%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019" y="4037090"/>
            <a:ext cx="1872208" cy="668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Налоговые доходы  </a:t>
            </a:r>
            <a:r>
              <a:rPr lang="ru-RU" sz="1400" dirty="0" smtClean="0">
                <a:solidFill>
                  <a:prstClr val="black"/>
                </a:solidFill>
              </a:rPr>
              <a:t>449,8 </a:t>
            </a:r>
            <a:r>
              <a:rPr lang="ru-RU" sz="1400" dirty="0">
                <a:solidFill>
                  <a:prstClr val="black"/>
                </a:solidFill>
              </a:rPr>
              <a:t>млн. </a:t>
            </a:r>
            <a:r>
              <a:rPr lang="ru-RU" sz="1400" dirty="0" smtClean="0">
                <a:solidFill>
                  <a:prstClr val="black"/>
                </a:solidFill>
              </a:rPr>
              <a:t>рублей (27%)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8528" y="4345099"/>
            <a:ext cx="1945670" cy="6749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Неналоговые доходы  </a:t>
            </a:r>
            <a:r>
              <a:rPr lang="ru-RU" sz="1400" dirty="0" smtClean="0">
                <a:solidFill>
                  <a:prstClr val="black"/>
                </a:solidFill>
              </a:rPr>
              <a:t>54,4 </a:t>
            </a:r>
            <a:r>
              <a:rPr lang="ru-RU" sz="1400" dirty="0">
                <a:solidFill>
                  <a:prstClr val="black"/>
                </a:solidFill>
              </a:rPr>
              <a:t>млн. </a:t>
            </a:r>
            <a:r>
              <a:rPr lang="ru-RU" sz="1400" dirty="0" smtClean="0">
                <a:solidFill>
                  <a:prstClr val="black"/>
                </a:solidFill>
              </a:rPr>
              <a:t>рублей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(3%)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20419868" flipH="1" flipV="1">
            <a:off x="1976247" y="3394256"/>
            <a:ext cx="1660533" cy="287907"/>
          </a:xfrm>
          <a:prstGeom prst="curvedUpArrow">
            <a:avLst/>
          </a:prstGeom>
          <a:solidFill>
            <a:srgbClr val="FA9106"/>
          </a:solidFill>
          <a:ln>
            <a:solidFill>
              <a:srgbClr val="ED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786560" y="3867894"/>
            <a:ext cx="289611" cy="421074"/>
          </a:xfrm>
          <a:prstGeom prst="downArrow">
            <a:avLst/>
          </a:prstGeom>
          <a:solidFill>
            <a:srgbClr val="ED620D"/>
          </a:solidFill>
          <a:ln>
            <a:solidFill>
              <a:srgbClr val="ED6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767759" flipV="1">
            <a:off x="6207969" y="3363041"/>
            <a:ext cx="1669753" cy="274470"/>
          </a:xfrm>
          <a:prstGeom prst="curvedUpArrow">
            <a:avLst/>
          </a:prstGeom>
          <a:gradFill>
            <a:gsLst>
              <a:gs pos="0">
                <a:srgbClr val="FA9106"/>
              </a:gs>
              <a:gs pos="100000">
                <a:srgbClr val="FF9966"/>
              </a:gs>
            </a:gsLst>
          </a:gradFill>
          <a:ln>
            <a:solidFill>
              <a:srgbClr val="ED62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14548" y="3941475"/>
            <a:ext cx="1945670" cy="859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1 166,4 млн рублей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(70%)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5801" y="6065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86" y="147790"/>
            <a:ext cx="8686800" cy="630936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Структура доходов муниципального бюджета</a:t>
            </a:r>
            <a:endParaRPr lang="ru-RU" sz="28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8488801"/>
              </p:ext>
            </p:extLst>
          </p:nvPr>
        </p:nvGraphicFramePr>
        <p:xfrm>
          <a:off x="539552" y="891646"/>
          <a:ext cx="8352928" cy="412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36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8747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475"/>
            <a:ext cx="9144000" cy="6309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Н</a:t>
            </a:r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алоговые и неналоговые доходы бюджета</a:t>
            </a:r>
            <a:endParaRPr lang="ru-RU" sz="28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781836893"/>
              </p:ext>
            </p:extLst>
          </p:nvPr>
        </p:nvGraphicFramePr>
        <p:xfrm>
          <a:off x="755576" y="843558"/>
          <a:ext cx="7992887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88723309"/>
              </p:ext>
            </p:extLst>
          </p:nvPr>
        </p:nvGraphicFramePr>
        <p:xfrm>
          <a:off x="755576" y="1923678"/>
          <a:ext cx="7992888" cy="297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743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9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Объем и структура н</a:t>
            </a:r>
            <a:r>
              <a:rPr lang="ru-RU" sz="28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алоговых доходов бюджета</a:t>
            </a:r>
            <a:endParaRPr lang="ru-RU" sz="28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29688106"/>
              </p:ext>
            </p:extLst>
          </p:nvPr>
        </p:nvGraphicFramePr>
        <p:xfrm>
          <a:off x="179512" y="699292"/>
          <a:ext cx="8748972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1951624"/>
              </p:ext>
            </p:extLst>
          </p:nvPr>
        </p:nvGraphicFramePr>
        <p:xfrm>
          <a:off x="3923928" y="810585"/>
          <a:ext cx="5004048" cy="2337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4588575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Налог на доходы физических лиц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588575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Book Antiqua" pitchFamily="18" charset="0"/>
              </a:rPr>
              <a:t>Акцизы                        ЕНВД  </a:t>
            </a:r>
            <a:endParaRPr lang="ru-RU" sz="1000" b="1" i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8504" y="4588575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Book Antiqua" pitchFamily="18" charset="0"/>
              </a:rPr>
              <a:t>Единый </a:t>
            </a:r>
            <a:r>
              <a:rPr lang="ru-RU" sz="1000" b="1" i="1" dirty="0" smtClean="0">
                <a:latin typeface="Book Antiqua" pitchFamily="18" charset="0"/>
              </a:rPr>
              <a:t>сельско-</a:t>
            </a:r>
          </a:p>
          <a:p>
            <a:pPr algn="ctr"/>
            <a:r>
              <a:rPr lang="ru-RU" sz="1000" b="1" i="1" dirty="0" smtClean="0">
                <a:latin typeface="Book Antiqua" pitchFamily="18" charset="0"/>
              </a:rPr>
              <a:t>хозяйственный </a:t>
            </a:r>
            <a:r>
              <a:rPr lang="ru-RU" sz="1000" b="1" i="1" dirty="0">
                <a:latin typeface="Book Antiqua" pitchFamily="18" charset="0"/>
              </a:rPr>
              <a:t>налог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9388" y="4595414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Book Antiqua" pitchFamily="18" charset="0"/>
              </a:rPr>
              <a:t>Налог с применением патента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2" y="458857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Book Antiqua" pitchFamily="18" charset="0"/>
              </a:rPr>
              <a:t>Государственная пошлина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3651" y="810584"/>
            <a:ext cx="3511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Структура налоговых доходов </a:t>
            </a:r>
            <a:r>
              <a:rPr lang="ru-RU" sz="1400" b="1" i="1" dirty="0" smtClean="0"/>
              <a:t>за 2021 </a:t>
            </a:r>
            <a:r>
              <a:rPr lang="ru-RU" sz="1400" b="1" i="1" dirty="0"/>
              <a:t>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4368" y="602835"/>
            <a:ext cx="112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/>
              <a:t>тыс. рублей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7753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8747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475"/>
            <a:ext cx="9144000" cy="11881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Динамика норматива дополнительных отчислений налога на доходы физических лиц 2019-2021 гг.</a:t>
            </a:r>
            <a:endParaRPr lang="ru-RU" sz="2800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2486681"/>
              </p:ext>
            </p:extLst>
          </p:nvPr>
        </p:nvGraphicFramePr>
        <p:xfrm>
          <a:off x="539552" y="2796064"/>
          <a:ext cx="8136904" cy="23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19123"/>
              </p:ext>
            </p:extLst>
          </p:nvPr>
        </p:nvGraphicFramePr>
        <p:xfrm>
          <a:off x="539552" y="1437624"/>
          <a:ext cx="8208914" cy="125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578"/>
                <a:gridCol w="1226870"/>
                <a:gridCol w="1224136"/>
                <a:gridCol w="1601496"/>
                <a:gridCol w="1350834"/>
              </a:tblGrid>
              <a:tr h="31371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г.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г.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г.  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г. (факт)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Отчисления по бюджетному кодексу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94 592,9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109 987,8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121 718,1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123 312,9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Отчисления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доп. нормативу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191 201,9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237 848,42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268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281,9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271 788,5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90395" y="1203598"/>
            <a:ext cx="1175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978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F3C2AE"/>
      </a:accent2>
      <a:accent3>
        <a:srgbClr val="EB9A79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5171</TotalTime>
  <Words>1273</Words>
  <Application>Microsoft Office PowerPoint</Application>
  <PresentationFormat>Экран (16:9)</PresentationFormat>
  <Paragraphs>347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БЮДЖЕТ ДЛЯ ГРАЖДАН  На основе проекта решения Брянского районного Совета народных депутатов «Об исполнении бюджете Брянского муниципального района Брянской области за 2021 год»</vt:lpstr>
      <vt:lpstr>Презентация PowerPoint</vt:lpstr>
      <vt:lpstr>Презентация PowerPoint</vt:lpstr>
      <vt:lpstr>Основные характеристики бюджета</vt:lpstr>
      <vt:lpstr>Презентация PowerPoint</vt:lpstr>
      <vt:lpstr>Структура доходов муниципального бюджета</vt:lpstr>
      <vt:lpstr>Налоговые и неналоговые доходы бюджета</vt:lpstr>
      <vt:lpstr>Объем и структура налоговых доходов бюджета</vt:lpstr>
      <vt:lpstr>Динамика норматива дополнительных отчислений налога на доходы физических лиц 2019-2021 гг.</vt:lpstr>
      <vt:lpstr>Налог на доходы физических лиц</vt:lpstr>
      <vt:lpstr>Объем и структура неналоговых доходов бюджета</vt:lpstr>
      <vt:lpstr>Межбюджетные трансферты </vt:lpstr>
      <vt:lpstr>Стимулирование Брянского муниципального района межбюджетными трансфертами, утвержденными Правительством Брянской области</vt:lpstr>
      <vt:lpstr>Структура расходов бюджета района в 2021 году</vt:lpstr>
      <vt:lpstr>Сведения о фактических расходах по муниципальным программам в 2021 году</vt:lpstr>
      <vt:lpstr>Сведения о фактических расходах по муниципальным программам в 2021 году</vt:lpstr>
      <vt:lpstr>Сведения о фактических расходах по муниципальным программам в 2021 году</vt:lpstr>
      <vt:lpstr>Социально-значимые расходы</vt:lpstr>
      <vt:lpstr>Информация о расходах за 2019-2021 гг. по учреждениям образования, культуры и спорта за счет средств бюджета </vt:lpstr>
      <vt:lpstr>Динамика муниципального долга</vt:lpstr>
      <vt:lpstr>Майские указы Президента Российской федерации</vt:lpstr>
      <vt:lpstr>Национальные проекты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Брянского муниципального района Брянской области на 2021 год и на плановый период 2022 и 2023 годов</dc:title>
  <dc:creator>Булгакова</dc:creator>
  <cp:lastModifiedBy>Анищенко</cp:lastModifiedBy>
  <cp:revision>418</cp:revision>
  <dcterms:created xsi:type="dcterms:W3CDTF">2020-11-16T08:24:49Z</dcterms:created>
  <dcterms:modified xsi:type="dcterms:W3CDTF">2022-04-04T11:53:47Z</dcterms:modified>
</cp:coreProperties>
</file>