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0"/>
  </p:notesMasterIdLst>
  <p:sldIdLst>
    <p:sldId id="341" r:id="rId2"/>
    <p:sldId id="257" r:id="rId3"/>
    <p:sldId id="258" r:id="rId4"/>
    <p:sldId id="320" r:id="rId5"/>
    <p:sldId id="339" r:id="rId6"/>
    <p:sldId id="322" r:id="rId7"/>
    <p:sldId id="321" r:id="rId8"/>
    <p:sldId id="263" r:id="rId9"/>
    <p:sldId id="338" r:id="rId10"/>
    <p:sldId id="264" r:id="rId11"/>
    <p:sldId id="329" r:id="rId12"/>
    <p:sldId id="267" r:id="rId13"/>
    <p:sldId id="335" r:id="rId14"/>
    <p:sldId id="270" r:id="rId15"/>
    <p:sldId id="271" r:id="rId16"/>
    <p:sldId id="343" r:id="rId17"/>
    <p:sldId id="342" r:id="rId18"/>
    <p:sldId id="274" r:id="rId19"/>
    <p:sldId id="275" r:id="rId20"/>
    <p:sldId id="276" r:id="rId21"/>
    <p:sldId id="277" r:id="rId22"/>
    <p:sldId id="334" r:id="rId23"/>
    <p:sldId id="279" r:id="rId24"/>
    <p:sldId id="280" r:id="rId25"/>
    <p:sldId id="281" r:id="rId26"/>
    <p:sldId id="332" r:id="rId27"/>
    <p:sldId id="282" r:id="rId28"/>
    <p:sldId id="336" r:id="rId29"/>
    <p:sldId id="284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337" r:id="rId38"/>
    <p:sldId id="297" r:id="rId39"/>
    <p:sldId id="298" r:id="rId40"/>
    <p:sldId id="299" r:id="rId41"/>
    <p:sldId id="300" r:id="rId42"/>
    <p:sldId id="301" r:id="rId43"/>
    <p:sldId id="302" r:id="rId44"/>
    <p:sldId id="309" r:id="rId45"/>
    <p:sldId id="314" r:id="rId46"/>
    <p:sldId id="316" r:id="rId47"/>
    <p:sldId id="317" r:id="rId48"/>
    <p:sldId id="340" r:id="rId49"/>
  </p:sldIdLst>
  <p:sldSz cx="9906000" cy="6858000" type="A4"/>
  <p:notesSz cx="992981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48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56A0"/>
    <a:srgbClr val="724A7B"/>
    <a:srgbClr val="EAEAEA"/>
    <a:srgbClr val="FFFFFF"/>
    <a:srgbClr val="DDDDDD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4" d="100"/>
          <a:sy n="124" d="100"/>
        </p:scale>
        <p:origin x="-93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-3.658536585365884E-2"/>
                  <c:y val="3.5993733122624137E-3"/>
                </c:manualLayout>
              </c:layout>
              <c:tx>
                <c:rich>
                  <a:bodyPr/>
                  <a:lstStyle/>
                  <a:p>
                    <a:r>
                      <a:rPr lang="ru-RU" sz="800" dirty="0" smtClean="0"/>
                      <a:t>    14,0</a:t>
                    </a:r>
                    <a:r>
                      <a:rPr lang="en-US" sz="800" dirty="0" smtClean="0"/>
                      <a:t>%</a:t>
                    </a:r>
                    <a:endParaRPr lang="en-US" sz="8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8.1300813008130079E-2"/>
                  <c:y val="5.2619010858937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прочие</c:v>
                </c:pt>
                <c:pt idx="1">
                  <c:v>образование</c:v>
                </c:pt>
                <c:pt idx="2">
                  <c:v>здравоохранение, соцуслуги</c:v>
                </c:pt>
                <c:pt idx="3">
                  <c:v>строительство</c:v>
                </c:pt>
                <c:pt idx="4">
                  <c:v>транспортировка</c:v>
                </c:pt>
                <c:pt idx="5">
                  <c:v>сельское хозяйство</c:v>
                </c:pt>
                <c:pt idx="6">
                  <c:v>промышленность</c:v>
                </c:pt>
              </c:strCache>
            </c:strRef>
          </c:cat>
          <c:val>
            <c:numRef>
              <c:f>Лист1!$B$2:$B$8</c:f>
              <c:numCache>
                <c:formatCode>0.0%</c:formatCode>
                <c:ptCount val="7"/>
                <c:pt idx="0">
                  <c:v>2.6000000000000138E-2</c:v>
                </c:pt>
                <c:pt idx="1">
                  <c:v>1.0000000000000049E-2</c:v>
                </c:pt>
                <c:pt idx="2">
                  <c:v>3.000000000000012E-2</c:v>
                </c:pt>
                <c:pt idx="3">
                  <c:v>5.4000000000000284E-2</c:v>
                </c:pt>
                <c:pt idx="4">
                  <c:v>0.13</c:v>
                </c:pt>
                <c:pt idx="5">
                  <c:v>0.14000000000000001</c:v>
                </c:pt>
                <c:pt idx="6">
                  <c:v>0.61000000000000065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090560"/>
        <c:axId val="117870592"/>
      </c:barChart>
      <c:catAx>
        <c:axId val="117090560"/>
        <c:scaling>
          <c:orientation val="minMax"/>
        </c:scaling>
        <c:delete val="0"/>
        <c:axPos val="l"/>
        <c:majorTickMark val="out"/>
        <c:minorTickMark val="none"/>
        <c:tickLblPos val="nextTo"/>
        <c:crossAx val="117870592"/>
        <c:crosses val="autoZero"/>
        <c:auto val="1"/>
        <c:lblAlgn val="ctr"/>
        <c:lblOffset val="100"/>
        <c:noMultiLvlLbl val="0"/>
      </c:catAx>
      <c:valAx>
        <c:axId val="117870592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one"/>
        <c:crossAx val="1170905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 algn="just">
        <a:defRPr sz="900"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441200531751721"/>
          <c:y val="0.1108209390492855"/>
          <c:w val="0.57406670757064449"/>
          <c:h val="0.64632150147898415"/>
        </c:manualLayout>
      </c:layout>
      <c:radarChart>
        <c:radarStyle val="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ln>
              <a:solidFill>
                <a:srgbClr val="4756A0"/>
              </a:solidFill>
            </a:ln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объем инвестиций в основной капитал*, млрд. руб.</c:v>
                </c:pt>
                <c:pt idx="1">
                  <c:v>отгрузка продукции*, млрд. руб.</c:v>
                </c:pt>
                <c:pt idx="2">
                  <c:v>средняя заработная плата*, тыс. руб.</c:v>
                </c:pt>
                <c:pt idx="3">
                  <c:v>оборот розничной торговли*, млрд. руб.</c:v>
                </c:pt>
                <c:pt idx="4">
                  <c:v>фонд оплаты труда*, млрд. руб.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14.2</c:v>
                </c:pt>
                <c:pt idx="1">
                  <c:v>26.3</c:v>
                </c:pt>
                <c:pt idx="2" formatCode="#,##0.0">
                  <c:v>65.942000000000007</c:v>
                </c:pt>
                <c:pt idx="3" formatCode="0.0">
                  <c:v>9</c:v>
                </c:pt>
                <c:pt idx="4">
                  <c:v>7.9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объем инвестиций в основной капитал*, млрд. руб.</c:v>
                </c:pt>
                <c:pt idx="1">
                  <c:v>отгрузка продукции*, млрд. руб.</c:v>
                </c:pt>
                <c:pt idx="2">
                  <c:v>средняя заработная плата*, тыс. руб.</c:v>
                </c:pt>
                <c:pt idx="3">
                  <c:v>оборот розничной торговли*, млрд. руб.</c:v>
                </c:pt>
                <c:pt idx="4">
                  <c:v>фонд оплаты труда*, млрд. руб.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17.3</c:v>
                </c:pt>
                <c:pt idx="1">
                  <c:v>35.200000000000003</c:v>
                </c:pt>
                <c:pt idx="2" formatCode="#,##0.00">
                  <c:v>78.558999999999983</c:v>
                </c:pt>
                <c:pt idx="3">
                  <c:v>10.3</c:v>
                </c:pt>
                <c:pt idx="4">
                  <c:v>9.6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Брянская область 2025</c:v>
                </c:pt>
              </c:strCache>
            </c:strRef>
          </c:tx>
          <c:spPr>
            <a:ln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объем инвестиций в основной капитал*, млрд. руб.</c:v>
                </c:pt>
                <c:pt idx="1">
                  <c:v>отгрузка продукции*, млрд. руб.</c:v>
                </c:pt>
                <c:pt idx="2">
                  <c:v>средняя заработная плата*, тыс. руб.</c:v>
                </c:pt>
                <c:pt idx="3">
                  <c:v>оборот розничной торговли*, млрд. руб.</c:v>
                </c:pt>
                <c:pt idx="4">
                  <c:v>фонд оплаты труда*, млрд. руб.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86.9</c:v>
                </c:pt>
                <c:pt idx="1">
                  <c:v>250</c:v>
                </c:pt>
                <c:pt idx="2">
                  <c:v>70.085999999999999</c:v>
                </c:pt>
                <c:pt idx="3">
                  <c:v>202.2</c:v>
                </c:pt>
                <c:pt idx="4">
                  <c:v>190.9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2553088"/>
        <c:axId val="122554624"/>
      </c:radarChart>
      <c:catAx>
        <c:axId val="122553088"/>
        <c:scaling>
          <c:orientation val="minMax"/>
        </c:scaling>
        <c:delete val="0"/>
        <c:axPos val="b"/>
        <c:majorGridlines/>
        <c:numFmt formatCode="dd/mm/yyyy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22554624"/>
        <c:crosses val="autoZero"/>
        <c:auto val="1"/>
        <c:lblAlgn val="ctr"/>
        <c:lblOffset val="100"/>
        <c:noMultiLvlLbl val="0"/>
      </c:catAx>
      <c:valAx>
        <c:axId val="122554624"/>
        <c:scaling>
          <c:orientation val="minMax"/>
          <c:max val="250"/>
          <c:min val="0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600"/>
            </a:pPr>
            <a:endParaRPr lang="ru-RU"/>
          </a:p>
        </c:txPr>
        <c:crossAx val="122553088"/>
        <c:crosses val="autoZero"/>
        <c:crossBetween val="between"/>
        <c:majorUnit val="50"/>
        <c:minorUnit val="20"/>
      </c:valAx>
    </c:plotArea>
    <c:legend>
      <c:legendPos val="b"/>
      <c:layout>
        <c:manualLayout>
          <c:xMode val="edge"/>
          <c:yMode val="edge"/>
          <c:x val="0.21867539284862167"/>
          <c:y val="0.87514940440137712"/>
          <c:w val="0.56264921430275994"/>
          <c:h val="4.7927518675550056E-2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4756A0"/>
              </a:solidFill>
            </c:spPr>
          </c:dPt>
          <c:dPt>
            <c:idx val="1"/>
            <c:invertIfNegative val="0"/>
            <c:bubble3D val="0"/>
            <c:spPr>
              <a:solidFill>
                <a:srgbClr val="4756A0"/>
              </a:solidFill>
            </c:spPr>
          </c:dPt>
          <c:dPt>
            <c:idx val="2"/>
            <c:invertIfNegative val="0"/>
            <c:bubble3D val="0"/>
            <c:spPr>
              <a:solidFill>
                <a:srgbClr val="4756A0"/>
              </a:solidFill>
            </c:spPr>
          </c:dPt>
          <c:dPt>
            <c:idx val="3"/>
            <c:invertIfNegative val="0"/>
            <c:bubble3D val="0"/>
            <c:spPr>
              <a:solidFill>
                <a:srgbClr val="4756A0"/>
              </a:solidFill>
            </c:spPr>
          </c:dPt>
          <c:dPt>
            <c:idx val="4"/>
            <c:invertIfNegative val="0"/>
            <c:bubble3D val="0"/>
            <c:spPr>
              <a:solidFill>
                <a:srgbClr val="4756A0"/>
              </a:solidFill>
            </c:spPr>
          </c:dPt>
          <c:dLbls>
            <c:txPr>
              <a:bodyPr/>
              <a:lstStyle/>
              <a:p>
                <a:pPr>
                  <a:defRPr sz="7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Строительство</c:v>
                </c:pt>
                <c:pt idx="1">
                  <c:v>Торговля</c:v>
                </c:pt>
                <c:pt idx="2">
                  <c:v>Сельское хозяйство</c:v>
                </c:pt>
                <c:pt idx="3">
                  <c:v>Транспортировка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102894.6</c:v>
                </c:pt>
                <c:pt idx="1">
                  <c:v>83800.5</c:v>
                </c:pt>
                <c:pt idx="2">
                  <c:v>82524</c:v>
                </c:pt>
                <c:pt idx="3">
                  <c:v>77614.3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608448"/>
        <c:axId val="59614336"/>
      </c:barChart>
      <c:catAx>
        <c:axId val="596084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59614336"/>
        <c:crosses val="autoZero"/>
        <c:auto val="1"/>
        <c:lblAlgn val="ctr"/>
        <c:lblOffset val="100"/>
        <c:noMultiLvlLbl val="0"/>
      </c:catAx>
      <c:valAx>
        <c:axId val="59614336"/>
        <c:scaling>
          <c:orientation val="minMax"/>
        </c:scaling>
        <c:delete val="1"/>
        <c:axPos val="b"/>
        <c:numFmt formatCode="#,##0.00" sourceLinked="1"/>
        <c:majorTickMark val="out"/>
        <c:minorTickMark val="none"/>
        <c:tickLblPos val="none"/>
        <c:crossAx val="59608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4756A0"/>
            </a:solidFill>
          </c:spPr>
          <c:invertIfNegative val="0"/>
          <c:dLbls>
            <c:dLbl>
              <c:idx val="0"/>
              <c:layout>
                <c:manualLayout>
                  <c:x val="-7.092198581560291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7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Транспортировка</c:v>
                </c:pt>
                <c:pt idx="1">
                  <c:v>Торговля</c:v>
                </c:pt>
                <c:pt idx="2">
                  <c:v>Сельское хозяйство</c:v>
                </c:pt>
                <c:pt idx="3">
                  <c:v>Строительство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1656</c:v>
                </c:pt>
                <c:pt idx="1">
                  <c:v>1641</c:v>
                </c:pt>
                <c:pt idx="2">
                  <c:v>1091</c:v>
                </c:pt>
                <c:pt idx="3">
                  <c:v>184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659392"/>
        <c:axId val="59660928"/>
      </c:barChart>
      <c:catAx>
        <c:axId val="596593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59660928"/>
        <c:crosses val="autoZero"/>
        <c:auto val="1"/>
        <c:lblAlgn val="ctr"/>
        <c:lblOffset val="100"/>
        <c:noMultiLvlLbl val="0"/>
      </c:catAx>
      <c:valAx>
        <c:axId val="59660928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one"/>
        <c:crossAx val="596593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95631209980757"/>
          <c:y val="1.5995119750656171E-2"/>
          <c:w val="0.87442625530120011"/>
          <c:h val="0.84251742061654067"/>
        </c:manualLayout>
      </c:layout>
      <c:bubbleChart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4756A0"/>
              </a:solidFill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xVal>
            <c:numRef>
              <c:f>'МАТРИЦА БКГ'!$I$3:$I$5</c:f>
              <c:numCache>
                <c:formatCode>0.0%</c:formatCode>
                <c:ptCount val="3"/>
                <c:pt idx="0">
                  <c:v>0.61000000000000043</c:v>
                </c:pt>
                <c:pt idx="1">
                  <c:v>0.14000000000000001</c:v>
                </c:pt>
                <c:pt idx="2">
                  <c:v>0.13</c:v>
                </c:pt>
              </c:numCache>
            </c:numRef>
          </c:xVal>
          <c:yVal>
            <c:numRef>
              <c:f>'МАТРИЦА БКГ'!$J$3:$J$5</c:f>
              <c:numCache>
                <c:formatCode>0.0%</c:formatCode>
                <c:ptCount val="3"/>
                <c:pt idx="0">
                  <c:v>1.5699628774370809</c:v>
                </c:pt>
                <c:pt idx="1">
                  <c:v>0.98640515747034641</c:v>
                </c:pt>
                <c:pt idx="2">
                  <c:v>1.1431518361941628</c:v>
                </c:pt>
              </c:numCache>
            </c:numRef>
          </c:yVal>
          <c:bubbleSize>
            <c:numRef>
              <c:f>'МАТРИЦА БКГ'!$K$3:$K$5</c:f>
              <c:numCache>
                <c:formatCode>General</c:formatCode>
                <c:ptCount val="3"/>
                <c:pt idx="0">
                  <c:v>21484</c:v>
                </c:pt>
                <c:pt idx="1">
                  <c:v>5064.5</c:v>
                </c:pt>
                <c:pt idx="2">
                  <c:v>4488.7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sizeRepresents val="w"/>
        <c:axId val="146328192"/>
        <c:axId val="148505344"/>
      </c:bubbleChart>
      <c:valAx>
        <c:axId val="146328192"/>
        <c:scaling>
          <c:orientation val="minMax"/>
          <c:max val="0.8"/>
          <c:min val="0"/>
        </c:scaling>
        <c:delete val="0"/>
        <c:axPos val="b"/>
        <c:numFmt formatCode="0.0%" sourceLinked="1"/>
        <c:majorTickMark val="none"/>
        <c:minorTickMark val="none"/>
        <c:tickLblPos val="nextTo"/>
        <c:crossAx val="148505344"/>
        <c:crosses val="autoZero"/>
        <c:crossBetween val="midCat"/>
        <c:majorUnit val="0.2"/>
      </c:valAx>
      <c:valAx>
        <c:axId val="148505344"/>
        <c:scaling>
          <c:orientation val="minMax"/>
          <c:max val="2"/>
          <c:min val="0"/>
        </c:scaling>
        <c:delete val="0"/>
        <c:axPos val="l"/>
        <c:numFmt formatCode="0.0%" sourceLinked="1"/>
        <c:majorTickMark val="none"/>
        <c:minorTickMark val="none"/>
        <c:tickLblPos val="nextTo"/>
        <c:crossAx val="146328192"/>
        <c:crossesAt val="0"/>
        <c:crossBetween val="midCat"/>
        <c:majorUnit val="0.2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41074198009161"/>
          <c:y val="1.5995188101487343E-2"/>
          <c:w val="0.87442625530120011"/>
          <c:h val="0.84251742061654067"/>
        </c:manualLayout>
      </c:layout>
      <c:bubbleChart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4756A0"/>
              </a:solidFill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xVal>
            <c:numRef>
              <c:f>'МАТРИЦА БКГ'!$I$3:$I$5</c:f>
              <c:numCache>
                <c:formatCode>0.0%</c:formatCode>
                <c:ptCount val="3"/>
                <c:pt idx="0">
                  <c:v>0.68</c:v>
                </c:pt>
                <c:pt idx="1">
                  <c:v>0.19</c:v>
                </c:pt>
                <c:pt idx="2">
                  <c:v>0.13</c:v>
                </c:pt>
              </c:numCache>
            </c:numRef>
          </c:xVal>
          <c:yVal>
            <c:numRef>
              <c:f>'МАТРИЦА БКГ'!$J$3:$J$5</c:f>
              <c:numCache>
                <c:formatCode>0.0%</c:formatCode>
                <c:ptCount val="3"/>
                <c:pt idx="0">
                  <c:v>1.2102029417240741</c:v>
                </c:pt>
                <c:pt idx="1">
                  <c:v>1.1057360055286798</c:v>
                </c:pt>
                <c:pt idx="2">
                  <c:v>1.047073763004879</c:v>
                </c:pt>
              </c:numCache>
            </c:numRef>
          </c:yVal>
          <c:bubbleSize>
            <c:numRef>
              <c:f>'МАТРИЦА БКГ'!$K$3:$K$5</c:f>
              <c:numCache>
                <c:formatCode>General</c:formatCode>
                <c:ptCount val="3"/>
                <c:pt idx="0">
                  <c:v>26000</c:v>
                </c:pt>
                <c:pt idx="1">
                  <c:v>5600</c:v>
                </c:pt>
                <c:pt idx="2">
                  <c:v>4700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sizeRepresents val="w"/>
        <c:axId val="161054720"/>
        <c:axId val="161057024"/>
      </c:bubbleChart>
      <c:valAx>
        <c:axId val="161054720"/>
        <c:scaling>
          <c:orientation val="minMax"/>
          <c:max val="0.8"/>
          <c:min val="0"/>
        </c:scaling>
        <c:delete val="0"/>
        <c:axPos val="b"/>
        <c:numFmt formatCode="0.0%" sourceLinked="1"/>
        <c:majorTickMark val="none"/>
        <c:minorTickMark val="none"/>
        <c:tickLblPos val="nextTo"/>
        <c:crossAx val="161057024"/>
        <c:crosses val="autoZero"/>
        <c:crossBetween val="midCat"/>
        <c:majorUnit val="0.2"/>
      </c:valAx>
      <c:valAx>
        <c:axId val="161057024"/>
        <c:scaling>
          <c:orientation val="minMax"/>
          <c:max val="2"/>
          <c:min val="0"/>
        </c:scaling>
        <c:delete val="0"/>
        <c:axPos val="l"/>
        <c:numFmt formatCode="0.0%" sourceLinked="1"/>
        <c:majorTickMark val="none"/>
        <c:minorTickMark val="none"/>
        <c:tickLblPos val="nextTo"/>
        <c:crossAx val="161054720"/>
        <c:crossesAt val="0"/>
        <c:crossBetween val="midCat"/>
        <c:majorUnit val="0.2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>
                <a:solidFill>
                  <a:srgbClr val="4756A0"/>
                </a:solidFill>
              </a:rPr>
              <a:t>Инвестиции в основной капитал </a:t>
            </a:r>
            <a:r>
              <a:rPr lang="ru-RU" sz="1400" dirty="0" smtClean="0">
                <a:solidFill>
                  <a:srgbClr val="4756A0"/>
                </a:solidFill>
              </a:rPr>
              <a:t>организаций, млн. руб</a:t>
            </a:r>
            <a:r>
              <a:rPr lang="ru-RU" sz="1400" dirty="0">
                <a:solidFill>
                  <a:srgbClr val="4756A0"/>
                </a:solidFill>
              </a:rPr>
              <a:t>.</a:t>
            </a:r>
          </a:p>
        </c:rich>
      </c:tx>
      <c:layout>
        <c:manualLayout>
          <c:xMode val="edge"/>
          <c:yMode val="edge"/>
          <c:x val="0.14892630390321701"/>
          <c:y val="9.5898315129963774E-2"/>
        </c:manualLayout>
      </c:layout>
      <c:overlay val="0"/>
    </c:title>
    <c:autoTitleDeleted val="0"/>
    <c:view3D>
      <c:rotX val="0"/>
      <c:rotY val="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189070723407967"/>
          <c:y val="0.3609550561797753"/>
          <c:w val="0.76300566086972565"/>
          <c:h val="0.48320468017341056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Инвестиции в основной капитал организаций, млн. руб.</c:v>
                </c:pt>
              </c:strCache>
            </c:strRef>
          </c:tx>
          <c:spPr>
            <a:solidFill>
              <a:srgbClr val="4756A0"/>
            </a:solidFill>
            <a:ln w="9525" cap="flat" cmpd="sng" algn="ctr">
              <a:solidFill>
                <a:srgbClr val="4756A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.19089293024549434"/>
                  <c:y val="-2.2272292710580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3013382848451319"/>
                  <c:y val="8.36652238038735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34505388057459607"/>
                  <c:y val="9.8917973009978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3591910681421871"/>
                  <c:y val="9.83190303459258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</c:spPr>
            <c:txPr>
              <a:bodyPr/>
              <a:lstStyle/>
              <a:p>
                <a:pPr>
                  <a:defRPr sz="8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6827.1</c:v>
                </c:pt>
                <c:pt idx="1">
                  <c:v>14249.9</c:v>
                </c:pt>
                <c:pt idx="2">
                  <c:v>17287.400000000001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5664640"/>
        <c:axId val="165666176"/>
        <c:axId val="0"/>
      </c:bar3DChart>
      <c:catAx>
        <c:axId val="1656646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5666176"/>
        <c:crosses val="autoZero"/>
        <c:auto val="1"/>
        <c:lblAlgn val="ctr"/>
        <c:lblOffset val="100"/>
        <c:noMultiLvlLbl val="0"/>
      </c:catAx>
      <c:valAx>
        <c:axId val="165666176"/>
        <c:scaling>
          <c:orientation val="minMax"/>
        </c:scaling>
        <c:delete val="0"/>
        <c:axPos val="b"/>
        <c:majorGridlines/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56646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explosion val="0"/>
            <c:spPr>
              <a:solidFill>
                <a:schemeClr val="accent1"/>
              </a:solidFill>
            </c:spPr>
          </c:dPt>
          <c:dPt>
            <c:idx val="1"/>
            <c:bubble3D val="0"/>
            <c:explosion val="5"/>
            <c:spPr>
              <a:solidFill>
                <a:schemeClr val="bg1">
                  <a:lumMod val="95000"/>
                </a:schemeClr>
              </a:solidFill>
            </c:spPr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0.05195</cdr:x>
      <cdr:y>0.59091</cdr:y>
    </cdr:from>
    <cdr:to>
      <cdr:x>0.27095</cdr:x>
      <cdr:y>0.63335</cdr:y>
    </cdr:to>
    <cdr:grpSp>
      <cdr:nvGrpSpPr>
        <cdr:cNvPr id="6" name="object 60"/>
        <cdr:cNvGrpSpPr/>
      </cdr:nvGrpSpPr>
      <cdr:grpSpPr>
        <a:xfrm xmlns:a="http://schemas.openxmlformats.org/drawingml/2006/main">
          <a:off x="304811" y="2971805"/>
          <a:ext cx="1284961" cy="213439"/>
          <a:chOff x="3262605" y="5859353"/>
          <a:chExt cx="1249806" cy="180340"/>
        </a:xfrm>
      </cdr:grpSpPr>
      <cdr:sp macro="" textlink="">
        <cdr:nvSpPr>
          <cdr:cNvPr id="7" name="object 61"/>
          <cdr:cNvSpPr/>
        </cdr:nvSpPr>
        <cdr:spPr>
          <a:xfrm xmlns:a="http://schemas.openxmlformats.org/drawingml/2006/main">
            <a:off x="4151980" y="5859353"/>
            <a:ext cx="360431" cy="180340"/>
          </a:xfrm>
          <a:custGeom xmlns:a="http://schemas.openxmlformats.org/drawingml/2006/main">
            <a:avLst/>
            <a:gdLst/>
            <a:ahLst/>
            <a:cxnLst/>
            <a:rect l="l" t="t" r="r" b="b"/>
            <a:pathLst>
              <a:path w="322579" h="180339">
                <a:moveTo>
                  <a:pt x="232113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60"/>
                </a:lnTo>
                <a:lnTo>
                  <a:pt x="7072" y="54968"/>
                </a:lnTo>
                <a:lnTo>
                  <a:pt x="0" y="90001"/>
                </a:lnTo>
                <a:lnTo>
                  <a:pt x="7072" y="125033"/>
                </a:lnTo>
                <a:lnTo>
                  <a:pt x="26360" y="153640"/>
                </a:lnTo>
                <a:lnTo>
                  <a:pt x="54969" y="172928"/>
                </a:lnTo>
                <a:lnTo>
                  <a:pt x="89999" y="180000"/>
                </a:lnTo>
                <a:lnTo>
                  <a:pt x="232114" y="180000"/>
                </a:lnTo>
                <a:lnTo>
                  <a:pt x="267145" y="172927"/>
                </a:lnTo>
                <a:lnTo>
                  <a:pt x="295753" y="153640"/>
                </a:lnTo>
                <a:lnTo>
                  <a:pt x="315041" y="125032"/>
                </a:lnTo>
                <a:lnTo>
                  <a:pt x="322113" y="89999"/>
                </a:lnTo>
                <a:lnTo>
                  <a:pt x="315040" y="54968"/>
                </a:lnTo>
                <a:lnTo>
                  <a:pt x="295753" y="26360"/>
                </a:lnTo>
                <a:lnTo>
                  <a:pt x="267145" y="7072"/>
                </a:lnTo>
                <a:lnTo>
                  <a:pt x="232113" y="0"/>
                </a:lnTo>
                <a:close/>
              </a:path>
            </a:pathLst>
          </a:custGeom>
          <a:solidFill xmlns:a="http://schemas.openxmlformats.org/drawingml/2006/main">
            <a:srgbClr val="A6A6A6"/>
          </a:solidFill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 xmlns:a="http://schemas.openxmlformats.org/drawingml/2006/main">
            <a:endParaRPr dirty="0"/>
          </a:p>
        </cdr:txBody>
      </cdr:sp>
      <cdr:sp macro="" textlink="">
        <cdr:nvSpPr>
          <cdr:cNvPr id="8" name="object 62"/>
          <cdr:cNvSpPr/>
        </cdr:nvSpPr>
        <cdr:spPr>
          <a:xfrm xmlns:a="http://schemas.openxmlformats.org/drawingml/2006/main">
            <a:off x="3262605" y="5859353"/>
            <a:ext cx="377018" cy="180340"/>
          </a:xfrm>
          <a:custGeom xmlns:a="http://schemas.openxmlformats.org/drawingml/2006/main">
            <a:avLst/>
            <a:gdLst/>
            <a:ahLst/>
            <a:cxnLst/>
            <a:rect l="l" t="t" r="r" b="b"/>
            <a:pathLst>
              <a:path w="322579" h="180339">
                <a:moveTo>
                  <a:pt x="232112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59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60" y="153639"/>
                </a:lnTo>
                <a:lnTo>
                  <a:pt x="54969" y="172927"/>
                </a:lnTo>
                <a:lnTo>
                  <a:pt x="89999" y="179999"/>
                </a:lnTo>
                <a:lnTo>
                  <a:pt x="232114" y="179999"/>
                </a:lnTo>
                <a:lnTo>
                  <a:pt x="267145" y="172926"/>
                </a:lnTo>
                <a:lnTo>
                  <a:pt x="295752" y="153639"/>
                </a:lnTo>
                <a:lnTo>
                  <a:pt x="315040" y="125031"/>
                </a:lnTo>
                <a:lnTo>
                  <a:pt x="322112" y="89999"/>
                </a:lnTo>
                <a:lnTo>
                  <a:pt x="315039" y="54967"/>
                </a:lnTo>
                <a:lnTo>
                  <a:pt x="295752" y="26359"/>
                </a:lnTo>
                <a:lnTo>
                  <a:pt x="267144" y="7072"/>
                </a:lnTo>
                <a:lnTo>
                  <a:pt x="232112" y="0"/>
                </a:lnTo>
                <a:close/>
              </a:path>
            </a:pathLst>
          </a:custGeom>
          <a:solidFill xmlns:a="http://schemas.openxmlformats.org/drawingml/2006/main">
            <a:srgbClr val="4756A0"/>
          </a:solidFill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 xmlns:a="http://schemas.openxmlformats.org/drawingml/2006/main">
            <a:endParaRPr dirty="0"/>
          </a:p>
        </cdr:txBody>
      </cdr:sp>
    </cdr:grpSp>
  </cdr:relSizeAnchor>
  <cdr:relSizeAnchor xmlns:cdr="http://schemas.openxmlformats.org/drawingml/2006/chartDrawing">
    <cdr:from>
      <cdr:x>0.12987</cdr:x>
      <cdr:y>0.59091</cdr:y>
    </cdr:from>
    <cdr:to>
      <cdr:x>0.19481</cdr:x>
      <cdr:y>0.63335</cdr:y>
    </cdr:to>
    <cdr:sp macro="" textlink="">
      <cdr:nvSpPr>
        <cdr:cNvPr id="9" name="object 64"/>
        <cdr:cNvSpPr/>
      </cdr:nvSpPr>
      <cdr:spPr>
        <a:xfrm xmlns:a="http://schemas.openxmlformats.org/drawingml/2006/main">
          <a:off x="762000" y="2971800"/>
          <a:ext cx="381029" cy="213440"/>
        </a:xfrm>
        <a:custGeom xmlns:a="http://schemas.openxmlformats.org/drawingml/2006/main">
          <a:avLst/>
          <a:gdLst/>
          <a:ahLst/>
          <a:cxnLst/>
          <a:rect l="l" t="t" r="r" b="b"/>
          <a:pathLst>
            <a:path w="322579" h="180339">
              <a:moveTo>
                <a:pt x="232112" y="0"/>
              </a:moveTo>
              <a:lnTo>
                <a:pt x="89999" y="0"/>
              </a:lnTo>
              <a:lnTo>
                <a:pt x="54967" y="7072"/>
              </a:lnTo>
              <a:lnTo>
                <a:pt x="26360" y="26360"/>
              </a:lnTo>
              <a:lnTo>
                <a:pt x="7072" y="54968"/>
              </a:lnTo>
              <a:lnTo>
                <a:pt x="0" y="90001"/>
              </a:lnTo>
              <a:lnTo>
                <a:pt x="7072" y="125033"/>
              </a:lnTo>
              <a:lnTo>
                <a:pt x="26360" y="153640"/>
              </a:lnTo>
              <a:lnTo>
                <a:pt x="54969" y="172928"/>
              </a:lnTo>
              <a:lnTo>
                <a:pt x="89999" y="180000"/>
              </a:lnTo>
              <a:lnTo>
                <a:pt x="232114" y="180000"/>
              </a:lnTo>
              <a:lnTo>
                <a:pt x="267145" y="172927"/>
              </a:lnTo>
              <a:lnTo>
                <a:pt x="295752" y="153640"/>
              </a:lnTo>
              <a:lnTo>
                <a:pt x="315039" y="125032"/>
              </a:lnTo>
              <a:lnTo>
                <a:pt x="322112" y="89999"/>
              </a:lnTo>
              <a:lnTo>
                <a:pt x="315039" y="54968"/>
              </a:lnTo>
              <a:lnTo>
                <a:pt x="295751" y="26360"/>
              </a:lnTo>
              <a:lnTo>
                <a:pt x="267144" y="7072"/>
              </a:lnTo>
              <a:lnTo>
                <a:pt x="232112" y="0"/>
              </a:lnTo>
              <a:close/>
            </a:path>
          </a:pathLst>
        </a:custGeom>
        <a:solidFill xmlns:a="http://schemas.openxmlformats.org/drawingml/2006/main">
          <a:srgbClr val="B1C1E4"/>
        </a:solidFill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dirty="0"/>
        </a:p>
      </cdr:txBody>
    </cdr:sp>
  </cdr:relSizeAnchor>
  <cdr:relSizeAnchor xmlns:cdr="http://schemas.openxmlformats.org/drawingml/2006/chartDrawing">
    <cdr:from>
      <cdr:x>0.74026</cdr:x>
      <cdr:y>0.37879</cdr:y>
    </cdr:from>
    <cdr:to>
      <cdr:x>0.96104</cdr:x>
      <cdr:y>0.42122</cdr:y>
    </cdr:to>
    <cdr:grpSp>
      <cdr:nvGrpSpPr>
        <cdr:cNvPr id="10" name="object 60"/>
        <cdr:cNvGrpSpPr/>
      </cdr:nvGrpSpPr>
      <cdr:grpSpPr>
        <a:xfrm xmlns:a="http://schemas.openxmlformats.org/drawingml/2006/main">
          <a:off x="4343402" y="1905011"/>
          <a:ext cx="1295404" cy="213389"/>
          <a:chOff x="6139459" y="8823106"/>
          <a:chExt cx="1259946" cy="180340"/>
        </a:xfrm>
      </cdr:grpSpPr>
      <cdr:sp macro="" textlink="">
        <cdr:nvSpPr>
          <cdr:cNvPr id="11" name="object 61"/>
          <cdr:cNvSpPr/>
        </cdr:nvSpPr>
        <cdr:spPr>
          <a:xfrm xmlns:a="http://schemas.openxmlformats.org/drawingml/2006/main">
            <a:off x="7028832" y="8823106"/>
            <a:ext cx="370573" cy="180340"/>
          </a:xfrm>
          <a:custGeom xmlns:a="http://schemas.openxmlformats.org/drawingml/2006/main">
            <a:avLst/>
            <a:gdLst/>
            <a:ahLst/>
            <a:cxnLst/>
            <a:rect l="l" t="t" r="r" b="b"/>
            <a:pathLst>
              <a:path w="322579" h="180339">
                <a:moveTo>
                  <a:pt x="232113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60"/>
                </a:lnTo>
                <a:lnTo>
                  <a:pt x="7072" y="54968"/>
                </a:lnTo>
                <a:lnTo>
                  <a:pt x="0" y="90001"/>
                </a:lnTo>
                <a:lnTo>
                  <a:pt x="7072" y="125033"/>
                </a:lnTo>
                <a:lnTo>
                  <a:pt x="26360" y="153640"/>
                </a:lnTo>
                <a:lnTo>
                  <a:pt x="54969" y="172928"/>
                </a:lnTo>
                <a:lnTo>
                  <a:pt x="89999" y="180000"/>
                </a:lnTo>
                <a:lnTo>
                  <a:pt x="232114" y="180000"/>
                </a:lnTo>
                <a:lnTo>
                  <a:pt x="267145" y="172927"/>
                </a:lnTo>
                <a:lnTo>
                  <a:pt x="295753" y="153640"/>
                </a:lnTo>
                <a:lnTo>
                  <a:pt x="315041" y="125032"/>
                </a:lnTo>
                <a:lnTo>
                  <a:pt x="322113" y="89999"/>
                </a:lnTo>
                <a:lnTo>
                  <a:pt x="315040" y="54968"/>
                </a:lnTo>
                <a:lnTo>
                  <a:pt x="295753" y="26360"/>
                </a:lnTo>
                <a:lnTo>
                  <a:pt x="267145" y="7072"/>
                </a:lnTo>
                <a:lnTo>
                  <a:pt x="232113" y="0"/>
                </a:lnTo>
                <a:close/>
              </a:path>
            </a:pathLst>
          </a:custGeom>
          <a:solidFill xmlns:a="http://schemas.openxmlformats.org/drawingml/2006/main">
            <a:srgbClr val="A6A6A6"/>
          </a:solidFill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lvl1pPr marL="0" indent="0">
              <a:defRPr sz="1100">
                <a:latin typeface="Calibri"/>
              </a:defRPr>
            </a:lvl1pPr>
            <a:lvl2pPr marL="457200" indent="0">
              <a:defRPr sz="1100">
                <a:latin typeface="Calibri"/>
              </a:defRPr>
            </a:lvl2pPr>
            <a:lvl3pPr marL="914400" indent="0">
              <a:defRPr sz="1100">
                <a:latin typeface="Calibri"/>
              </a:defRPr>
            </a:lvl3pPr>
            <a:lvl4pPr marL="1371600" indent="0">
              <a:defRPr sz="1100">
                <a:latin typeface="Calibri"/>
              </a:defRPr>
            </a:lvl4pPr>
            <a:lvl5pPr marL="1828800" indent="0">
              <a:defRPr sz="1100">
                <a:latin typeface="Calibri"/>
              </a:defRPr>
            </a:lvl5pPr>
            <a:lvl6pPr marL="2286000" indent="0">
              <a:defRPr sz="1100">
                <a:latin typeface="Calibri"/>
              </a:defRPr>
            </a:lvl6pPr>
            <a:lvl7pPr marL="2743200" indent="0">
              <a:defRPr sz="1100">
                <a:latin typeface="Calibri"/>
              </a:defRPr>
            </a:lvl7pPr>
            <a:lvl8pPr marL="3200400" indent="0">
              <a:defRPr sz="1100">
                <a:latin typeface="Calibri"/>
              </a:defRPr>
            </a:lvl8pPr>
            <a:lvl9pPr marL="3657600" indent="0">
              <a:defRPr sz="1100">
                <a:latin typeface="Calibri"/>
              </a:defRPr>
            </a:lvl9pPr>
          </a:lstStyle>
          <a:p xmlns:a="http://schemas.openxmlformats.org/drawingml/2006/main">
            <a:endParaRPr dirty="0"/>
          </a:p>
        </cdr:txBody>
      </cdr:sp>
      <cdr:sp macro="" textlink="">
        <cdr:nvSpPr>
          <cdr:cNvPr id="12" name="object 62"/>
          <cdr:cNvSpPr/>
        </cdr:nvSpPr>
        <cdr:spPr>
          <a:xfrm xmlns:a="http://schemas.openxmlformats.org/drawingml/2006/main">
            <a:off x="6139459" y="8823106"/>
            <a:ext cx="366699" cy="180340"/>
          </a:xfrm>
          <a:custGeom xmlns:a="http://schemas.openxmlformats.org/drawingml/2006/main">
            <a:avLst/>
            <a:gdLst/>
            <a:ahLst/>
            <a:cxnLst/>
            <a:rect l="l" t="t" r="r" b="b"/>
            <a:pathLst>
              <a:path w="322579" h="180339">
                <a:moveTo>
                  <a:pt x="232112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59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60" y="153639"/>
                </a:lnTo>
                <a:lnTo>
                  <a:pt x="54969" y="172927"/>
                </a:lnTo>
                <a:lnTo>
                  <a:pt x="89999" y="179999"/>
                </a:lnTo>
                <a:lnTo>
                  <a:pt x="232114" y="179999"/>
                </a:lnTo>
                <a:lnTo>
                  <a:pt x="267145" y="172926"/>
                </a:lnTo>
                <a:lnTo>
                  <a:pt x="295752" y="153639"/>
                </a:lnTo>
                <a:lnTo>
                  <a:pt x="315040" y="125031"/>
                </a:lnTo>
                <a:lnTo>
                  <a:pt x="322112" y="89999"/>
                </a:lnTo>
                <a:lnTo>
                  <a:pt x="315039" y="54967"/>
                </a:lnTo>
                <a:lnTo>
                  <a:pt x="295752" y="26359"/>
                </a:lnTo>
                <a:lnTo>
                  <a:pt x="267144" y="7072"/>
                </a:lnTo>
                <a:lnTo>
                  <a:pt x="232112" y="0"/>
                </a:lnTo>
                <a:close/>
              </a:path>
            </a:pathLst>
          </a:custGeom>
          <a:solidFill xmlns:a="http://schemas.openxmlformats.org/drawingml/2006/main">
            <a:srgbClr val="4756A0"/>
          </a:solidFill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lvl1pPr marL="0" indent="0">
              <a:defRPr sz="1100">
                <a:latin typeface="Calibri"/>
              </a:defRPr>
            </a:lvl1pPr>
            <a:lvl2pPr marL="457200" indent="0">
              <a:defRPr sz="1100">
                <a:latin typeface="Calibri"/>
              </a:defRPr>
            </a:lvl2pPr>
            <a:lvl3pPr marL="914400" indent="0">
              <a:defRPr sz="1100">
                <a:latin typeface="Calibri"/>
              </a:defRPr>
            </a:lvl3pPr>
            <a:lvl4pPr marL="1371600" indent="0">
              <a:defRPr sz="1100">
                <a:latin typeface="Calibri"/>
              </a:defRPr>
            </a:lvl4pPr>
            <a:lvl5pPr marL="1828800" indent="0">
              <a:defRPr sz="1100">
                <a:latin typeface="Calibri"/>
              </a:defRPr>
            </a:lvl5pPr>
            <a:lvl6pPr marL="2286000" indent="0">
              <a:defRPr sz="1100">
                <a:latin typeface="Calibri"/>
              </a:defRPr>
            </a:lvl6pPr>
            <a:lvl7pPr marL="2743200" indent="0">
              <a:defRPr sz="1100">
                <a:latin typeface="Calibri"/>
              </a:defRPr>
            </a:lvl7pPr>
            <a:lvl8pPr marL="3200400" indent="0">
              <a:defRPr sz="1100">
                <a:latin typeface="Calibri"/>
              </a:defRPr>
            </a:lvl8pPr>
            <a:lvl9pPr marL="3657600" indent="0">
              <a:defRPr sz="1100">
                <a:latin typeface="Calibri"/>
              </a:defRPr>
            </a:lvl9pPr>
          </a:lstStyle>
          <a:p xmlns:a="http://schemas.openxmlformats.org/drawingml/2006/main">
            <a:endParaRPr dirty="0"/>
          </a:p>
        </cdr:txBody>
      </cdr:sp>
    </cdr:grpSp>
  </cdr:relSizeAnchor>
  <cdr:relSizeAnchor xmlns:cdr="http://schemas.openxmlformats.org/drawingml/2006/chartDrawing">
    <cdr:from>
      <cdr:x>0.71429</cdr:x>
      <cdr:y>0.59091</cdr:y>
    </cdr:from>
    <cdr:to>
      <cdr:x>0.94806</cdr:x>
      <cdr:y>0.63853</cdr:y>
    </cdr:to>
    <cdr:grpSp>
      <cdr:nvGrpSpPr>
        <cdr:cNvPr id="13" name="object 60"/>
        <cdr:cNvGrpSpPr/>
      </cdr:nvGrpSpPr>
      <cdr:grpSpPr>
        <a:xfrm xmlns:a="http://schemas.openxmlformats.org/drawingml/2006/main">
          <a:off x="4191025" y="2971805"/>
          <a:ext cx="1371622" cy="239490"/>
          <a:chOff x="6139457" y="8823106"/>
          <a:chExt cx="1239940" cy="180340"/>
        </a:xfrm>
      </cdr:grpSpPr>
      <cdr:sp macro="" textlink="">
        <cdr:nvSpPr>
          <cdr:cNvPr id="14" name="object 61"/>
          <cdr:cNvSpPr/>
        </cdr:nvSpPr>
        <cdr:spPr>
          <a:xfrm xmlns:a="http://schemas.openxmlformats.org/drawingml/2006/main">
            <a:off x="7028831" y="8823106"/>
            <a:ext cx="350566" cy="180340"/>
          </a:xfrm>
          <a:custGeom xmlns:a="http://schemas.openxmlformats.org/drawingml/2006/main">
            <a:avLst/>
            <a:gdLst/>
            <a:ahLst/>
            <a:cxnLst/>
            <a:rect l="l" t="t" r="r" b="b"/>
            <a:pathLst>
              <a:path w="322579" h="180339">
                <a:moveTo>
                  <a:pt x="232113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60"/>
                </a:lnTo>
                <a:lnTo>
                  <a:pt x="7072" y="54968"/>
                </a:lnTo>
                <a:lnTo>
                  <a:pt x="0" y="90001"/>
                </a:lnTo>
                <a:lnTo>
                  <a:pt x="7072" y="125033"/>
                </a:lnTo>
                <a:lnTo>
                  <a:pt x="26360" y="153640"/>
                </a:lnTo>
                <a:lnTo>
                  <a:pt x="54969" y="172928"/>
                </a:lnTo>
                <a:lnTo>
                  <a:pt x="89999" y="180000"/>
                </a:lnTo>
                <a:lnTo>
                  <a:pt x="232114" y="180000"/>
                </a:lnTo>
                <a:lnTo>
                  <a:pt x="267145" y="172927"/>
                </a:lnTo>
                <a:lnTo>
                  <a:pt x="295753" y="153640"/>
                </a:lnTo>
                <a:lnTo>
                  <a:pt x="315041" y="125032"/>
                </a:lnTo>
                <a:lnTo>
                  <a:pt x="322113" y="89999"/>
                </a:lnTo>
                <a:lnTo>
                  <a:pt x="315040" y="54968"/>
                </a:lnTo>
                <a:lnTo>
                  <a:pt x="295753" y="26360"/>
                </a:lnTo>
                <a:lnTo>
                  <a:pt x="267145" y="7072"/>
                </a:lnTo>
                <a:lnTo>
                  <a:pt x="232113" y="0"/>
                </a:lnTo>
                <a:close/>
              </a:path>
            </a:pathLst>
          </a:custGeom>
          <a:solidFill xmlns:a="http://schemas.openxmlformats.org/drawingml/2006/main">
            <a:srgbClr val="A6A6A6"/>
          </a:solidFill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lvl1pPr marL="0" indent="0">
              <a:defRPr sz="1100">
                <a:latin typeface="Calibri"/>
              </a:defRPr>
            </a:lvl1pPr>
            <a:lvl2pPr marL="457200" indent="0">
              <a:defRPr sz="1100">
                <a:latin typeface="Calibri"/>
              </a:defRPr>
            </a:lvl2pPr>
            <a:lvl3pPr marL="914400" indent="0">
              <a:defRPr sz="1100">
                <a:latin typeface="Calibri"/>
              </a:defRPr>
            </a:lvl3pPr>
            <a:lvl4pPr marL="1371600" indent="0">
              <a:defRPr sz="1100">
                <a:latin typeface="Calibri"/>
              </a:defRPr>
            </a:lvl4pPr>
            <a:lvl5pPr marL="1828800" indent="0">
              <a:defRPr sz="1100">
                <a:latin typeface="Calibri"/>
              </a:defRPr>
            </a:lvl5pPr>
            <a:lvl6pPr marL="2286000" indent="0">
              <a:defRPr sz="1100">
                <a:latin typeface="Calibri"/>
              </a:defRPr>
            </a:lvl6pPr>
            <a:lvl7pPr marL="2743200" indent="0">
              <a:defRPr sz="1100">
                <a:latin typeface="Calibri"/>
              </a:defRPr>
            </a:lvl7pPr>
            <a:lvl8pPr marL="3200400" indent="0">
              <a:defRPr sz="1100">
                <a:latin typeface="Calibri"/>
              </a:defRPr>
            </a:lvl8pPr>
            <a:lvl9pPr marL="3657600" indent="0">
              <a:defRPr sz="1100">
                <a:latin typeface="Calibri"/>
              </a:defRPr>
            </a:lvl9pPr>
          </a:lstStyle>
          <a:p xmlns:a="http://schemas.openxmlformats.org/drawingml/2006/main">
            <a:endParaRPr dirty="0"/>
          </a:p>
        </cdr:txBody>
      </cdr:sp>
      <cdr:sp macro="" textlink="">
        <cdr:nvSpPr>
          <cdr:cNvPr id="15" name="object 62"/>
          <cdr:cNvSpPr/>
        </cdr:nvSpPr>
        <cdr:spPr>
          <a:xfrm xmlns:a="http://schemas.openxmlformats.org/drawingml/2006/main">
            <a:off x="6139457" y="8823106"/>
            <a:ext cx="366699" cy="180340"/>
          </a:xfrm>
          <a:custGeom xmlns:a="http://schemas.openxmlformats.org/drawingml/2006/main">
            <a:avLst/>
            <a:gdLst/>
            <a:ahLst/>
            <a:cxnLst/>
            <a:rect l="l" t="t" r="r" b="b"/>
            <a:pathLst>
              <a:path w="322579" h="180339">
                <a:moveTo>
                  <a:pt x="232112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59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60" y="153639"/>
                </a:lnTo>
                <a:lnTo>
                  <a:pt x="54969" y="172927"/>
                </a:lnTo>
                <a:lnTo>
                  <a:pt x="89999" y="179999"/>
                </a:lnTo>
                <a:lnTo>
                  <a:pt x="232114" y="179999"/>
                </a:lnTo>
                <a:lnTo>
                  <a:pt x="267145" y="172926"/>
                </a:lnTo>
                <a:lnTo>
                  <a:pt x="295752" y="153639"/>
                </a:lnTo>
                <a:lnTo>
                  <a:pt x="315040" y="125031"/>
                </a:lnTo>
                <a:lnTo>
                  <a:pt x="322112" y="89999"/>
                </a:lnTo>
                <a:lnTo>
                  <a:pt x="315039" y="54967"/>
                </a:lnTo>
                <a:lnTo>
                  <a:pt x="295752" y="26359"/>
                </a:lnTo>
                <a:lnTo>
                  <a:pt x="267144" y="7072"/>
                </a:lnTo>
                <a:lnTo>
                  <a:pt x="232112" y="0"/>
                </a:lnTo>
                <a:close/>
              </a:path>
            </a:pathLst>
          </a:custGeom>
          <a:solidFill xmlns:a="http://schemas.openxmlformats.org/drawingml/2006/main">
            <a:srgbClr val="4756A0"/>
          </a:solidFill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lvl1pPr marL="0" indent="0">
              <a:defRPr sz="1100">
                <a:latin typeface="Calibri"/>
              </a:defRPr>
            </a:lvl1pPr>
            <a:lvl2pPr marL="457200" indent="0">
              <a:defRPr sz="1100">
                <a:latin typeface="Calibri"/>
              </a:defRPr>
            </a:lvl2pPr>
            <a:lvl3pPr marL="914400" indent="0">
              <a:defRPr sz="1100">
                <a:latin typeface="Calibri"/>
              </a:defRPr>
            </a:lvl3pPr>
            <a:lvl4pPr marL="1371600" indent="0">
              <a:defRPr sz="1100">
                <a:latin typeface="Calibri"/>
              </a:defRPr>
            </a:lvl4pPr>
            <a:lvl5pPr marL="1828800" indent="0">
              <a:defRPr sz="1100">
                <a:latin typeface="Calibri"/>
              </a:defRPr>
            </a:lvl5pPr>
            <a:lvl6pPr marL="2286000" indent="0">
              <a:defRPr sz="1100">
                <a:latin typeface="Calibri"/>
              </a:defRPr>
            </a:lvl6pPr>
            <a:lvl7pPr marL="2743200" indent="0">
              <a:defRPr sz="1100">
                <a:latin typeface="Calibri"/>
              </a:defRPr>
            </a:lvl7pPr>
            <a:lvl8pPr marL="3200400" indent="0">
              <a:defRPr sz="1100">
                <a:latin typeface="Calibri"/>
              </a:defRPr>
            </a:lvl8pPr>
            <a:lvl9pPr marL="3657600" indent="0">
              <a:defRPr sz="1100">
                <a:latin typeface="Calibri"/>
              </a:defRPr>
            </a:lvl9pPr>
          </a:lstStyle>
          <a:p xmlns:a="http://schemas.openxmlformats.org/drawingml/2006/main">
            <a:endParaRPr dirty="0"/>
          </a:p>
        </cdr:txBody>
      </cdr:sp>
    </cdr:grpSp>
  </cdr:relSizeAnchor>
  <cdr:relSizeAnchor xmlns:cdr="http://schemas.openxmlformats.org/drawingml/2006/chartDrawing">
    <cdr:from>
      <cdr:x>0.38961</cdr:x>
      <cdr:y>0</cdr:y>
    </cdr:from>
    <cdr:to>
      <cdr:x>0.62338</cdr:x>
      <cdr:y>0.05378</cdr:y>
    </cdr:to>
    <cdr:grpSp>
      <cdr:nvGrpSpPr>
        <cdr:cNvPr id="19" name="object 60"/>
        <cdr:cNvGrpSpPr/>
      </cdr:nvGrpSpPr>
      <cdr:grpSpPr>
        <a:xfrm xmlns:a="http://schemas.openxmlformats.org/drawingml/2006/main">
          <a:off x="2285998" y="0"/>
          <a:ext cx="1371622" cy="270470"/>
          <a:chOff x="9887441" y="13912412"/>
          <a:chExt cx="1111716" cy="180340"/>
        </a:xfrm>
      </cdr:grpSpPr>
      <cdr:sp macro="" textlink="">
        <cdr:nvSpPr>
          <cdr:cNvPr id="20" name="object 61"/>
          <cdr:cNvSpPr/>
        </cdr:nvSpPr>
        <cdr:spPr>
          <a:xfrm xmlns:a="http://schemas.openxmlformats.org/drawingml/2006/main">
            <a:off x="10628585" y="13912412"/>
            <a:ext cx="370572" cy="180340"/>
          </a:xfrm>
          <a:custGeom xmlns:a="http://schemas.openxmlformats.org/drawingml/2006/main">
            <a:avLst/>
            <a:gdLst/>
            <a:ahLst/>
            <a:cxnLst/>
            <a:rect l="l" t="t" r="r" b="b"/>
            <a:pathLst>
              <a:path w="322579" h="180339">
                <a:moveTo>
                  <a:pt x="232113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60"/>
                </a:lnTo>
                <a:lnTo>
                  <a:pt x="7072" y="54968"/>
                </a:lnTo>
                <a:lnTo>
                  <a:pt x="0" y="90001"/>
                </a:lnTo>
                <a:lnTo>
                  <a:pt x="7072" y="125033"/>
                </a:lnTo>
                <a:lnTo>
                  <a:pt x="26360" y="153640"/>
                </a:lnTo>
                <a:lnTo>
                  <a:pt x="54969" y="172928"/>
                </a:lnTo>
                <a:lnTo>
                  <a:pt x="89999" y="180000"/>
                </a:lnTo>
                <a:lnTo>
                  <a:pt x="232114" y="180000"/>
                </a:lnTo>
                <a:lnTo>
                  <a:pt x="267145" y="172927"/>
                </a:lnTo>
                <a:lnTo>
                  <a:pt x="295753" y="153640"/>
                </a:lnTo>
                <a:lnTo>
                  <a:pt x="315041" y="125032"/>
                </a:lnTo>
                <a:lnTo>
                  <a:pt x="322113" y="89999"/>
                </a:lnTo>
                <a:lnTo>
                  <a:pt x="315040" y="54968"/>
                </a:lnTo>
                <a:lnTo>
                  <a:pt x="295753" y="26360"/>
                </a:lnTo>
                <a:lnTo>
                  <a:pt x="267145" y="7072"/>
                </a:lnTo>
                <a:lnTo>
                  <a:pt x="232113" y="0"/>
                </a:lnTo>
                <a:close/>
              </a:path>
            </a:pathLst>
          </a:custGeom>
          <a:solidFill xmlns:a="http://schemas.openxmlformats.org/drawingml/2006/main">
            <a:srgbClr val="A6A6A6"/>
          </a:solidFill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lvl1pPr marL="0" indent="0">
              <a:defRPr sz="1100">
                <a:latin typeface="Calibri"/>
              </a:defRPr>
            </a:lvl1pPr>
            <a:lvl2pPr marL="457200" indent="0">
              <a:defRPr sz="1100">
                <a:latin typeface="Calibri"/>
              </a:defRPr>
            </a:lvl2pPr>
            <a:lvl3pPr marL="914400" indent="0">
              <a:defRPr sz="1100">
                <a:latin typeface="Calibri"/>
              </a:defRPr>
            </a:lvl3pPr>
            <a:lvl4pPr marL="1371600" indent="0">
              <a:defRPr sz="1100">
                <a:latin typeface="Calibri"/>
              </a:defRPr>
            </a:lvl4pPr>
            <a:lvl5pPr marL="1828800" indent="0">
              <a:defRPr sz="1100">
                <a:latin typeface="Calibri"/>
              </a:defRPr>
            </a:lvl5pPr>
            <a:lvl6pPr marL="2286000" indent="0">
              <a:defRPr sz="1100">
                <a:latin typeface="Calibri"/>
              </a:defRPr>
            </a:lvl6pPr>
            <a:lvl7pPr marL="2743200" indent="0">
              <a:defRPr sz="1100">
                <a:latin typeface="Calibri"/>
              </a:defRPr>
            </a:lvl7pPr>
            <a:lvl8pPr marL="3200400" indent="0">
              <a:defRPr sz="1100">
                <a:latin typeface="Calibri"/>
              </a:defRPr>
            </a:lvl8pPr>
            <a:lvl9pPr marL="3657600" indent="0">
              <a:defRPr sz="1100">
                <a:latin typeface="Calibri"/>
              </a:defRPr>
            </a:lvl9pPr>
          </a:lstStyle>
          <a:p xmlns:a="http://schemas.openxmlformats.org/drawingml/2006/main">
            <a:endParaRPr dirty="0"/>
          </a:p>
        </cdr:txBody>
      </cdr:sp>
      <cdr:sp macro="" textlink="">
        <cdr:nvSpPr>
          <cdr:cNvPr id="21" name="object 62"/>
          <cdr:cNvSpPr/>
        </cdr:nvSpPr>
        <cdr:spPr>
          <a:xfrm xmlns:a="http://schemas.openxmlformats.org/drawingml/2006/main">
            <a:off x="9887441" y="13912412"/>
            <a:ext cx="356663" cy="180340"/>
          </a:xfrm>
          <a:custGeom xmlns:a="http://schemas.openxmlformats.org/drawingml/2006/main">
            <a:avLst/>
            <a:gdLst/>
            <a:ahLst/>
            <a:cxnLst/>
            <a:rect l="l" t="t" r="r" b="b"/>
            <a:pathLst>
              <a:path w="322579" h="180339">
                <a:moveTo>
                  <a:pt x="232112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59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60" y="153639"/>
                </a:lnTo>
                <a:lnTo>
                  <a:pt x="54969" y="172927"/>
                </a:lnTo>
                <a:lnTo>
                  <a:pt x="89999" y="179999"/>
                </a:lnTo>
                <a:lnTo>
                  <a:pt x="232114" y="179999"/>
                </a:lnTo>
                <a:lnTo>
                  <a:pt x="267145" y="172926"/>
                </a:lnTo>
                <a:lnTo>
                  <a:pt x="295752" y="153639"/>
                </a:lnTo>
                <a:lnTo>
                  <a:pt x="315040" y="125031"/>
                </a:lnTo>
                <a:lnTo>
                  <a:pt x="322112" y="89999"/>
                </a:lnTo>
                <a:lnTo>
                  <a:pt x="315039" y="54967"/>
                </a:lnTo>
                <a:lnTo>
                  <a:pt x="295752" y="26359"/>
                </a:lnTo>
                <a:lnTo>
                  <a:pt x="267144" y="7072"/>
                </a:lnTo>
                <a:lnTo>
                  <a:pt x="232112" y="0"/>
                </a:lnTo>
                <a:close/>
              </a:path>
            </a:pathLst>
          </a:custGeom>
          <a:solidFill xmlns:a="http://schemas.openxmlformats.org/drawingml/2006/main">
            <a:srgbClr val="4756A0"/>
          </a:solidFill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lvl1pPr marL="0" indent="0">
              <a:defRPr sz="1100">
                <a:latin typeface="Calibri"/>
              </a:defRPr>
            </a:lvl1pPr>
            <a:lvl2pPr marL="457200" indent="0">
              <a:defRPr sz="1100">
                <a:latin typeface="Calibri"/>
              </a:defRPr>
            </a:lvl2pPr>
            <a:lvl3pPr marL="914400" indent="0">
              <a:defRPr sz="1100">
                <a:latin typeface="Calibri"/>
              </a:defRPr>
            </a:lvl3pPr>
            <a:lvl4pPr marL="1371600" indent="0">
              <a:defRPr sz="1100">
                <a:latin typeface="Calibri"/>
              </a:defRPr>
            </a:lvl4pPr>
            <a:lvl5pPr marL="1828800" indent="0">
              <a:defRPr sz="1100">
                <a:latin typeface="Calibri"/>
              </a:defRPr>
            </a:lvl5pPr>
            <a:lvl6pPr marL="2286000" indent="0">
              <a:defRPr sz="1100">
                <a:latin typeface="Calibri"/>
              </a:defRPr>
            </a:lvl6pPr>
            <a:lvl7pPr marL="2743200" indent="0">
              <a:defRPr sz="1100">
                <a:latin typeface="Calibri"/>
              </a:defRPr>
            </a:lvl7pPr>
            <a:lvl8pPr marL="3200400" indent="0">
              <a:defRPr sz="1100">
                <a:latin typeface="Calibri"/>
              </a:defRPr>
            </a:lvl8pPr>
            <a:lvl9pPr marL="3657600" indent="0">
              <a:defRPr sz="1100">
                <a:latin typeface="Calibri"/>
              </a:defRPr>
            </a:lvl9pPr>
          </a:lstStyle>
          <a:p xmlns:a="http://schemas.openxmlformats.org/drawingml/2006/main">
            <a:endParaRPr dirty="0"/>
          </a:p>
        </cdr:txBody>
      </cdr:sp>
    </cdr:grpSp>
  </cdr:relSizeAnchor>
  <cdr:relSizeAnchor xmlns:cdr="http://schemas.openxmlformats.org/drawingml/2006/chartDrawing">
    <cdr:from>
      <cdr:x>0.05195</cdr:x>
      <cdr:y>0.37879</cdr:y>
    </cdr:from>
    <cdr:to>
      <cdr:x>0.26496</cdr:x>
      <cdr:y>0.42122</cdr:y>
    </cdr:to>
    <cdr:grpSp>
      <cdr:nvGrpSpPr>
        <cdr:cNvPr id="22" name="object 60"/>
        <cdr:cNvGrpSpPr/>
      </cdr:nvGrpSpPr>
      <cdr:grpSpPr>
        <a:xfrm xmlns:a="http://schemas.openxmlformats.org/drawingml/2006/main">
          <a:off x="304811" y="1905011"/>
          <a:ext cx="1249815" cy="213389"/>
          <a:chOff x="6139459" y="8823106"/>
          <a:chExt cx="1215598" cy="180345"/>
        </a:xfrm>
      </cdr:grpSpPr>
      <cdr:sp macro="" textlink="">
        <cdr:nvSpPr>
          <cdr:cNvPr id="23" name="object 61"/>
          <cdr:cNvSpPr/>
        </cdr:nvSpPr>
        <cdr:spPr>
          <a:xfrm xmlns:a="http://schemas.openxmlformats.org/drawingml/2006/main">
            <a:off x="7004491" y="8823106"/>
            <a:ext cx="350566" cy="180340"/>
          </a:xfrm>
          <a:custGeom xmlns:a="http://schemas.openxmlformats.org/drawingml/2006/main">
            <a:avLst/>
            <a:gdLst/>
            <a:ahLst/>
            <a:cxnLst/>
            <a:rect l="l" t="t" r="r" b="b"/>
            <a:pathLst>
              <a:path w="322579" h="180339">
                <a:moveTo>
                  <a:pt x="232113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60"/>
                </a:lnTo>
                <a:lnTo>
                  <a:pt x="7072" y="54968"/>
                </a:lnTo>
                <a:lnTo>
                  <a:pt x="0" y="90001"/>
                </a:lnTo>
                <a:lnTo>
                  <a:pt x="7072" y="125033"/>
                </a:lnTo>
                <a:lnTo>
                  <a:pt x="26360" y="153640"/>
                </a:lnTo>
                <a:lnTo>
                  <a:pt x="54969" y="172928"/>
                </a:lnTo>
                <a:lnTo>
                  <a:pt x="89999" y="180000"/>
                </a:lnTo>
                <a:lnTo>
                  <a:pt x="232114" y="180000"/>
                </a:lnTo>
                <a:lnTo>
                  <a:pt x="267145" y="172927"/>
                </a:lnTo>
                <a:lnTo>
                  <a:pt x="295753" y="153640"/>
                </a:lnTo>
                <a:lnTo>
                  <a:pt x="315041" y="125032"/>
                </a:lnTo>
                <a:lnTo>
                  <a:pt x="322113" y="89999"/>
                </a:lnTo>
                <a:lnTo>
                  <a:pt x="315040" y="54968"/>
                </a:lnTo>
                <a:lnTo>
                  <a:pt x="295753" y="26360"/>
                </a:lnTo>
                <a:lnTo>
                  <a:pt x="267145" y="7072"/>
                </a:lnTo>
                <a:lnTo>
                  <a:pt x="232113" y="0"/>
                </a:lnTo>
                <a:close/>
              </a:path>
            </a:pathLst>
          </a:custGeom>
          <a:solidFill xmlns:a="http://schemas.openxmlformats.org/drawingml/2006/main">
            <a:srgbClr val="A6A6A6"/>
          </a:solidFill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lvl1pPr marL="0" indent="0">
              <a:defRPr sz="1100">
                <a:latin typeface="Calibri"/>
              </a:defRPr>
            </a:lvl1pPr>
            <a:lvl2pPr marL="457200" indent="0">
              <a:defRPr sz="1100">
                <a:latin typeface="Calibri"/>
              </a:defRPr>
            </a:lvl2pPr>
            <a:lvl3pPr marL="914400" indent="0">
              <a:defRPr sz="1100">
                <a:latin typeface="Calibri"/>
              </a:defRPr>
            </a:lvl3pPr>
            <a:lvl4pPr marL="1371600" indent="0">
              <a:defRPr sz="1100">
                <a:latin typeface="Calibri"/>
              </a:defRPr>
            </a:lvl4pPr>
            <a:lvl5pPr marL="1828800" indent="0">
              <a:defRPr sz="1100">
                <a:latin typeface="Calibri"/>
              </a:defRPr>
            </a:lvl5pPr>
            <a:lvl6pPr marL="2286000" indent="0">
              <a:defRPr sz="1100">
                <a:latin typeface="Calibri"/>
              </a:defRPr>
            </a:lvl6pPr>
            <a:lvl7pPr marL="2743200" indent="0">
              <a:defRPr sz="1100">
                <a:latin typeface="Calibri"/>
              </a:defRPr>
            </a:lvl7pPr>
            <a:lvl8pPr marL="3200400" indent="0">
              <a:defRPr sz="1100">
                <a:latin typeface="Calibri"/>
              </a:defRPr>
            </a:lvl8pPr>
            <a:lvl9pPr marL="3657600" indent="0">
              <a:defRPr sz="1100">
                <a:latin typeface="Calibri"/>
              </a:defRPr>
            </a:lvl9pPr>
          </a:lstStyle>
          <a:p xmlns:a="http://schemas.openxmlformats.org/drawingml/2006/main">
            <a:endParaRPr sz="1050" dirty="0">
              <a:latin typeface="Arial" pitchFamily="34" charset="0"/>
              <a:cs typeface="Arial" pitchFamily="34" charset="0"/>
            </a:endParaRPr>
          </a:p>
        </cdr:txBody>
      </cdr:sp>
      <cdr:sp macro="" textlink="">
        <cdr:nvSpPr>
          <cdr:cNvPr id="24" name="object 62"/>
          <cdr:cNvSpPr/>
        </cdr:nvSpPr>
        <cdr:spPr>
          <a:xfrm xmlns:a="http://schemas.openxmlformats.org/drawingml/2006/main">
            <a:off x="6139459" y="8823111"/>
            <a:ext cx="366699" cy="180340"/>
          </a:xfrm>
          <a:custGeom xmlns:a="http://schemas.openxmlformats.org/drawingml/2006/main">
            <a:avLst/>
            <a:gdLst/>
            <a:ahLst/>
            <a:cxnLst/>
            <a:rect l="l" t="t" r="r" b="b"/>
            <a:pathLst>
              <a:path w="322579" h="180339">
                <a:moveTo>
                  <a:pt x="232112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59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60" y="153639"/>
                </a:lnTo>
                <a:lnTo>
                  <a:pt x="54969" y="172927"/>
                </a:lnTo>
                <a:lnTo>
                  <a:pt x="89999" y="179999"/>
                </a:lnTo>
                <a:lnTo>
                  <a:pt x="232114" y="179999"/>
                </a:lnTo>
                <a:lnTo>
                  <a:pt x="267145" y="172926"/>
                </a:lnTo>
                <a:lnTo>
                  <a:pt x="295752" y="153639"/>
                </a:lnTo>
                <a:lnTo>
                  <a:pt x="315040" y="125031"/>
                </a:lnTo>
                <a:lnTo>
                  <a:pt x="322112" y="89999"/>
                </a:lnTo>
                <a:lnTo>
                  <a:pt x="315039" y="54967"/>
                </a:lnTo>
                <a:lnTo>
                  <a:pt x="295752" y="26359"/>
                </a:lnTo>
                <a:lnTo>
                  <a:pt x="267144" y="7072"/>
                </a:lnTo>
                <a:lnTo>
                  <a:pt x="232112" y="0"/>
                </a:lnTo>
                <a:close/>
              </a:path>
            </a:pathLst>
          </a:custGeom>
          <a:solidFill xmlns:a="http://schemas.openxmlformats.org/drawingml/2006/main">
            <a:srgbClr val="4756A0"/>
          </a:solidFill>
        </cdr:spPr>
        <cdr:txBody>
          <a:bodyPr xmlns:a="http://schemas.openxmlformats.org/drawingml/2006/main" wrap="square" lIns="0" tIns="0" rIns="0" bIns="0" rtlCol="0"/>
          <a:lstStyle xmlns:a="http://schemas.openxmlformats.org/drawingml/2006/main">
            <a:lvl1pPr marL="0" indent="0">
              <a:defRPr sz="1100">
                <a:latin typeface="Calibri"/>
              </a:defRPr>
            </a:lvl1pPr>
            <a:lvl2pPr marL="457200" indent="0">
              <a:defRPr sz="1100">
                <a:latin typeface="Calibri"/>
              </a:defRPr>
            </a:lvl2pPr>
            <a:lvl3pPr marL="914400" indent="0">
              <a:defRPr sz="1100">
                <a:latin typeface="Calibri"/>
              </a:defRPr>
            </a:lvl3pPr>
            <a:lvl4pPr marL="1371600" indent="0">
              <a:defRPr sz="1100">
                <a:latin typeface="Calibri"/>
              </a:defRPr>
            </a:lvl4pPr>
            <a:lvl5pPr marL="1828800" indent="0">
              <a:defRPr sz="1100">
                <a:latin typeface="Calibri"/>
              </a:defRPr>
            </a:lvl5pPr>
            <a:lvl6pPr marL="2286000" indent="0">
              <a:defRPr sz="1100">
                <a:latin typeface="Calibri"/>
              </a:defRPr>
            </a:lvl6pPr>
            <a:lvl7pPr marL="2743200" indent="0">
              <a:defRPr sz="1100">
                <a:latin typeface="Calibri"/>
              </a:defRPr>
            </a:lvl7pPr>
            <a:lvl8pPr marL="3200400" indent="0">
              <a:defRPr sz="1100">
                <a:latin typeface="Calibri"/>
              </a:defRPr>
            </a:lvl8pPr>
            <a:lvl9pPr marL="3657600" indent="0">
              <a:defRPr sz="1100">
                <a:latin typeface="Calibri"/>
              </a:defRPr>
            </a:lvl9pPr>
          </a:lstStyle>
          <a:p xmlns:a="http://schemas.openxmlformats.org/drawingml/2006/main">
            <a:endParaRPr sz="1050" dirty="0">
              <a:latin typeface="Arial" pitchFamily="34" charset="0"/>
              <a:cs typeface="Arial" pitchFamily="34" charset="0"/>
            </a:endParaRPr>
          </a:p>
        </cdr:txBody>
      </cdr:sp>
    </cdr:grpSp>
  </cdr:relSizeAnchor>
  <cdr:relSizeAnchor xmlns:cdr="http://schemas.openxmlformats.org/drawingml/2006/chartDrawing">
    <cdr:from>
      <cdr:x>0.81818</cdr:x>
      <cdr:y>0.37879</cdr:y>
    </cdr:from>
    <cdr:to>
      <cdr:x>0.8879</cdr:x>
      <cdr:y>0.42122</cdr:y>
    </cdr:to>
    <cdr:sp macro="" textlink="">
      <cdr:nvSpPr>
        <cdr:cNvPr id="28" name="object 64"/>
        <cdr:cNvSpPr/>
      </cdr:nvSpPr>
      <cdr:spPr>
        <a:xfrm xmlns:a="http://schemas.openxmlformats.org/drawingml/2006/main">
          <a:off x="4800600" y="1905000"/>
          <a:ext cx="409075" cy="213388"/>
        </a:xfrm>
        <a:custGeom xmlns:a="http://schemas.openxmlformats.org/drawingml/2006/main">
          <a:avLst/>
          <a:gdLst/>
          <a:ahLst/>
          <a:cxnLst/>
          <a:rect l="l" t="t" r="r" b="b"/>
          <a:pathLst>
            <a:path w="322579" h="180339">
              <a:moveTo>
                <a:pt x="232112" y="0"/>
              </a:moveTo>
              <a:lnTo>
                <a:pt x="89999" y="0"/>
              </a:lnTo>
              <a:lnTo>
                <a:pt x="54967" y="7072"/>
              </a:lnTo>
              <a:lnTo>
                <a:pt x="26360" y="26360"/>
              </a:lnTo>
              <a:lnTo>
                <a:pt x="7072" y="54968"/>
              </a:lnTo>
              <a:lnTo>
                <a:pt x="0" y="90001"/>
              </a:lnTo>
              <a:lnTo>
                <a:pt x="7072" y="125033"/>
              </a:lnTo>
              <a:lnTo>
                <a:pt x="26360" y="153640"/>
              </a:lnTo>
              <a:lnTo>
                <a:pt x="54969" y="172928"/>
              </a:lnTo>
              <a:lnTo>
                <a:pt x="89999" y="180000"/>
              </a:lnTo>
              <a:lnTo>
                <a:pt x="232114" y="180000"/>
              </a:lnTo>
              <a:lnTo>
                <a:pt x="267145" y="172927"/>
              </a:lnTo>
              <a:lnTo>
                <a:pt x="295752" y="153640"/>
              </a:lnTo>
              <a:lnTo>
                <a:pt x="315039" y="125032"/>
              </a:lnTo>
              <a:lnTo>
                <a:pt x="322112" y="89999"/>
              </a:lnTo>
              <a:lnTo>
                <a:pt x="315039" y="54968"/>
              </a:lnTo>
              <a:lnTo>
                <a:pt x="295751" y="26360"/>
              </a:lnTo>
              <a:lnTo>
                <a:pt x="267144" y="7072"/>
              </a:lnTo>
              <a:lnTo>
                <a:pt x="232112" y="0"/>
              </a:lnTo>
              <a:close/>
            </a:path>
          </a:pathLst>
        </a:custGeom>
        <a:solidFill xmlns:a="http://schemas.openxmlformats.org/drawingml/2006/main">
          <a:srgbClr val="B1C1E4"/>
        </a:solidFill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dirty="0"/>
        </a:p>
      </cdr:txBody>
    </cdr:sp>
  </cdr:relSizeAnchor>
  <cdr:relSizeAnchor xmlns:cdr="http://schemas.openxmlformats.org/drawingml/2006/chartDrawing">
    <cdr:from>
      <cdr:x>0.46753</cdr:x>
      <cdr:y>0</cdr:y>
    </cdr:from>
    <cdr:to>
      <cdr:x>0.54545</cdr:x>
      <cdr:y>0.05378</cdr:y>
    </cdr:to>
    <cdr:sp macro="" textlink="">
      <cdr:nvSpPr>
        <cdr:cNvPr id="29" name="object 64"/>
        <cdr:cNvSpPr/>
      </cdr:nvSpPr>
      <cdr:spPr>
        <a:xfrm xmlns:a="http://schemas.openxmlformats.org/drawingml/2006/main">
          <a:off x="2743200" y="0"/>
          <a:ext cx="457187" cy="258176"/>
        </a:xfrm>
        <a:custGeom xmlns:a="http://schemas.openxmlformats.org/drawingml/2006/main">
          <a:avLst/>
          <a:gdLst/>
          <a:ahLst/>
          <a:cxnLst/>
          <a:rect l="l" t="t" r="r" b="b"/>
          <a:pathLst>
            <a:path w="322579" h="180339">
              <a:moveTo>
                <a:pt x="232112" y="0"/>
              </a:moveTo>
              <a:lnTo>
                <a:pt x="89999" y="0"/>
              </a:lnTo>
              <a:lnTo>
                <a:pt x="54967" y="7072"/>
              </a:lnTo>
              <a:lnTo>
                <a:pt x="26360" y="26360"/>
              </a:lnTo>
              <a:lnTo>
                <a:pt x="7072" y="54968"/>
              </a:lnTo>
              <a:lnTo>
                <a:pt x="0" y="90001"/>
              </a:lnTo>
              <a:lnTo>
                <a:pt x="7072" y="125033"/>
              </a:lnTo>
              <a:lnTo>
                <a:pt x="26360" y="153640"/>
              </a:lnTo>
              <a:lnTo>
                <a:pt x="54969" y="172928"/>
              </a:lnTo>
              <a:lnTo>
                <a:pt x="89999" y="180000"/>
              </a:lnTo>
              <a:lnTo>
                <a:pt x="232114" y="180000"/>
              </a:lnTo>
              <a:lnTo>
                <a:pt x="267145" y="172927"/>
              </a:lnTo>
              <a:lnTo>
                <a:pt x="295752" y="153640"/>
              </a:lnTo>
              <a:lnTo>
                <a:pt x="315039" y="125032"/>
              </a:lnTo>
              <a:lnTo>
                <a:pt x="322112" y="89999"/>
              </a:lnTo>
              <a:lnTo>
                <a:pt x="315039" y="54968"/>
              </a:lnTo>
              <a:lnTo>
                <a:pt x="295751" y="26360"/>
              </a:lnTo>
              <a:lnTo>
                <a:pt x="267144" y="7072"/>
              </a:lnTo>
              <a:lnTo>
                <a:pt x="232112" y="0"/>
              </a:lnTo>
              <a:close/>
            </a:path>
          </a:pathLst>
        </a:custGeom>
        <a:solidFill xmlns:a="http://schemas.openxmlformats.org/drawingml/2006/main">
          <a:srgbClr val="B1C1E4"/>
        </a:solidFill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dirty="0"/>
        </a:p>
      </cdr:txBody>
    </cdr:sp>
  </cdr:relSizeAnchor>
  <cdr:relSizeAnchor xmlns:cdr="http://schemas.openxmlformats.org/drawingml/2006/chartDrawing">
    <cdr:from>
      <cdr:x>0.12987</cdr:x>
      <cdr:y>0.37879</cdr:y>
    </cdr:from>
    <cdr:to>
      <cdr:x>0.19481</cdr:x>
      <cdr:y>0.42122</cdr:y>
    </cdr:to>
    <cdr:sp macro="" textlink="">
      <cdr:nvSpPr>
        <cdr:cNvPr id="30" name="object 64"/>
        <cdr:cNvSpPr/>
      </cdr:nvSpPr>
      <cdr:spPr>
        <a:xfrm xmlns:a="http://schemas.openxmlformats.org/drawingml/2006/main">
          <a:off x="762000" y="1905000"/>
          <a:ext cx="381029" cy="213389"/>
        </a:xfrm>
        <a:custGeom xmlns:a="http://schemas.openxmlformats.org/drawingml/2006/main">
          <a:avLst/>
          <a:gdLst/>
          <a:ahLst/>
          <a:cxnLst/>
          <a:rect l="l" t="t" r="r" b="b"/>
          <a:pathLst>
            <a:path w="322579" h="180339">
              <a:moveTo>
                <a:pt x="232112" y="0"/>
              </a:moveTo>
              <a:lnTo>
                <a:pt x="89999" y="0"/>
              </a:lnTo>
              <a:lnTo>
                <a:pt x="54967" y="7072"/>
              </a:lnTo>
              <a:lnTo>
                <a:pt x="26360" y="26360"/>
              </a:lnTo>
              <a:lnTo>
                <a:pt x="7072" y="54968"/>
              </a:lnTo>
              <a:lnTo>
                <a:pt x="0" y="90001"/>
              </a:lnTo>
              <a:lnTo>
                <a:pt x="7072" y="125033"/>
              </a:lnTo>
              <a:lnTo>
                <a:pt x="26360" y="153640"/>
              </a:lnTo>
              <a:lnTo>
                <a:pt x="54969" y="172928"/>
              </a:lnTo>
              <a:lnTo>
                <a:pt x="89999" y="180000"/>
              </a:lnTo>
              <a:lnTo>
                <a:pt x="232114" y="180000"/>
              </a:lnTo>
              <a:lnTo>
                <a:pt x="267145" y="172927"/>
              </a:lnTo>
              <a:lnTo>
                <a:pt x="295752" y="153640"/>
              </a:lnTo>
              <a:lnTo>
                <a:pt x="315039" y="125032"/>
              </a:lnTo>
              <a:lnTo>
                <a:pt x="322112" y="89999"/>
              </a:lnTo>
              <a:lnTo>
                <a:pt x="315039" y="54968"/>
              </a:lnTo>
              <a:lnTo>
                <a:pt x="295751" y="26360"/>
              </a:lnTo>
              <a:lnTo>
                <a:pt x="267144" y="7072"/>
              </a:lnTo>
              <a:lnTo>
                <a:pt x="232112" y="0"/>
              </a:lnTo>
              <a:close/>
            </a:path>
          </a:pathLst>
        </a:custGeom>
        <a:solidFill xmlns:a="http://schemas.openxmlformats.org/drawingml/2006/main">
          <a:srgbClr val="B1C1E4"/>
        </a:solidFill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dirty="0"/>
        </a:p>
      </cdr:txBody>
    </cdr:sp>
  </cdr:relSizeAnchor>
  <cdr:relSizeAnchor xmlns:cdr="http://schemas.openxmlformats.org/drawingml/2006/chartDrawing">
    <cdr:from>
      <cdr:x>0.79221</cdr:x>
      <cdr:y>0.59091</cdr:y>
    </cdr:from>
    <cdr:to>
      <cdr:x>0.87014</cdr:x>
      <cdr:y>0.63335</cdr:y>
    </cdr:to>
    <cdr:sp macro="" textlink="">
      <cdr:nvSpPr>
        <cdr:cNvPr id="31" name="object 64"/>
        <cdr:cNvSpPr/>
      </cdr:nvSpPr>
      <cdr:spPr>
        <a:xfrm xmlns:a="http://schemas.openxmlformats.org/drawingml/2006/main">
          <a:off x="4648200" y="2971800"/>
          <a:ext cx="457246" cy="213421"/>
        </a:xfrm>
        <a:custGeom xmlns:a="http://schemas.openxmlformats.org/drawingml/2006/main">
          <a:avLst/>
          <a:gdLst/>
          <a:ahLst/>
          <a:cxnLst/>
          <a:rect l="l" t="t" r="r" b="b"/>
          <a:pathLst>
            <a:path w="322579" h="180339">
              <a:moveTo>
                <a:pt x="232112" y="0"/>
              </a:moveTo>
              <a:lnTo>
                <a:pt x="89999" y="0"/>
              </a:lnTo>
              <a:lnTo>
                <a:pt x="54967" y="7072"/>
              </a:lnTo>
              <a:lnTo>
                <a:pt x="26360" y="26360"/>
              </a:lnTo>
              <a:lnTo>
                <a:pt x="7072" y="54968"/>
              </a:lnTo>
              <a:lnTo>
                <a:pt x="0" y="90001"/>
              </a:lnTo>
              <a:lnTo>
                <a:pt x="7072" y="125033"/>
              </a:lnTo>
              <a:lnTo>
                <a:pt x="26360" y="153640"/>
              </a:lnTo>
              <a:lnTo>
                <a:pt x="54969" y="172928"/>
              </a:lnTo>
              <a:lnTo>
                <a:pt x="89999" y="180000"/>
              </a:lnTo>
              <a:lnTo>
                <a:pt x="232114" y="180000"/>
              </a:lnTo>
              <a:lnTo>
                <a:pt x="267145" y="172927"/>
              </a:lnTo>
              <a:lnTo>
                <a:pt x="295752" y="153640"/>
              </a:lnTo>
              <a:lnTo>
                <a:pt x="315039" y="125032"/>
              </a:lnTo>
              <a:lnTo>
                <a:pt x="322112" y="89999"/>
              </a:lnTo>
              <a:lnTo>
                <a:pt x="315039" y="54968"/>
              </a:lnTo>
              <a:lnTo>
                <a:pt x="295751" y="26360"/>
              </a:lnTo>
              <a:lnTo>
                <a:pt x="267144" y="7072"/>
              </a:lnTo>
              <a:lnTo>
                <a:pt x="232112" y="0"/>
              </a:lnTo>
              <a:close/>
            </a:path>
          </a:pathLst>
        </a:custGeom>
        <a:solidFill xmlns:a="http://schemas.openxmlformats.org/drawingml/2006/main">
          <a:srgbClr val="B1C1E4"/>
        </a:solidFill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dirty="0"/>
        </a:p>
      </cdr:txBody>
    </cdr:sp>
  </cdr:relSizeAnchor>
  <cdr:relSizeAnchor xmlns:cdr="http://schemas.openxmlformats.org/drawingml/2006/chartDrawing">
    <cdr:from>
      <cdr:x>0.32468</cdr:x>
      <cdr:y>0.14343</cdr:y>
    </cdr:from>
    <cdr:to>
      <cdr:x>0.48052</cdr:x>
      <cdr:y>0.35857</cdr:y>
    </cdr:to>
    <cdr:sp macro="" textlink="">
      <cdr:nvSpPr>
        <cdr:cNvPr id="32" name="TextBox 31"/>
        <cdr:cNvSpPr txBox="1"/>
      </cdr:nvSpPr>
      <cdr:spPr>
        <a:xfrm xmlns:a="http://schemas.openxmlformats.org/drawingml/2006/main">
          <a:off x="1905000" y="6096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0.03896</cdr:x>
      <cdr:y>0.37879</cdr:y>
    </cdr:from>
    <cdr:to>
      <cdr:x>0.28571</cdr:x>
      <cdr:y>0.43257</cdr:y>
    </cdr:to>
    <cdr:sp macro="" textlink="">
      <cdr:nvSpPr>
        <cdr:cNvPr id="33" name="TextBox 32"/>
        <cdr:cNvSpPr txBox="1"/>
      </cdr:nvSpPr>
      <cdr:spPr>
        <a:xfrm xmlns:a="http://schemas.openxmlformats.org/drawingml/2006/main">
          <a:off x="228600" y="1905000"/>
          <a:ext cx="1447781" cy="2704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7,8</a:t>
          </a:r>
          <a:r>
            <a:rPr lang="ru-RU" sz="900" dirty="0" smtClean="0">
              <a:latin typeface="Arial" pitchFamily="34" charset="0"/>
              <a:cs typeface="Arial" pitchFamily="34" charset="0"/>
            </a:rPr>
            <a:t>          9,6</a:t>
          </a:r>
          <a:r>
            <a:rPr lang="ru-RU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    </a:t>
          </a:r>
          <a:r>
            <a:rPr lang="ru-RU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190,9</a:t>
          </a:r>
          <a:endParaRPr lang="ru-RU" sz="8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0.74026</cdr:x>
      <cdr:y>0.37879</cdr:y>
    </cdr:from>
    <cdr:to>
      <cdr:x>0.97403</cdr:x>
      <cdr:y>0.43257</cdr:y>
    </cdr:to>
    <cdr:sp macro="" textlink="">
      <cdr:nvSpPr>
        <cdr:cNvPr id="34" name="TextBox 33"/>
        <cdr:cNvSpPr txBox="1"/>
      </cdr:nvSpPr>
      <cdr:spPr>
        <a:xfrm xmlns:a="http://schemas.openxmlformats.org/drawingml/2006/main">
          <a:off x="4343400" y="1905000"/>
          <a:ext cx="1371622" cy="2704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26,3         35,2        725,1</a:t>
          </a:r>
          <a:endParaRPr lang="ru-RU" sz="8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0.05195</cdr:x>
      <cdr:y>0.59091</cdr:y>
    </cdr:from>
    <cdr:to>
      <cdr:x>0.31169</cdr:x>
      <cdr:y>0.6447</cdr:y>
    </cdr:to>
    <cdr:sp macro="" textlink="">
      <cdr:nvSpPr>
        <cdr:cNvPr id="35" name="TextBox 34"/>
        <cdr:cNvSpPr txBox="1"/>
      </cdr:nvSpPr>
      <cdr:spPr>
        <a:xfrm xmlns:a="http://schemas.openxmlformats.org/drawingml/2006/main">
          <a:off x="304800" y="2971800"/>
          <a:ext cx="1523999" cy="2705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9,0          10,3        202,2</a:t>
          </a:r>
          <a:endParaRPr lang="ru-RU" sz="8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0.38961</cdr:x>
      <cdr:y>0</cdr:y>
    </cdr:from>
    <cdr:to>
      <cdr:x>0.62338</cdr:x>
      <cdr:y>0.04762</cdr:y>
    </cdr:to>
    <cdr:sp macro="" textlink="">
      <cdr:nvSpPr>
        <cdr:cNvPr id="36" name="TextBox 35"/>
        <cdr:cNvSpPr txBox="1"/>
      </cdr:nvSpPr>
      <cdr:spPr>
        <a:xfrm xmlns:a="http://schemas.openxmlformats.org/drawingml/2006/main">
          <a:off x="2286000" y="0"/>
          <a:ext cx="1371622" cy="2286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14,2         </a:t>
          </a:r>
          <a:r>
            <a:rPr lang="en-US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17,</a:t>
          </a:r>
          <a:r>
            <a:rPr lang="ru-RU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3         86,9</a:t>
          </a:r>
          <a:endParaRPr lang="ru-RU" sz="8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0.7013</cdr:x>
      <cdr:y>0.59091</cdr:y>
    </cdr:from>
    <cdr:to>
      <cdr:x>0.98701</cdr:x>
      <cdr:y>0.6447</cdr:y>
    </cdr:to>
    <cdr:sp macro="" textlink="">
      <cdr:nvSpPr>
        <cdr:cNvPr id="38" name="TextBox 37"/>
        <cdr:cNvSpPr txBox="1"/>
      </cdr:nvSpPr>
      <cdr:spPr>
        <a:xfrm xmlns:a="http://schemas.openxmlformats.org/drawingml/2006/main">
          <a:off x="4114800" y="2971800"/>
          <a:ext cx="1676357" cy="2705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 </a:t>
          </a:r>
          <a:r>
            <a:rPr lang="en-US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65 </a:t>
          </a:r>
          <a:r>
            <a:rPr lang="ru-RU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,</a:t>
          </a:r>
          <a:r>
            <a:rPr lang="en-US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9</a:t>
          </a:r>
          <a:r>
            <a:rPr lang="ru-RU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       </a:t>
          </a:r>
          <a:r>
            <a:rPr lang="en-US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7</a:t>
          </a:r>
          <a:r>
            <a:rPr lang="en-US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8</a:t>
          </a:r>
          <a:r>
            <a:rPr lang="ru-RU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,6</a:t>
          </a:r>
          <a:r>
            <a:rPr lang="en-US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 </a:t>
          </a:r>
          <a:r>
            <a:rPr lang="en-US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</a:t>
          </a:r>
          <a:r>
            <a:rPr lang="ru-RU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   </a:t>
          </a:r>
          <a:r>
            <a:rPr lang="en-US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70</a:t>
          </a:r>
          <a:r>
            <a:rPr lang="ru-RU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,1</a:t>
          </a:r>
          <a:endParaRPr lang="ru-RU" sz="7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0.09434</cdr:x>
      <cdr:y>0.88462</cdr:y>
    </cdr:from>
    <cdr:to>
      <cdr:x>0.35849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1000" y="1905000"/>
          <a:ext cx="10668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700" dirty="0" smtClean="0">
              <a:latin typeface="Arial" pitchFamily="34" charset="0"/>
              <a:cs typeface="Arial" pitchFamily="34" charset="0"/>
            </a:rPr>
            <a:t>Промышленность **</a:t>
          </a:r>
          <a:endParaRPr lang="ru-RU" sz="7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0.01818</cdr:x>
      <cdr:y>0.89256</cdr:y>
    </cdr:from>
    <cdr:to>
      <cdr:x>0.25238</cdr:x>
      <cdr:y>0.96845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6200" y="1828800"/>
          <a:ext cx="981541" cy="155499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0.2931</cdr:x>
      <cdr:y>0.01563</cdr:y>
    </cdr:from>
    <cdr:to>
      <cdr:x>0.46204</cdr:x>
      <cdr:y>0.06856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95400" y="76200"/>
          <a:ext cx="746647" cy="2581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100" b="1" i="1" dirty="0">
              <a:solidFill>
                <a:schemeClr val="accent1"/>
              </a:solidFill>
            </a:rPr>
            <a:t>ТРУДНЫЕ ДЕТИ</a:t>
          </a:r>
        </a:p>
      </cdr:txBody>
    </cdr:sp>
  </cdr:relSizeAnchor>
  <cdr:relSizeAnchor xmlns:cdr="http://schemas.openxmlformats.org/drawingml/2006/chartDrawing">
    <cdr:from>
      <cdr:x>0.8624</cdr:x>
      <cdr:y>0.01373</cdr:y>
    </cdr:from>
    <cdr:to>
      <cdr:x>0.98365</cdr:x>
      <cdr:y>0.06667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6029325" y="66681"/>
          <a:ext cx="847702" cy="2571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 i="1" dirty="0">
              <a:solidFill>
                <a:schemeClr val="accent1"/>
              </a:solidFill>
            </a:rPr>
            <a:t>ЗВЕЗДЫ</a:t>
          </a:r>
        </a:p>
      </cdr:txBody>
    </cdr:sp>
  </cdr:relSizeAnchor>
  <cdr:relSizeAnchor xmlns:cdr="http://schemas.openxmlformats.org/drawingml/2006/chartDrawing">
    <cdr:from>
      <cdr:x>0.7069</cdr:x>
      <cdr:y>0.78125</cdr:y>
    </cdr:from>
    <cdr:to>
      <cdr:x>0.89182</cdr:x>
      <cdr:y>0.83222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124200" y="3810000"/>
          <a:ext cx="817272" cy="248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100" b="1" i="1" dirty="0">
              <a:solidFill>
                <a:schemeClr val="accent1"/>
              </a:solidFill>
            </a:rPr>
            <a:t>ДОЙНЫЕ КОРОВЫ</a:t>
          </a:r>
        </a:p>
      </cdr:txBody>
    </cdr:sp>
  </cdr:relSizeAnchor>
  <cdr:relSizeAnchor xmlns:cdr="http://schemas.openxmlformats.org/drawingml/2006/chartDrawing">
    <cdr:from>
      <cdr:x>0.39655</cdr:x>
      <cdr:y>0.78125</cdr:y>
    </cdr:from>
    <cdr:to>
      <cdr:x>0.5287</cdr:x>
      <cdr:y>0.83419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752600" y="3810000"/>
          <a:ext cx="584050" cy="2581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100" b="1" i="1" baseline="0" dirty="0">
              <a:solidFill>
                <a:schemeClr val="accent1"/>
              </a:solidFill>
            </a:rPr>
            <a:t>СОБАКИ</a:t>
          </a:r>
          <a:endParaRPr lang="ru-RU" sz="1100" b="1" i="1" dirty="0">
            <a:solidFill>
              <a:schemeClr val="accent1"/>
            </a:solidFill>
          </a:endParaRPr>
        </a:p>
      </cdr:txBody>
    </cdr:sp>
  </cdr:relSizeAnchor>
  <cdr:relSizeAnchor xmlns:cdr="http://schemas.openxmlformats.org/drawingml/2006/chartDrawing">
    <cdr:from>
      <cdr:x>0.56676</cdr:x>
      <cdr:y>0</cdr:y>
    </cdr:from>
    <cdr:to>
      <cdr:x>0.56812</cdr:x>
      <cdr:y>0.85686</cdr:y>
    </cdr:to>
    <cdr:cxnSp macro="">
      <cdr:nvCxnSpPr>
        <cdr:cNvPr id="7" name="Прямая соединительная линия 6"/>
        <cdr:cNvCxnSpPr/>
      </cdr:nvCxnSpPr>
      <cdr:spPr>
        <a:xfrm xmlns:a="http://schemas.openxmlformats.org/drawingml/2006/main">
          <a:off x="3962400" y="0"/>
          <a:ext cx="9525" cy="416242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0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0.10218</cdr:x>
      <cdr:y>0.76563</cdr:y>
    </cdr:from>
    <cdr:to>
      <cdr:x>1</cdr:x>
      <cdr:y>0.77346</cdr:y>
    </cdr:to>
    <cdr:cxnSp macro="">
      <cdr:nvCxnSpPr>
        <cdr:cNvPr id="15" name="Прямая соединительная линия 14"/>
        <cdr:cNvCxnSpPr/>
      </cdr:nvCxnSpPr>
      <cdr:spPr>
        <a:xfrm xmlns:a="http://schemas.openxmlformats.org/drawingml/2006/main">
          <a:off x="533400" y="3733800"/>
          <a:ext cx="3968004" cy="38186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0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0.62069</cdr:x>
      <cdr:y>0.46875</cdr:y>
    </cdr:from>
    <cdr:to>
      <cdr:x>0.94828</cdr:x>
      <cdr:y>0.54688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2743200" y="2286000"/>
          <a:ext cx="14478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900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0.65517</cdr:x>
      <cdr:y>0.32813</cdr:y>
    </cdr:from>
    <cdr:to>
      <cdr:x>0.94828</cdr:x>
      <cdr:y>0.40625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2895600" y="1600200"/>
          <a:ext cx="1295429" cy="3809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900" dirty="0" smtClean="0">
              <a:latin typeface="Arial" pitchFamily="34" charset="0"/>
              <a:cs typeface="Arial" pitchFamily="34" charset="0"/>
            </a:rPr>
            <a:t>Обрабатывающие производства</a:t>
          </a:r>
          <a:endParaRPr lang="ru-RU" sz="900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0.22414</cdr:x>
      <cdr:y>0.42188</cdr:y>
    </cdr:from>
    <cdr:to>
      <cdr:x>0.46552</cdr:x>
      <cdr:y>0.46875</cdr:y>
    </cdr:to>
    <cdr:sp macro="" textlink="">
      <cdr:nvSpPr>
        <cdr:cNvPr id="16" name="TextBox 15"/>
        <cdr:cNvSpPr txBox="1"/>
      </cdr:nvSpPr>
      <cdr:spPr>
        <a:xfrm xmlns:a="http://schemas.openxmlformats.org/drawingml/2006/main">
          <a:off x="990600" y="2057400"/>
          <a:ext cx="10668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0.13793</cdr:x>
      <cdr:y>0.48438</cdr:y>
    </cdr:from>
    <cdr:to>
      <cdr:x>0.51724</cdr:x>
      <cdr:y>0.5625</cdr:y>
    </cdr:to>
    <cdr:sp macro="" textlink="">
      <cdr:nvSpPr>
        <cdr:cNvPr id="17" name="TextBox 16"/>
        <cdr:cNvSpPr txBox="1"/>
      </cdr:nvSpPr>
      <cdr:spPr>
        <a:xfrm xmlns:a="http://schemas.openxmlformats.org/drawingml/2006/main">
          <a:off x="609600" y="2362200"/>
          <a:ext cx="16764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900" dirty="0" smtClean="0">
              <a:latin typeface="Arial" pitchFamily="34" charset="0"/>
              <a:cs typeface="Arial" pitchFamily="34" charset="0"/>
            </a:rPr>
            <a:t>Сельское хозяйство</a:t>
          </a:r>
          <a:endParaRPr lang="ru-RU" sz="9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0.2931</cdr:x>
      <cdr:y>0.01563</cdr:y>
    </cdr:from>
    <cdr:to>
      <cdr:x>0.46204</cdr:x>
      <cdr:y>0.06856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95400" y="76200"/>
          <a:ext cx="746647" cy="2581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100" b="1" i="1" dirty="0">
              <a:solidFill>
                <a:schemeClr val="accent1"/>
              </a:solidFill>
            </a:rPr>
            <a:t>ТРУДНЫЕ ДЕТИ</a:t>
          </a:r>
        </a:p>
      </cdr:txBody>
    </cdr:sp>
  </cdr:relSizeAnchor>
  <cdr:relSizeAnchor xmlns:cdr="http://schemas.openxmlformats.org/drawingml/2006/chartDrawing">
    <cdr:from>
      <cdr:x>0.8624</cdr:x>
      <cdr:y>0.01373</cdr:y>
    </cdr:from>
    <cdr:to>
      <cdr:x>0.98365</cdr:x>
      <cdr:y>0.06667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6029325" y="66681"/>
          <a:ext cx="847702" cy="2571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 i="1" dirty="0">
              <a:solidFill>
                <a:schemeClr val="accent1"/>
              </a:solidFill>
            </a:rPr>
            <a:t>ЗВЕЗДЫ</a:t>
          </a:r>
        </a:p>
      </cdr:txBody>
    </cdr:sp>
  </cdr:relSizeAnchor>
  <cdr:relSizeAnchor xmlns:cdr="http://schemas.openxmlformats.org/drawingml/2006/chartDrawing">
    <cdr:from>
      <cdr:x>0.72581</cdr:x>
      <cdr:y>0.75758</cdr:y>
    </cdr:from>
    <cdr:to>
      <cdr:x>0.91073</cdr:x>
      <cdr:y>0.80855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429000" y="3810000"/>
          <a:ext cx="873636" cy="2563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100" b="1" i="1" dirty="0">
              <a:solidFill>
                <a:schemeClr val="accent1"/>
              </a:solidFill>
            </a:rPr>
            <a:t>ДОЙНЫЕ КОРОВЫ</a:t>
          </a:r>
        </a:p>
      </cdr:txBody>
    </cdr:sp>
  </cdr:relSizeAnchor>
  <cdr:relSizeAnchor xmlns:cdr="http://schemas.openxmlformats.org/drawingml/2006/chartDrawing">
    <cdr:from>
      <cdr:x>0.45161</cdr:x>
      <cdr:y>0.75758</cdr:y>
    </cdr:from>
    <cdr:to>
      <cdr:x>0.58376</cdr:x>
      <cdr:y>0.81052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2133600" y="3810000"/>
          <a:ext cx="624330" cy="2662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100" b="1" i="1" baseline="0" dirty="0">
              <a:solidFill>
                <a:schemeClr val="accent1"/>
              </a:solidFill>
            </a:rPr>
            <a:t>СОБАКИ</a:t>
          </a:r>
          <a:endParaRPr lang="ru-RU" sz="1100" b="1" i="1" dirty="0">
            <a:solidFill>
              <a:schemeClr val="accent1"/>
            </a:solidFill>
          </a:endParaRPr>
        </a:p>
      </cdr:txBody>
    </cdr:sp>
  </cdr:relSizeAnchor>
  <cdr:relSizeAnchor xmlns:cdr="http://schemas.openxmlformats.org/drawingml/2006/chartDrawing">
    <cdr:from>
      <cdr:x>0.59677</cdr:x>
      <cdr:y>0</cdr:y>
    </cdr:from>
    <cdr:to>
      <cdr:x>0.59813</cdr:x>
      <cdr:y>0.85686</cdr:y>
    </cdr:to>
    <cdr:cxnSp macro="">
      <cdr:nvCxnSpPr>
        <cdr:cNvPr id="7" name="Прямая соединительная линия 6"/>
        <cdr:cNvCxnSpPr/>
      </cdr:nvCxnSpPr>
      <cdr:spPr>
        <a:xfrm xmlns:a="http://schemas.openxmlformats.org/drawingml/2006/main">
          <a:off x="2819400" y="0"/>
          <a:ext cx="6425" cy="4309321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0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0.09677</cdr:x>
      <cdr:y>0.74242</cdr:y>
    </cdr:from>
    <cdr:to>
      <cdr:x>0.99459</cdr:x>
      <cdr:y>0.75026</cdr:y>
    </cdr:to>
    <cdr:cxnSp macro="">
      <cdr:nvCxnSpPr>
        <cdr:cNvPr id="15" name="Прямая соединительная линия 14"/>
        <cdr:cNvCxnSpPr/>
      </cdr:nvCxnSpPr>
      <cdr:spPr>
        <a:xfrm xmlns:a="http://schemas.openxmlformats.org/drawingml/2006/main">
          <a:off x="457200" y="3733800"/>
          <a:ext cx="4241660" cy="3942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0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0.79032</cdr:x>
      <cdr:y>0.40909</cdr:y>
    </cdr:from>
    <cdr:to>
      <cdr:x>1</cdr:x>
      <cdr:y>0.48722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733799" y="2057400"/>
          <a:ext cx="990599" cy="3929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900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0.6129</cdr:x>
      <cdr:y>0.4697</cdr:y>
    </cdr:from>
    <cdr:to>
      <cdr:x>1</cdr:x>
      <cdr:y>0.54782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2895600" y="2362200"/>
          <a:ext cx="1828799" cy="3928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900" dirty="0" smtClean="0">
              <a:latin typeface="Arial" pitchFamily="34" charset="0"/>
              <a:cs typeface="Arial" pitchFamily="34" charset="0"/>
            </a:rPr>
            <a:t>Обрабатывающие производства</a:t>
          </a:r>
          <a:endParaRPr lang="ru-RU" sz="900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0.22414</cdr:x>
      <cdr:y>0.42188</cdr:y>
    </cdr:from>
    <cdr:to>
      <cdr:x>0.46552</cdr:x>
      <cdr:y>0.46875</cdr:y>
    </cdr:to>
    <cdr:sp macro="" textlink="">
      <cdr:nvSpPr>
        <cdr:cNvPr id="16" name="TextBox 15"/>
        <cdr:cNvSpPr txBox="1"/>
      </cdr:nvSpPr>
      <cdr:spPr>
        <a:xfrm xmlns:a="http://schemas.openxmlformats.org/drawingml/2006/main">
          <a:off x="990600" y="2057400"/>
          <a:ext cx="10668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0.19697</cdr:x>
      <cdr:y>0.30303</cdr:y>
    </cdr:from>
    <cdr:to>
      <cdr:x>0.56794</cdr:x>
      <cdr:y>0.34848</cdr:y>
    </cdr:to>
    <cdr:sp macro="" textlink="">
      <cdr:nvSpPr>
        <cdr:cNvPr id="17" name="TextBox 16"/>
        <cdr:cNvSpPr txBox="1"/>
      </cdr:nvSpPr>
      <cdr:spPr>
        <a:xfrm xmlns:a="http://schemas.openxmlformats.org/drawingml/2006/main">
          <a:off x="990600" y="1524000"/>
          <a:ext cx="1865671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900" dirty="0" smtClean="0">
              <a:latin typeface="Arial" pitchFamily="34" charset="0"/>
              <a:cs typeface="Arial" pitchFamily="34" charset="0"/>
            </a:rPr>
            <a:t>Сельское хозяйство</a:t>
          </a:r>
          <a:endParaRPr lang="ru-RU" sz="900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0.12121</cdr:x>
      <cdr:y>0.45455</cdr:y>
    </cdr:from>
    <cdr:to>
      <cdr:x>0.58895</cdr:x>
      <cdr:y>0.51515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609600" y="2286000"/>
          <a:ext cx="2352368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900" dirty="0" smtClean="0">
              <a:latin typeface="Arial" pitchFamily="34" charset="0"/>
              <a:cs typeface="Arial" pitchFamily="34" charset="0"/>
            </a:rPr>
            <a:t>Транспортировка и хранение</a:t>
          </a:r>
          <a:endParaRPr lang="ru-RU" sz="9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0.64516</cdr:x>
      <cdr:y>0.46084</cdr:y>
    </cdr:from>
    <cdr:to>
      <cdr:x>0.90323</cdr:x>
      <cdr:y>0.59639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000" y="1295400"/>
          <a:ext cx="6096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50%</a:t>
          </a:r>
          <a:endParaRPr lang="ru-RU" sz="14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71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4513" y="0"/>
            <a:ext cx="4303712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198DB-A0AB-47BC-8C27-38C691B6BA89}" type="datetimeFigureOut">
              <a:rPr lang="ru-RU" smtClean="0"/>
              <a:pPr/>
              <a:t>11.08.2026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124200" y="509588"/>
            <a:ext cx="36830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775" y="3228975"/>
            <a:ext cx="7943850" cy="3059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3713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F65042-889D-49DA-877F-74CE54F8454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4898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65042-889D-49DA-877F-74CE54F8454D}" type="slidenum">
              <a:rPr lang="ru-RU" smtClean="0"/>
              <a:pPr/>
              <a:t>27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65042-889D-49DA-877F-74CE54F8454D}" type="slidenum">
              <a:rPr lang="ru-RU" smtClean="0"/>
              <a:pPr/>
              <a:t>31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spc="-5" dirty="0"/>
              <a:t>(НАИМЕНОВАНИЕ</a:t>
            </a:r>
            <a:r>
              <a:rPr spc="25" dirty="0"/>
              <a:t> </a:t>
            </a:r>
            <a:r>
              <a:rPr dirty="0"/>
              <a:t>ВАШЕГО</a:t>
            </a:r>
            <a:r>
              <a:rPr spc="30" dirty="0"/>
              <a:t> </a:t>
            </a:r>
            <a:r>
              <a:rPr spc="-10" dirty="0"/>
              <a:t>МУНИЦИПАЛИТЕТА)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8/11/2026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spc="-5" dirty="0"/>
              <a:t>(НАИМЕНОВАНИЕ</a:t>
            </a:r>
            <a:r>
              <a:rPr spc="25" dirty="0"/>
              <a:t> </a:t>
            </a:r>
            <a:r>
              <a:rPr dirty="0"/>
              <a:t>ВАШЕГО</a:t>
            </a:r>
            <a:r>
              <a:rPr spc="30" dirty="0"/>
              <a:t> </a:t>
            </a:r>
            <a:r>
              <a:rPr spc="-10" dirty="0"/>
              <a:t>МУНИЦИПАЛИТЕТА)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8/11/2026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spc="-5" dirty="0"/>
              <a:t>(НАИМЕНОВАНИЕ</a:t>
            </a:r>
            <a:r>
              <a:rPr spc="25" dirty="0"/>
              <a:t> </a:t>
            </a:r>
            <a:r>
              <a:rPr dirty="0"/>
              <a:t>ВАШЕГО</a:t>
            </a:r>
            <a:r>
              <a:rPr spc="30" dirty="0"/>
              <a:t> </a:t>
            </a:r>
            <a:r>
              <a:rPr spc="-10" dirty="0"/>
              <a:t>МУНИЦИПАЛИТЕТА)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8/11/2026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906000" cy="6858000"/>
          </a:xfrm>
          <a:custGeom>
            <a:avLst/>
            <a:gdLst/>
            <a:ahLst/>
            <a:cxnLst/>
            <a:rect l="l" t="t" r="r" b="b"/>
            <a:pathLst>
              <a:path w="9906000" h="6858000">
                <a:moveTo>
                  <a:pt x="9906000" y="0"/>
                </a:moveTo>
                <a:lnTo>
                  <a:pt x="0" y="0"/>
                </a:lnTo>
                <a:lnTo>
                  <a:pt x="0" y="6857999"/>
                </a:lnTo>
                <a:lnTo>
                  <a:pt x="9906000" y="6857999"/>
                </a:lnTo>
                <a:lnTo>
                  <a:pt x="9906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spc="-5" dirty="0"/>
              <a:t>(НАИМЕНОВАНИЕ</a:t>
            </a:r>
            <a:r>
              <a:rPr spc="25" dirty="0"/>
              <a:t> </a:t>
            </a:r>
            <a:r>
              <a:rPr dirty="0"/>
              <a:t>ВАШЕГО</a:t>
            </a:r>
            <a:r>
              <a:rPr spc="30" dirty="0"/>
              <a:t> </a:t>
            </a:r>
            <a:r>
              <a:rPr spc="-10" dirty="0"/>
              <a:t>МУНИЦИПАЛИТЕТА)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8/11/2026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2192" y="1255775"/>
            <a:ext cx="2157983" cy="28986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spc="-5" dirty="0"/>
              <a:t>(НАИМЕНОВАНИЕ</a:t>
            </a:r>
            <a:r>
              <a:rPr spc="25" dirty="0"/>
              <a:t> </a:t>
            </a:r>
            <a:r>
              <a:rPr dirty="0"/>
              <a:t>ВАШЕГО</a:t>
            </a:r>
            <a:r>
              <a:rPr spc="30" dirty="0"/>
              <a:t> </a:t>
            </a:r>
            <a:r>
              <a:rPr spc="-10" dirty="0"/>
              <a:t>МУНИЦИПАЛИТЕТА)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8/11/2026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0578" y="523747"/>
            <a:ext cx="9004842" cy="7600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83408" y="1393922"/>
            <a:ext cx="4517390" cy="2388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39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spc="-5" dirty="0"/>
              <a:t>(НАИМЕНОВАНИЕ</a:t>
            </a:r>
            <a:r>
              <a:rPr spc="25" dirty="0"/>
              <a:t> </a:t>
            </a:r>
            <a:r>
              <a:rPr dirty="0"/>
              <a:t>ВАШЕГО</a:t>
            </a:r>
            <a:r>
              <a:rPr spc="30" dirty="0"/>
              <a:t> </a:t>
            </a:r>
            <a:r>
              <a:rPr spc="-10" dirty="0"/>
              <a:t>МУНИЦИПАЛИТЕТА)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8/11/2026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34649" y="6603972"/>
            <a:ext cx="190500" cy="139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1" Type="http://schemas.openxmlformats.org/officeDocument/2006/relationships/image" Target="../media/image25.png"/><Relationship Id="rId201" Type="http://schemas.openxmlformats.org/officeDocument/2006/relationships/image" Target="../media/image55.png"/><Relationship Id="rId200" Type="http://schemas.openxmlformats.org/officeDocument/2006/relationships/image" Target="../media/image26.png"/><Relationship Id="rId2" Type="http://schemas.openxmlformats.org/officeDocument/2006/relationships/image" Target="../media/image52.png"/><Relationship Id="rId20" Type="http://schemas.openxmlformats.org/officeDocument/2006/relationships/image" Target="../media/image20.svg"/><Relationship Id="rId88" Type="http://schemas.openxmlformats.org/officeDocument/2006/relationships/image" Target="../media/image88.svg"/><Relationship Id="rId1" Type="http://schemas.openxmlformats.org/officeDocument/2006/relationships/slideLayout" Target="../slideLayouts/slideLayout2.xml"/><Relationship Id="rId199" Type="http://schemas.openxmlformats.org/officeDocument/2006/relationships/image" Target="../media/image54.png"/><Relationship Id="rId198" Type="http://schemas.openxmlformats.org/officeDocument/2006/relationships/image" Target="../media/image198.svg"/><Relationship Id="rId86" Type="http://schemas.openxmlformats.org/officeDocument/2006/relationships/image" Target="../media/image86.svg"/><Relationship Id="rId180" Type="http://schemas.openxmlformats.org/officeDocument/2006/relationships/image" Target="../media/image180.svg"/><Relationship Id="rId202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9" Type="http://schemas.openxmlformats.org/officeDocument/2006/relationships/image" Target="../media/image64.jpeg"/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38" Type="http://schemas.openxmlformats.org/officeDocument/2006/relationships/image" Target="../media/image63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32" Type="http://schemas.openxmlformats.org/officeDocument/2006/relationships/image" Target="../media/image62.png"/><Relationship Id="rId37" Type="http://schemas.openxmlformats.org/officeDocument/2006/relationships/image" Target="../media/image276.svg"/><Relationship Id="rId40" Type="http://schemas.openxmlformats.org/officeDocument/2006/relationships/slide" Target="slide2.xml"/><Relationship Id="rId5" Type="http://schemas.openxmlformats.org/officeDocument/2006/relationships/image" Target="../media/image59.jpeg"/><Relationship Id="rId31" Type="http://schemas.openxmlformats.org/officeDocument/2006/relationships/image" Target="../media/image270.svg"/><Relationship Id="rId4" Type="http://schemas.openxmlformats.org/officeDocument/2006/relationships/image" Target="../media/image58.jpeg"/></Relationships>
</file>

<file path=ppt/slides/_rels/slide12.xml.rels><?xml version="1.0" encoding="UTF-8" standalone="yes"?>
<Relationships xmlns="http://schemas.openxmlformats.org/package/2006/relationships"><Relationship Id="rId98" Type="http://schemas.openxmlformats.org/officeDocument/2006/relationships/image" Target="../media/image66.png"/><Relationship Id="rId97" Type="http://schemas.openxmlformats.org/officeDocument/2006/relationships/image" Target="../media/image336.svg"/><Relationship Id="rId103" Type="http://schemas.openxmlformats.org/officeDocument/2006/relationships/slide" Target="slide2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102" Type="http://schemas.openxmlformats.org/officeDocument/2006/relationships/image" Target="../media/image70.jpeg"/><Relationship Id="rId99" Type="http://schemas.openxmlformats.org/officeDocument/2006/relationships/image" Target="../media/image67.jpeg"/><Relationship Id="rId101" Type="http://schemas.openxmlformats.org/officeDocument/2006/relationships/image" Target="../media/image69.jpeg"/><Relationship Id="rId100" Type="http://schemas.openxmlformats.org/officeDocument/2006/relationships/image" Target="../media/image6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slide" Target="slide2.xml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slide" Target="slide2.xml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5.xml"/><Relationship Id="rId18" Type="http://schemas.openxmlformats.org/officeDocument/2006/relationships/slide" Target="slide45.xml"/><Relationship Id="rId26" Type="http://schemas.openxmlformats.org/officeDocument/2006/relationships/slide" Target="slide28.xml"/><Relationship Id="rId3" Type="http://schemas.openxmlformats.org/officeDocument/2006/relationships/slide" Target="slide4.xml"/><Relationship Id="rId21" Type="http://schemas.openxmlformats.org/officeDocument/2006/relationships/slide" Target="slide23.xml"/><Relationship Id="rId34" Type="http://schemas.openxmlformats.org/officeDocument/2006/relationships/slide" Target="slide35.xml"/><Relationship Id="rId7" Type="http://schemas.openxmlformats.org/officeDocument/2006/relationships/slide" Target="slide8.xml"/><Relationship Id="rId12" Type="http://schemas.openxmlformats.org/officeDocument/2006/relationships/slide" Target="slide14.xml"/><Relationship Id="rId17" Type="http://schemas.openxmlformats.org/officeDocument/2006/relationships/slide" Target="slide44.xml"/><Relationship Id="rId25" Type="http://schemas.openxmlformats.org/officeDocument/2006/relationships/slide" Target="slide27.xml"/><Relationship Id="rId33" Type="http://schemas.openxmlformats.org/officeDocument/2006/relationships/slide" Target="slide37.xml"/><Relationship Id="rId2" Type="http://schemas.openxmlformats.org/officeDocument/2006/relationships/slide" Target="slide3.xml"/><Relationship Id="rId16" Type="http://schemas.openxmlformats.org/officeDocument/2006/relationships/slide" Target="slide21.xml"/><Relationship Id="rId20" Type="http://schemas.openxmlformats.org/officeDocument/2006/relationships/slide" Target="slide22.xml"/><Relationship Id="rId29" Type="http://schemas.openxmlformats.org/officeDocument/2006/relationships/slide" Target="slide32.xml"/><Relationship Id="rId1" Type="http://schemas.openxmlformats.org/officeDocument/2006/relationships/slideLayout" Target="../slideLayouts/slideLayout5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24" Type="http://schemas.openxmlformats.org/officeDocument/2006/relationships/slide" Target="slide26.xml"/><Relationship Id="rId32" Type="http://schemas.openxmlformats.org/officeDocument/2006/relationships/slide" Target="slide39.xml"/><Relationship Id="rId5" Type="http://schemas.openxmlformats.org/officeDocument/2006/relationships/slide" Target="slide6.xml"/><Relationship Id="rId15" Type="http://schemas.openxmlformats.org/officeDocument/2006/relationships/slide" Target="slide19.xml"/><Relationship Id="rId23" Type="http://schemas.openxmlformats.org/officeDocument/2006/relationships/slide" Target="slide25.xml"/><Relationship Id="rId28" Type="http://schemas.openxmlformats.org/officeDocument/2006/relationships/slide" Target="slide30.xml"/><Relationship Id="rId36" Type="http://schemas.openxmlformats.org/officeDocument/2006/relationships/slide" Target="slide43.xml"/><Relationship Id="rId10" Type="http://schemas.openxmlformats.org/officeDocument/2006/relationships/slide" Target="slide12.xml"/><Relationship Id="rId19" Type="http://schemas.openxmlformats.org/officeDocument/2006/relationships/slide" Target="slide46.xml"/><Relationship Id="rId31" Type="http://schemas.openxmlformats.org/officeDocument/2006/relationships/slide" Target="slide38.xml"/><Relationship Id="rId4" Type="http://schemas.openxmlformats.org/officeDocument/2006/relationships/slide" Target="slide5.xml"/><Relationship Id="rId9" Type="http://schemas.openxmlformats.org/officeDocument/2006/relationships/slide" Target="slide11.xml"/><Relationship Id="rId14" Type="http://schemas.openxmlformats.org/officeDocument/2006/relationships/slide" Target="slide16.xml"/><Relationship Id="rId22" Type="http://schemas.openxmlformats.org/officeDocument/2006/relationships/slide" Target="slide24.xml"/><Relationship Id="rId27" Type="http://schemas.openxmlformats.org/officeDocument/2006/relationships/slide" Target="slide31.xml"/><Relationship Id="rId30" Type="http://schemas.openxmlformats.org/officeDocument/2006/relationships/slide" Target="slide34.xml"/><Relationship Id="rId35" Type="http://schemas.openxmlformats.org/officeDocument/2006/relationships/slide" Target="slide3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5.xml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3.xml"/><Relationship Id="rId6" Type="http://schemas.openxmlformats.org/officeDocument/2006/relationships/slide" Target="slide2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1" Type="http://schemas.openxmlformats.org/officeDocument/2006/relationships/image" Target="../media/image101.png"/><Relationship Id="rId138" Type="http://schemas.openxmlformats.org/officeDocument/2006/relationships/image" Target="../media/image138.svg"/><Relationship Id="rId222" Type="http://schemas.openxmlformats.org/officeDocument/2006/relationships/slide" Target="slide2.xml"/><Relationship Id="rId2" Type="http://schemas.openxmlformats.org/officeDocument/2006/relationships/image" Target="../media/image100.png"/><Relationship Id="rId20" Type="http://schemas.openxmlformats.org/officeDocument/2006/relationships/image" Target="../media/image20.svg"/><Relationship Id="rId221" Type="http://schemas.openxmlformats.org/officeDocument/2006/relationships/image" Target="../media/image102.png"/><Relationship Id="rId1" Type="http://schemas.openxmlformats.org/officeDocument/2006/relationships/slideLayout" Target="../slideLayouts/slideLayout3.xml"/><Relationship Id="rId220" Type="http://schemas.openxmlformats.org/officeDocument/2006/relationships/image" Target="../media/image220.svg"/></Relationships>
</file>

<file path=ppt/slides/_rels/slide29.xml.rels><?xml version="1.0" encoding="UTF-8" standalone="yes"?>
<Relationships xmlns="http://schemas.openxmlformats.org/package/2006/relationships"><Relationship Id="rId21" Type="http://schemas.openxmlformats.org/officeDocument/2006/relationships/image" Target="../media/image260.svg"/><Relationship Id="rId125" Type="http://schemas.openxmlformats.org/officeDocument/2006/relationships/image" Target="../media/image364.sv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127" Type="http://schemas.openxmlformats.org/officeDocument/2006/relationships/slide" Target="slide2.xml"/><Relationship Id="rId22" Type="http://schemas.openxmlformats.org/officeDocument/2006/relationships/image" Target="../media/image104.png"/><Relationship Id="rId126" Type="http://schemas.openxmlformats.org/officeDocument/2006/relationships/image" Target="../media/image10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93" Type="http://schemas.openxmlformats.org/officeDocument/2006/relationships/image" Target="../media/image332.svg"/><Relationship Id="rId98" Type="http://schemas.openxmlformats.org/officeDocument/2006/relationships/slide" Target="slide2.xml"/><Relationship Id="rId3" Type="http://schemas.openxmlformats.org/officeDocument/2006/relationships/image" Target="../media/image6.png"/><Relationship Id="rId97" Type="http://schemas.openxmlformats.org/officeDocument/2006/relationships/image" Target="../media/image16.png"/><Relationship Id="rId21" Type="http://schemas.openxmlformats.org/officeDocument/2006/relationships/image" Target="../media/image260.sv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9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79" Type="http://schemas.openxmlformats.org/officeDocument/2006/relationships/image" Target="../media/image318.svg"/><Relationship Id="rId5" Type="http://schemas.openxmlformats.org/officeDocument/2006/relationships/image" Target="../media/image8.png"/><Relationship Id="rId15" Type="http://schemas.openxmlformats.org/officeDocument/2006/relationships/image" Target="../media/image254.svg"/><Relationship Id="rId95" Type="http://schemas.openxmlformats.org/officeDocument/2006/relationships/image" Target="../media/image14.png"/><Relationship Id="rId94" Type="http://schemas.openxmlformats.org/officeDocument/2006/relationships/image" Target="../media/image13.png"/><Relationship Id="rId81" Type="http://schemas.openxmlformats.org/officeDocument/2006/relationships/image" Target="../media/image320.sv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hyperlink" Target="https://invest32.ru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Relationship Id="rId14" Type="http://schemas.openxmlformats.org/officeDocument/2006/relationships/slide" Target="slide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invest32.ru/" TargetMode="External"/><Relationship Id="rId13" Type="http://schemas.openxmlformats.org/officeDocument/2006/relationships/hyperlink" Target="http://www.garant-fond.ru/" TargetMode="External"/><Relationship Id="rId3" Type="http://schemas.openxmlformats.org/officeDocument/2006/relationships/hyperlink" Target="https://&#1084;&#1086;&#1081;&#1073;&#1080;&#1079;&#1085;&#1077;&#1089;32.&#1088;&#1092;/" TargetMode="External"/><Relationship Id="rId7" Type="http://schemas.openxmlformats.org/officeDocument/2006/relationships/image" Target="../media/image122.png"/><Relationship Id="rId12" Type="http://schemas.openxmlformats.org/officeDocument/2006/relationships/slide" Target="slide2.xml"/><Relationship Id="rId2" Type="http://schemas.openxmlformats.org/officeDocument/2006/relationships/hyperlink" Target="https://www.32export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hyperlink" Target="http://brprompark.ru/" TargetMode="External"/><Relationship Id="rId5" Type="http://schemas.openxmlformats.org/officeDocument/2006/relationships/image" Target="../media/image120.png"/><Relationship Id="rId10" Type="http://schemas.openxmlformats.org/officeDocument/2006/relationships/hyperlink" Target="https://rck32.ru/o-centre" TargetMode="External"/><Relationship Id="rId4" Type="http://schemas.openxmlformats.org/officeDocument/2006/relationships/image" Target="../media/image119.png"/><Relationship Id="rId9" Type="http://schemas.openxmlformats.org/officeDocument/2006/relationships/hyperlink" Target="https://&#1092;&#1086;&#1085;&#1076;-&#1073;&#1088;&#1103;&#1085;&#1089;&#1082;.&#1088;&#1092;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10" Type="http://schemas.openxmlformats.org/officeDocument/2006/relationships/image" Target="../media/image138.jpeg"/><Relationship Id="rId4" Type="http://schemas.openxmlformats.org/officeDocument/2006/relationships/image" Target="../media/image133.png"/><Relationship Id="rId9" Type="http://schemas.openxmlformats.org/officeDocument/2006/relationships/slide" Target="slid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3.xml"/><Relationship Id="rId5" Type="http://schemas.openxmlformats.org/officeDocument/2006/relationships/slide" Target="slide2.xml"/><Relationship Id="rId4" Type="http://schemas.openxmlformats.org/officeDocument/2006/relationships/image" Target="../media/image1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5.xml"/><Relationship Id="rId4" Type="http://schemas.openxmlformats.org/officeDocument/2006/relationships/slide" Target="slide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3.xml"/><Relationship Id="rId5" Type="http://schemas.openxmlformats.org/officeDocument/2006/relationships/slide" Target="slide2.xml"/><Relationship Id="rId4" Type="http://schemas.openxmlformats.org/officeDocument/2006/relationships/image" Target="../media/image1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49.jpeg"/></Relationships>
</file>

<file path=ppt/slides/_rels/slide4.xml.rels><?xml version="1.0" encoding="UTF-8" standalone="yes"?>
<Relationships xmlns="http://schemas.openxmlformats.org/package/2006/relationships"><Relationship Id="rId39" Type="http://schemas.openxmlformats.org/officeDocument/2006/relationships/image" Target="../media/image20.png"/><Relationship Id="rId3" Type="http://schemas.openxmlformats.org/officeDocument/2006/relationships/image" Target="../media/image18.png"/><Relationship Id="rId104" Type="http://schemas.openxmlformats.org/officeDocument/2006/relationships/image" Target="../media/image104.svg"/><Relationship Id="rId201" Type="http://schemas.openxmlformats.org/officeDocument/2006/relationships/image" Target="../media/image28.png"/><Relationship Id="rId38" Type="http://schemas.openxmlformats.org/officeDocument/2006/relationships/image" Target="../media/image38.svg"/><Relationship Id="rId108" Type="http://schemas.openxmlformats.org/officeDocument/2006/relationships/image" Target="../media/image25.png"/><Relationship Id="rId200" Type="http://schemas.openxmlformats.org/officeDocument/2006/relationships/image" Target="../media/image27.jpeg"/><Relationship Id="rId2" Type="http://schemas.openxmlformats.org/officeDocument/2006/relationships/image" Target="../media/image17.png"/><Relationship Id="rId96" Type="http://schemas.openxmlformats.org/officeDocument/2006/relationships/image" Target="../media/image22.png"/><Relationship Id="rId107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95" Type="http://schemas.openxmlformats.org/officeDocument/2006/relationships/image" Target="../media/image21.png"/><Relationship Id="rId106" Type="http://schemas.openxmlformats.org/officeDocument/2006/relationships/image" Target="../media/image4.svg"/><Relationship Id="rId82" Type="http://schemas.openxmlformats.org/officeDocument/2006/relationships/image" Target="../media/image82.svg"/><Relationship Id="rId199" Type="http://schemas.openxmlformats.org/officeDocument/2006/relationships/image" Target="../media/image26.png"/><Relationship Id="rId203" Type="http://schemas.openxmlformats.org/officeDocument/2006/relationships/slide" Target="slide2.xml"/><Relationship Id="rId94" Type="http://schemas.openxmlformats.org/officeDocument/2006/relationships/image" Target="../media/image94.svg"/><Relationship Id="rId198" Type="http://schemas.openxmlformats.org/officeDocument/2006/relationships/image" Target="../media/image198.svg"/><Relationship Id="rId86" Type="http://schemas.openxmlformats.org/officeDocument/2006/relationships/image" Target="../media/image86.svg"/><Relationship Id="rId130" Type="http://schemas.openxmlformats.org/officeDocument/2006/relationships/image" Target="../media/image130.svg"/><Relationship Id="rId4" Type="http://schemas.openxmlformats.org/officeDocument/2006/relationships/image" Target="../media/image19.png"/><Relationship Id="rId22" Type="http://schemas.openxmlformats.org/officeDocument/2006/relationships/image" Target="../media/image22.svg"/><Relationship Id="rId105" Type="http://schemas.openxmlformats.org/officeDocument/2006/relationships/image" Target="../media/image23.png"/><Relationship Id="rId134" Type="http://schemas.openxmlformats.org/officeDocument/2006/relationships/image" Target="../media/image134.svg"/><Relationship Id="rId202" Type="http://schemas.openxmlformats.org/officeDocument/2006/relationships/image" Target="../media/image2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10" Type="http://schemas.openxmlformats.org/officeDocument/2006/relationships/slide" Target="slide2.xml"/><Relationship Id="rId4" Type="http://schemas.openxmlformats.org/officeDocument/2006/relationships/image" Target="../media/image152.png"/><Relationship Id="rId9" Type="http://schemas.openxmlformats.org/officeDocument/2006/relationships/image" Target="../media/image147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jpeg"/><Relationship Id="rId3" Type="http://schemas.openxmlformats.org/officeDocument/2006/relationships/image" Target="../media/image158.png"/><Relationship Id="rId7" Type="http://schemas.openxmlformats.org/officeDocument/2006/relationships/image" Target="../media/image162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Relationship Id="rId9" Type="http://schemas.openxmlformats.org/officeDocument/2006/relationships/slide" Target="slide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7" Type="http://schemas.openxmlformats.org/officeDocument/2006/relationships/slide" Target="slide2.xml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jpeg"/><Relationship Id="rId5" Type="http://schemas.openxmlformats.org/officeDocument/2006/relationships/image" Target="../media/image164.png"/><Relationship Id="rId4" Type="http://schemas.openxmlformats.org/officeDocument/2006/relationships/image" Target="../media/image16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6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7" Type="http://schemas.openxmlformats.org/officeDocument/2006/relationships/image" Target="../media/image176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jpeg"/><Relationship Id="rId5" Type="http://schemas.openxmlformats.org/officeDocument/2006/relationships/image" Target="../media/image174.png"/><Relationship Id="rId4" Type="http://schemas.openxmlformats.org/officeDocument/2006/relationships/slide" Target="slide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7" Type="http://schemas.openxmlformats.org/officeDocument/2006/relationships/slide" Target="slide2.xml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1.jpeg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slide" Target="slide2.xml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Щербакова\Downloads\IMG-20241127-WA0021 (1)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200" y="152400"/>
            <a:ext cx="9753600" cy="6596380"/>
          </a:xfrm>
          <a:prstGeom prst="rect">
            <a:avLst/>
          </a:prstGeom>
          <a:noFill/>
          <a:ln w="19050">
            <a:solidFill>
              <a:srgbClr val="4756A0"/>
            </a:solidFill>
          </a:ln>
        </p:spPr>
      </p:pic>
      <p:sp>
        <p:nvSpPr>
          <p:cNvPr id="19" name="object 2"/>
          <p:cNvSpPr/>
          <p:nvPr/>
        </p:nvSpPr>
        <p:spPr>
          <a:xfrm>
            <a:off x="152400" y="228600"/>
            <a:ext cx="2375871" cy="803910"/>
          </a:xfrm>
          <a:custGeom>
            <a:avLst/>
            <a:gdLst/>
            <a:ahLst/>
            <a:cxnLst/>
            <a:rect l="l" t="t" r="r" b="b"/>
            <a:pathLst>
              <a:path w="2153920" h="727710">
                <a:moveTo>
                  <a:pt x="1953644" y="0"/>
                </a:moveTo>
                <a:lnTo>
                  <a:pt x="199819" y="0"/>
                </a:lnTo>
                <a:lnTo>
                  <a:pt x="154002" y="5277"/>
                </a:lnTo>
                <a:lnTo>
                  <a:pt x="111943" y="20309"/>
                </a:lnTo>
                <a:lnTo>
                  <a:pt x="74842" y="43898"/>
                </a:lnTo>
                <a:lnTo>
                  <a:pt x="43897" y="74842"/>
                </a:lnTo>
                <a:lnTo>
                  <a:pt x="20309" y="111944"/>
                </a:lnTo>
                <a:lnTo>
                  <a:pt x="5277" y="154003"/>
                </a:lnTo>
                <a:lnTo>
                  <a:pt x="0" y="199820"/>
                </a:lnTo>
                <a:lnTo>
                  <a:pt x="0" y="527801"/>
                </a:lnTo>
                <a:lnTo>
                  <a:pt x="5277" y="573618"/>
                </a:lnTo>
                <a:lnTo>
                  <a:pt x="20309" y="615677"/>
                </a:lnTo>
                <a:lnTo>
                  <a:pt x="43897" y="652779"/>
                </a:lnTo>
                <a:lnTo>
                  <a:pt x="74842" y="683724"/>
                </a:lnTo>
                <a:lnTo>
                  <a:pt x="111943" y="707312"/>
                </a:lnTo>
                <a:lnTo>
                  <a:pt x="154002" y="722344"/>
                </a:lnTo>
                <a:lnTo>
                  <a:pt x="199819" y="727622"/>
                </a:lnTo>
                <a:lnTo>
                  <a:pt x="1953644" y="727622"/>
                </a:lnTo>
                <a:lnTo>
                  <a:pt x="1999461" y="722344"/>
                </a:lnTo>
                <a:lnTo>
                  <a:pt x="2041520" y="707312"/>
                </a:lnTo>
                <a:lnTo>
                  <a:pt x="2078621" y="683724"/>
                </a:lnTo>
                <a:lnTo>
                  <a:pt x="2109565" y="652779"/>
                </a:lnTo>
                <a:lnTo>
                  <a:pt x="2133154" y="615677"/>
                </a:lnTo>
                <a:lnTo>
                  <a:pt x="2148186" y="573618"/>
                </a:lnTo>
                <a:lnTo>
                  <a:pt x="2153464" y="527801"/>
                </a:lnTo>
                <a:lnTo>
                  <a:pt x="2153464" y="199820"/>
                </a:lnTo>
                <a:lnTo>
                  <a:pt x="2148186" y="154003"/>
                </a:lnTo>
                <a:lnTo>
                  <a:pt x="2133154" y="111944"/>
                </a:lnTo>
                <a:lnTo>
                  <a:pt x="2109565" y="74842"/>
                </a:lnTo>
                <a:lnTo>
                  <a:pt x="2078621" y="43898"/>
                </a:lnTo>
                <a:lnTo>
                  <a:pt x="2041520" y="20309"/>
                </a:lnTo>
                <a:lnTo>
                  <a:pt x="1999461" y="5277"/>
                </a:lnTo>
                <a:lnTo>
                  <a:pt x="195364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object 2"/>
          <p:cNvSpPr/>
          <p:nvPr/>
        </p:nvSpPr>
        <p:spPr>
          <a:xfrm>
            <a:off x="7239000" y="228600"/>
            <a:ext cx="2375871" cy="838200"/>
          </a:xfrm>
          <a:custGeom>
            <a:avLst/>
            <a:gdLst/>
            <a:ahLst/>
            <a:cxnLst/>
            <a:rect l="l" t="t" r="r" b="b"/>
            <a:pathLst>
              <a:path w="2153920" h="727710">
                <a:moveTo>
                  <a:pt x="1953644" y="0"/>
                </a:moveTo>
                <a:lnTo>
                  <a:pt x="199819" y="0"/>
                </a:lnTo>
                <a:lnTo>
                  <a:pt x="154002" y="5277"/>
                </a:lnTo>
                <a:lnTo>
                  <a:pt x="111943" y="20309"/>
                </a:lnTo>
                <a:lnTo>
                  <a:pt x="74842" y="43898"/>
                </a:lnTo>
                <a:lnTo>
                  <a:pt x="43897" y="74842"/>
                </a:lnTo>
                <a:lnTo>
                  <a:pt x="20309" y="111944"/>
                </a:lnTo>
                <a:lnTo>
                  <a:pt x="5277" y="154003"/>
                </a:lnTo>
                <a:lnTo>
                  <a:pt x="0" y="199820"/>
                </a:lnTo>
                <a:lnTo>
                  <a:pt x="0" y="527801"/>
                </a:lnTo>
                <a:lnTo>
                  <a:pt x="5277" y="573618"/>
                </a:lnTo>
                <a:lnTo>
                  <a:pt x="20309" y="615677"/>
                </a:lnTo>
                <a:lnTo>
                  <a:pt x="43897" y="652779"/>
                </a:lnTo>
                <a:lnTo>
                  <a:pt x="74842" y="683724"/>
                </a:lnTo>
                <a:lnTo>
                  <a:pt x="111943" y="707312"/>
                </a:lnTo>
                <a:lnTo>
                  <a:pt x="154002" y="722344"/>
                </a:lnTo>
                <a:lnTo>
                  <a:pt x="199819" y="727622"/>
                </a:lnTo>
                <a:lnTo>
                  <a:pt x="1953644" y="727622"/>
                </a:lnTo>
                <a:lnTo>
                  <a:pt x="1999461" y="722344"/>
                </a:lnTo>
                <a:lnTo>
                  <a:pt x="2041520" y="707312"/>
                </a:lnTo>
                <a:lnTo>
                  <a:pt x="2078621" y="683724"/>
                </a:lnTo>
                <a:lnTo>
                  <a:pt x="2109565" y="652779"/>
                </a:lnTo>
                <a:lnTo>
                  <a:pt x="2133154" y="615677"/>
                </a:lnTo>
                <a:lnTo>
                  <a:pt x="2148186" y="573618"/>
                </a:lnTo>
                <a:lnTo>
                  <a:pt x="2153464" y="527801"/>
                </a:lnTo>
                <a:lnTo>
                  <a:pt x="2153464" y="199820"/>
                </a:lnTo>
                <a:lnTo>
                  <a:pt x="2148186" y="154003"/>
                </a:lnTo>
                <a:lnTo>
                  <a:pt x="2133154" y="111944"/>
                </a:lnTo>
                <a:lnTo>
                  <a:pt x="2109565" y="74842"/>
                </a:lnTo>
                <a:lnTo>
                  <a:pt x="2078621" y="43898"/>
                </a:lnTo>
                <a:lnTo>
                  <a:pt x="2041520" y="20309"/>
                </a:lnTo>
                <a:lnTo>
                  <a:pt x="1999461" y="5277"/>
                </a:lnTo>
                <a:lnTo>
                  <a:pt x="1953644" y="0"/>
                </a:lnTo>
                <a:close/>
              </a:path>
            </a:pathLst>
          </a:custGeom>
          <a:solidFill>
            <a:srgbClr val="EAEAEA"/>
          </a:solidFill>
          <a:ln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28600" y="533400"/>
            <a:ext cx="1371600" cy="28020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algn="ctr">
              <a:lnSpc>
                <a:spcPts val="890"/>
              </a:lnSpc>
              <a:spcBef>
                <a:spcPts val="185"/>
              </a:spcBef>
            </a:pPr>
            <a:r>
              <a:rPr lang="ru-RU" sz="1050" b="1" spc="-5" dirty="0" smtClean="0">
                <a:solidFill>
                  <a:srgbClr val="4756A0"/>
                </a:solidFill>
                <a:latin typeface="Arial"/>
                <a:cs typeface="Arial"/>
              </a:rPr>
              <a:t>Брянская область</a:t>
            </a:r>
          </a:p>
          <a:p>
            <a:pPr marL="12700" marR="5080" algn="ctr">
              <a:lnSpc>
                <a:spcPts val="890"/>
              </a:lnSpc>
              <a:spcBef>
                <a:spcPts val="185"/>
              </a:spcBef>
            </a:pPr>
            <a:endParaRPr sz="1050" b="1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8600" y="4724400"/>
            <a:ext cx="7696200" cy="18723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3200" b="1" spc="-15" dirty="0" smtClean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5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ИНВЕСТИЦИОННЫЙ</a:t>
            </a:r>
            <a:r>
              <a:rPr sz="3200" b="1" spc="-5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b="1" spc="-6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ПРОФИЛЬ</a:t>
            </a:r>
            <a:endParaRPr sz="32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2800" b="1" spc="-15" dirty="0" smtClean="0">
                <a:solidFill>
                  <a:srgbClr val="4756A0"/>
                </a:solidFill>
                <a:latin typeface="Arial"/>
                <a:cs typeface="Arial"/>
              </a:rPr>
              <a:t>БРЯНСКОГО МУНИЦИПАЛЬНОГО РАЙОНА БРЯНСКОЙ ОБЛАСТИ</a:t>
            </a:r>
            <a:endParaRPr sz="2800" b="1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pic>
        <p:nvPicPr>
          <p:cNvPr id="65540" name="Picture 4" descr="C:\Users\Щербакова\OneDrive\Рабочий стол\герб Б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381000"/>
            <a:ext cx="533400" cy="533400"/>
          </a:xfrm>
          <a:prstGeom prst="rect">
            <a:avLst/>
          </a:prstGeom>
          <a:noFill/>
        </p:spPr>
      </p:pic>
      <p:sp>
        <p:nvSpPr>
          <p:cNvPr id="78850" name="AutoShape 2" descr="https://af12.mail.ru/cgi-bin/readmsg?id=17284793211641005504;0;1;1&amp;mode=attachment&amp;email=fineconom@adminbr.ru&amp;ct=image%2fpng&amp;cn=image.pn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8852" name="AutoShape 4" descr="https://af12.mail.ru/cgi-bin/readmsg?id=17284793211641005504;0;1;1&amp;mode=attachment&amp;email=fineconom@adminbr.ru&amp;ct=image%2fpng&amp;cn=image.pn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8854" name="AutoShape 6" descr="https://af12.mail.ru/cgi-bin/readmsg?id=17284793211641005504;0;1;1&amp;mode=attachment&amp;email=fineconom@adminbr.ru&amp;ct=image%2fpng&amp;cn=image.pn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51204" name="Picture 4" descr="C:\Users\Щербакова\OneDrive\Рабочий стол\ЗАРИФА\СЕРВЕР\итоги 2015-2022\фото\ГЕРБ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9200" y="304800"/>
            <a:ext cx="609600" cy="685800"/>
          </a:xfrm>
          <a:prstGeom prst="rect">
            <a:avLst/>
          </a:prstGeom>
          <a:noFill/>
        </p:spPr>
      </p:pic>
      <p:sp>
        <p:nvSpPr>
          <p:cNvPr id="20" name="object 3"/>
          <p:cNvSpPr txBox="1"/>
          <p:nvPr/>
        </p:nvSpPr>
        <p:spPr>
          <a:xfrm>
            <a:off x="7391400" y="533400"/>
            <a:ext cx="1371600" cy="28020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algn="ctr">
              <a:lnSpc>
                <a:spcPts val="890"/>
              </a:lnSpc>
              <a:spcBef>
                <a:spcPts val="185"/>
              </a:spcBef>
            </a:pP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Брянский район</a:t>
            </a:r>
          </a:p>
          <a:p>
            <a:pPr marL="12700" marR="5080" algn="ctr">
              <a:lnSpc>
                <a:spcPts val="890"/>
              </a:lnSpc>
              <a:spcBef>
                <a:spcPts val="185"/>
              </a:spcBef>
            </a:pPr>
            <a:endParaRPr sz="1050" b="1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15" name="object 2"/>
          <p:cNvSpPr/>
          <p:nvPr/>
        </p:nvSpPr>
        <p:spPr>
          <a:xfrm>
            <a:off x="8001000" y="5943600"/>
            <a:ext cx="1600200" cy="609600"/>
          </a:xfrm>
          <a:custGeom>
            <a:avLst/>
            <a:gdLst/>
            <a:ahLst/>
            <a:cxnLst/>
            <a:rect l="l" t="t" r="r" b="b"/>
            <a:pathLst>
              <a:path w="2153920" h="727710">
                <a:moveTo>
                  <a:pt x="1953644" y="0"/>
                </a:moveTo>
                <a:lnTo>
                  <a:pt x="199819" y="0"/>
                </a:lnTo>
                <a:lnTo>
                  <a:pt x="154002" y="5277"/>
                </a:lnTo>
                <a:lnTo>
                  <a:pt x="111943" y="20309"/>
                </a:lnTo>
                <a:lnTo>
                  <a:pt x="74842" y="43898"/>
                </a:lnTo>
                <a:lnTo>
                  <a:pt x="43897" y="74842"/>
                </a:lnTo>
                <a:lnTo>
                  <a:pt x="20309" y="111944"/>
                </a:lnTo>
                <a:lnTo>
                  <a:pt x="5277" y="154003"/>
                </a:lnTo>
                <a:lnTo>
                  <a:pt x="0" y="199820"/>
                </a:lnTo>
                <a:lnTo>
                  <a:pt x="0" y="527801"/>
                </a:lnTo>
                <a:lnTo>
                  <a:pt x="5277" y="573618"/>
                </a:lnTo>
                <a:lnTo>
                  <a:pt x="20309" y="615677"/>
                </a:lnTo>
                <a:lnTo>
                  <a:pt x="43897" y="652779"/>
                </a:lnTo>
                <a:lnTo>
                  <a:pt x="74842" y="683724"/>
                </a:lnTo>
                <a:lnTo>
                  <a:pt x="111943" y="707312"/>
                </a:lnTo>
                <a:lnTo>
                  <a:pt x="154002" y="722344"/>
                </a:lnTo>
                <a:lnTo>
                  <a:pt x="199819" y="727622"/>
                </a:lnTo>
                <a:lnTo>
                  <a:pt x="1953644" y="727622"/>
                </a:lnTo>
                <a:lnTo>
                  <a:pt x="1999461" y="722344"/>
                </a:lnTo>
                <a:lnTo>
                  <a:pt x="2041520" y="707312"/>
                </a:lnTo>
                <a:lnTo>
                  <a:pt x="2078621" y="683724"/>
                </a:lnTo>
                <a:lnTo>
                  <a:pt x="2109565" y="652779"/>
                </a:lnTo>
                <a:lnTo>
                  <a:pt x="2133154" y="615677"/>
                </a:lnTo>
                <a:lnTo>
                  <a:pt x="2148186" y="573618"/>
                </a:lnTo>
                <a:lnTo>
                  <a:pt x="2153464" y="527801"/>
                </a:lnTo>
                <a:lnTo>
                  <a:pt x="2153464" y="199820"/>
                </a:lnTo>
                <a:lnTo>
                  <a:pt x="2148186" y="154003"/>
                </a:lnTo>
                <a:lnTo>
                  <a:pt x="2133154" y="111944"/>
                </a:lnTo>
                <a:lnTo>
                  <a:pt x="2109565" y="74842"/>
                </a:lnTo>
                <a:lnTo>
                  <a:pt x="2078621" y="43898"/>
                </a:lnTo>
                <a:lnTo>
                  <a:pt x="2041520" y="20309"/>
                </a:lnTo>
                <a:lnTo>
                  <a:pt x="1999461" y="5277"/>
                </a:lnTo>
                <a:lnTo>
                  <a:pt x="1953644" y="0"/>
                </a:lnTo>
                <a:close/>
              </a:path>
            </a:pathLst>
          </a:custGeom>
          <a:solidFill>
            <a:srgbClr val="F1F1F1"/>
          </a:solidFill>
          <a:ln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pPr algn="ctr"/>
            <a:r>
              <a:rPr lang="ru-RU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по итогам </a:t>
            </a:r>
          </a:p>
          <a:p>
            <a:pPr algn="ctr"/>
            <a:r>
              <a:rPr lang="ru-RU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2025 года</a:t>
            </a:r>
            <a:endParaRPr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2209800"/>
            <a:ext cx="362712" cy="36576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4747807" y="1401541"/>
            <a:ext cx="5039995" cy="1134110"/>
            <a:chOff x="4747807" y="1401541"/>
            <a:chExt cx="5039995" cy="1134110"/>
          </a:xfrm>
        </p:grpSpPr>
        <p:sp>
          <p:nvSpPr>
            <p:cNvPr id="7" name="object 7"/>
            <p:cNvSpPr/>
            <p:nvPr/>
          </p:nvSpPr>
          <p:spPr>
            <a:xfrm>
              <a:off x="4747807" y="1736384"/>
              <a:ext cx="5039995" cy="799465"/>
            </a:xfrm>
            <a:custGeom>
              <a:avLst/>
              <a:gdLst/>
              <a:ahLst/>
              <a:cxnLst/>
              <a:rect l="l" t="t" r="r" b="b"/>
              <a:pathLst>
                <a:path w="5039995" h="799464">
                  <a:moveTo>
                    <a:pt x="5039786" y="0"/>
                  </a:moveTo>
                  <a:lnTo>
                    <a:pt x="0" y="0"/>
                  </a:lnTo>
                  <a:lnTo>
                    <a:pt x="0" y="606154"/>
                  </a:lnTo>
                  <a:lnTo>
                    <a:pt x="5097" y="650409"/>
                  </a:lnTo>
                  <a:lnTo>
                    <a:pt x="19617" y="691033"/>
                  </a:lnTo>
                  <a:lnTo>
                    <a:pt x="42400" y="726870"/>
                  </a:lnTo>
                  <a:lnTo>
                    <a:pt x="72289" y="756759"/>
                  </a:lnTo>
                  <a:lnTo>
                    <a:pt x="108125" y="779543"/>
                  </a:lnTo>
                  <a:lnTo>
                    <a:pt x="148750" y="794062"/>
                  </a:lnTo>
                  <a:lnTo>
                    <a:pt x="193004" y="799160"/>
                  </a:lnTo>
                  <a:lnTo>
                    <a:pt x="4846782" y="799160"/>
                  </a:lnTo>
                  <a:lnTo>
                    <a:pt x="4891036" y="794062"/>
                  </a:lnTo>
                  <a:lnTo>
                    <a:pt x="4931660" y="779543"/>
                  </a:lnTo>
                  <a:lnTo>
                    <a:pt x="4967496" y="756759"/>
                  </a:lnTo>
                  <a:lnTo>
                    <a:pt x="4997385" y="726870"/>
                  </a:lnTo>
                  <a:lnTo>
                    <a:pt x="5020169" y="691033"/>
                  </a:lnTo>
                  <a:lnTo>
                    <a:pt x="5034689" y="650409"/>
                  </a:lnTo>
                  <a:lnTo>
                    <a:pt x="5039786" y="606154"/>
                  </a:lnTo>
                  <a:lnTo>
                    <a:pt x="503978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4747807" y="1401541"/>
              <a:ext cx="5039995" cy="472440"/>
            </a:xfrm>
            <a:custGeom>
              <a:avLst/>
              <a:gdLst/>
              <a:ahLst/>
              <a:cxnLst/>
              <a:rect l="l" t="t" r="r" b="b"/>
              <a:pathLst>
                <a:path w="5039995" h="472439">
                  <a:moveTo>
                    <a:pt x="4803747" y="0"/>
                  </a:moveTo>
                  <a:lnTo>
                    <a:pt x="236038" y="0"/>
                  </a:lnTo>
                  <a:lnTo>
                    <a:pt x="188468" y="4795"/>
                  </a:lnTo>
                  <a:lnTo>
                    <a:pt x="144161" y="18549"/>
                  </a:lnTo>
                  <a:lnTo>
                    <a:pt x="104067" y="40312"/>
                  </a:lnTo>
                  <a:lnTo>
                    <a:pt x="69134" y="69134"/>
                  </a:lnTo>
                  <a:lnTo>
                    <a:pt x="40311" y="104068"/>
                  </a:lnTo>
                  <a:lnTo>
                    <a:pt x="18549" y="144163"/>
                  </a:lnTo>
                  <a:lnTo>
                    <a:pt x="4795" y="188470"/>
                  </a:lnTo>
                  <a:lnTo>
                    <a:pt x="0" y="236040"/>
                  </a:lnTo>
                  <a:lnTo>
                    <a:pt x="0" y="472081"/>
                  </a:lnTo>
                  <a:lnTo>
                    <a:pt x="5039786" y="472081"/>
                  </a:lnTo>
                  <a:lnTo>
                    <a:pt x="5039786" y="236040"/>
                  </a:lnTo>
                  <a:lnTo>
                    <a:pt x="5034991" y="188470"/>
                  </a:lnTo>
                  <a:lnTo>
                    <a:pt x="5021237" y="144163"/>
                  </a:lnTo>
                  <a:lnTo>
                    <a:pt x="4999474" y="104068"/>
                  </a:lnTo>
                  <a:lnTo>
                    <a:pt x="4970652" y="69134"/>
                  </a:lnTo>
                  <a:lnTo>
                    <a:pt x="4935718" y="40312"/>
                  </a:lnTo>
                  <a:lnTo>
                    <a:pt x="4895624" y="18549"/>
                  </a:lnTo>
                  <a:lnTo>
                    <a:pt x="4851317" y="4795"/>
                  </a:lnTo>
                  <a:lnTo>
                    <a:pt x="480374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33400" y="523747"/>
            <a:ext cx="73914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КАЧЕСТВО</a:t>
            </a:r>
            <a:r>
              <a:rPr spc="-85" dirty="0"/>
              <a:t> </a:t>
            </a:r>
            <a:r>
              <a:rPr dirty="0" smtClean="0"/>
              <a:t>ЖИЗНИ</a:t>
            </a:r>
            <a:r>
              <a:rPr lang="ru-RU" dirty="0" smtClean="0"/>
              <a:t/>
            </a:r>
            <a:br>
              <a:rPr lang="ru-RU" dirty="0" smtClean="0"/>
            </a:br>
            <a:endParaRPr b="0" dirty="0"/>
          </a:p>
        </p:txBody>
      </p:sp>
      <p:sp>
        <p:nvSpPr>
          <p:cNvPr id="10" name="object 10"/>
          <p:cNvSpPr/>
          <p:nvPr/>
        </p:nvSpPr>
        <p:spPr>
          <a:xfrm>
            <a:off x="533400" y="152400"/>
            <a:ext cx="1084580" cy="274320"/>
          </a:xfrm>
          <a:custGeom>
            <a:avLst/>
            <a:gdLst/>
            <a:ahLst/>
            <a:cxnLst/>
            <a:rect l="l" t="t" r="r" b="b"/>
            <a:pathLst>
              <a:path w="1084580" h="274320">
                <a:moveTo>
                  <a:pt x="947416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947414" y="273845"/>
                </a:lnTo>
                <a:lnTo>
                  <a:pt x="990692" y="266864"/>
                </a:lnTo>
                <a:lnTo>
                  <a:pt x="1028279" y="247427"/>
                </a:lnTo>
                <a:lnTo>
                  <a:pt x="1057919" y="217787"/>
                </a:lnTo>
                <a:lnTo>
                  <a:pt x="1077356" y="180200"/>
                </a:lnTo>
                <a:lnTo>
                  <a:pt x="1084338" y="136922"/>
                </a:lnTo>
                <a:lnTo>
                  <a:pt x="1077358" y="93644"/>
                </a:lnTo>
                <a:lnTo>
                  <a:pt x="1057920" y="56057"/>
                </a:lnTo>
                <a:lnTo>
                  <a:pt x="1028280" y="26417"/>
                </a:lnTo>
                <a:lnTo>
                  <a:pt x="990693" y="6980"/>
                </a:lnTo>
                <a:lnTo>
                  <a:pt x="947416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685800" y="228600"/>
            <a:ext cx="8166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качество</a:t>
            </a:r>
            <a:r>
              <a:rPr sz="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жизни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3400" y="2133600"/>
            <a:ext cx="2009775" cy="1134110"/>
          </a:xfrm>
          <a:custGeom>
            <a:avLst/>
            <a:gdLst/>
            <a:ahLst/>
            <a:cxnLst/>
            <a:rect l="l" t="t" r="r" b="b"/>
            <a:pathLst>
              <a:path w="1933575" h="1134110">
                <a:moveTo>
                  <a:pt x="1933200" y="183311"/>
                </a:moveTo>
                <a:lnTo>
                  <a:pt x="1926651" y="134580"/>
                </a:lnTo>
                <a:lnTo>
                  <a:pt x="1908172" y="90790"/>
                </a:lnTo>
                <a:lnTo>
                  <a:pt x="1879509" y="53690"/>
                </a:lnTo>
                <a:lnTo>
                  <a:pt x="1842409" y="25027"/>
                </a:lnTo>
                <a:lnTo>
                  <a:pt x="1798619" y="6548"/>
                </a:lnTo>
                <a:lnTo>
                  <a:pt x="1749888" y="0"/>
                </a:lnTo>
                <a:lnTo>
                  <a:pt x="183312" y="0"/>
                </a:lnTo>
                <a:lnTo>
                  <a:pt x="134580" y="6548"/>
                </a:lnTo>
                <a:lnTo>
                  <a:pt x="90790" y="25027"/>
                </a:lnTo>
                <a:lnTo>
                  <a:pt x="53690" y="53690"/>
                </a:lnTo>
                <a:lnTo>
                  <a:pt x="25027" y="90790"/>
                </a:lnTo>
                <a:lnTo>
                  <a:pt x="6548" y="134580"/>
                </a:lnTo>
                <a:lnTo>
                  <a:pt x="0" y="183311"/>
                </a:lnTo>
                <a:lnTo>
                  <a:pt x="0" y="950688"/>
                </a:lnTo>
                <a:lnTo>
                  <a:pt x="6548" y="999419"/>
                </a:lnTo>
                <a:lnTo>
                  <a:pt x="25027" y="1043209"/>
                </a:lnTo>
                <a:lnTo>
                  <a:pt x="53690" y="1080309"/>
                </a:lnTo>
                <a:lnTo>
                  <a:pt x="90790" y="1108972"/>
                </a:lnTo>
                <a:lnTo>
                  <a:pt x="134580" y="1127451"/>
                </a:lnTo>
                <a:lnTo>
                  <a:pt x="183312" y="1134000"/>
                </a:lnTo>
                <a:lnTo>
                  <a:pt x="1749888" y="1134000"/>
                </a:lnTo>
                <a:lnTo>
                  <a:pt x="1798619" y="1127451"/>
                </a:lnTo>
                <a:lnTo>
                  <a:pt x="1842409" y="1108972"/>
                </a:lnTo>
                <a:lnTo>
                  <a:pt x="1879509" y="1080309"/>
                </a:lnTo>
                <a:lnTo>
                  <a:pt x="1908172" y="1043209"/>
                </a:lnTo>
                <a:lnTo>
                  <a:pt x="1926651" y="999419"/>
                </a:lnTo>
                <a:lnTo>
                  <a:pt x="1933200" y="950688"/>
                </a:lnTo>
                <a:lnTo>
                  <a:pt x="1933200" y="18331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533400" y="3505200"/>
            <a:ext cx="2009775" cy="1134110"/>
          </a:xfrm>
          <a:custGeom>
            <a:avLst/>
            <a:gdLst/>
            <a:ahLst/>
            <a:cxnLst/>
            <a:rect l="l" t="t" r="r" b="b"/>
            <a:pathLst>
              <a:path w="1933575" h="1134110">
                <a:moveTo>
                  <a:pt x="1933200" y="183311"/>
                </a:moveTo>
                <a:lnTo>
                  <a:pt x="1926651" y="134580"/>
                </a:lnTo>
                <a:lnTo>
                  <a:pt x="1908172" y="90790"/>
                </a:lnTo>
                <a:lnTo>
                  <a:pt x="1879509" y="53690"/>
                </a:lnTo>
                <a:lnTo>
                  <a:pt x="1842409" y="25027"/>
                </a:lnTo>
                <a:lnTo>
                  <a:pt x="1798619" y="6548"/>
                </a:lnTo>
                <a:lnTo>
                  <a:pt x="1749888" y="0"/>
                </a:lnTo>
                <a:lnTo>
                  <a:pt x="183312" y="0"/>
                </a:lnTo>
                <a:lnTo>
                  <a:pt x="134580" y="6548"/>
                </a:lnTo>
                <a:lnTo>
                  <a:pt x="90790" y="25027"/>
                </a:lnTo>
                <a:lnTo>
                  <a:pt x="53690" y="53690"/>
                </a:lnTo>
                <a:lnTo>
                  <a:pt x="25027" y="90790"/>
                </a:lnTo>
                <a:lnTo>
                  <a:pt x="6548" y="134580"/>
                </a:lnTo>
                <a:lnTo>
                  <a:pt x="0" y="183311"/>
                </a:lnTo>
                <a:lnTo>
                  <a:pt x="0" y="950688"/>
                </a:lnTo>
                <a:lnTo>
                  <a:pt x="6548" y="999419"/>
                </a:lnTo>
                <a:lnTo>
                  <a:pt x="25027" y="1043209"/>
                </a:lnTo>
                <a:lnTo>
                  <a:pt x="53690" y="1080309"/>
                </a:lnTo>
                <a:lnTo>
                  <a:pt x="90790" y="1108972"/>
                </a:lnTo>
                <a:lnTo>
                  <a:pt x="134580" y="1127451"/>
                </a:lnTo>
                <a:lnTo>
                  <a:pt x="183312" y="1134000"/>
                </a:lnTo>
                <a:lnTo>
                  <a:pt x="1749888" y="1134000"/>
                </a:lnTo>
                <a:lnTo>
                  <a:pt x="1798619" y="1127451"/>
                </a:lnTo>
                <a:lnTo>
                  <a:pt x="1842409" y="1108972"/>
                </a:lnTo>
                <a:lnTo>
                  <a:pt x="1879509" y="1080309"/>
                </a:lnTo>
                <a:lnTo>
                  <a:pt x="1908172" y="1043209"/>
                </a:lnTo>
                <a:lnTo>
                  <a:pt x="1926651" y="999419"/>
                </a:lnTo>
                <a:lnTo>
                  <a:pt x="1933200" y="950688"/>
                </a:lnTo>
                <a:lnTo>
                  <a:pt x="1933200" y="18331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2590801" y="3505200"/>
            <a:ext cx="2057400" cy="1134110"/>
          </a:xfrm>
          <a:custGeom>
            <a:avLst/>
            <a:gdLst/>
            <a:ahLst/>
            <a:cxnLst/>
            <a:rect l="l" t="t" r="r" b="b"/>
            <a:pathLst>
              <a:path w="1933575" h="1134110">
                <a:moveTo>
                  <a:pt x="1933200" y="183311"/>
                </a:moveTo>
                <a:lnTo>
                  <a:pt x="1926651" y="134580"/>
                </a:lnTo>
                <a:lnTo>
                  <a:pt x="1908172" y="90790"/>
                </a:lnTo>
                <a:lnTo>
                  <a:pt x="1879509" y="53690"/>
                </a:lnTo>
                <a:lnTo>
                  <a:pt x="1842409" y="25027"/>
                </a:lnTo>
                <a:lnTo>
                  <a:pt x="1798619" y="6548"/>
                </a:lnTo>
                <a:lnTo>
                  <a:pt x="1749888" y="0"/>
                </a:lnTo>
                <a:lnTo>
                  <a:pt x="183312" y="0"/>
                </a:lnTo>
                <a:lnTo>
                  <a:pt x="134580" y="6548"/>
                </a:lnTo>
                <a:lnTo>
                  <a:pt x="90790" y="25027"/>
                </a:lnTo>
                <a:lnTo>
                  <a:pt x="53690" y="53690"/>
                </a:lnTo>
                <a:lnTo>
                  <a:pt x="25027" y="90790"/>
                </a:lnTo>
                <a:lnTo>
                  <a:pt x="6548" y="134580"/>
                </a:lnTo>
                <a:lnTo>
                  <a:pt x="0" y="183311"/>
                </a:lnTo>
                <a:lnTo>
                  <a:pt x="0" y="950688"/>
                </a:lnTo>
                <a:lnTo>
                  <a:pt x="6548" y="999419"/>
                </a:lnTo>
                <a:lnTo>
                  <a:pt x="25027" y="1043209"/>
                </a:lnTo>
                <a:lnTo>
                  <a:pt x="53690" y="1080309"/>
                </a:lnTo>
                <a:lnTo>
                  <a:pt x="90790" y="1108972"/>
                </a:lnTo>
                <a:lnTo>
                  <a:pt x="134580" y="1127451"/>
                </a:lnTo>
                <a:lnTo>
                  <a:pt x="183312" y="1134000"/>
                </a:lnTo>
                <a:lnTo>
                  <a:pt x="1749888" y="1134000"/>
                </a:lnTo>
                <a:lnTo>
                  <a:pt x="1798619" y="1127451"/>
                </a:lnTo>
                <a:lnTo>
                  <a:pt x="1842409" y="1108972"/>
                </a:lnTo>
                <a:lnTo>
                  <a:pt x="1879509" y="1080309"/>
                </a:lnTo>
                <a:lnTo>
                  <a:pt x="1908172" y="1043209"/>
                </a:lnTo>
                <a:lnTo>
                  <a:pt x="1926651" y="999419"/>
                </a:lnTo>
                <a:lnTo>
                  <a:pt x="1933200" y="950688"/>
                </a:lnTo>
                <a:lnTo>
                  <a:pt x="1933200" y="18331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533400" y="4876800"/>
            <a:ext cx="2009775" cy="1134110"/>
          </a:xfrm>
          <a:custGeom>
            <a:avLst/>
            <a:gdLst/>
            <a:ahLst/>
            <a:cxnLst/>
            <a:rect l="l" t="t" r="r" b="b"/>
            <a:pathLst>
              <a:path w="1933575" h="1134110">
                <a:moveTo>
                  <a:pt x="1933200" y="183311"/>
                </a:moveTo>
                <a:lnTo>
                  <a:pt x="1926651" y="134580"/>
                </a:lnTo>
                <a:lnTo>
                  <a:pt x="1908172" y="90790"/>
                </a:lnTo>
                <a:lnTo>
                  <a:pt x="1879509" y="53690"/>
                </a:lnTo>
                <a:lnTo>
                  <a:pt x="1842409" y="25027"/>
                </a:lnTo>
                <a:lnTo>
                  <a:pt x="1798619" y="6548"/>
                </a:lnTo>
                <a:lnTo>
                  <a:pt x="1749888" y="0"/>
                </a:lnTo>
                <a:lnTo>
                  <a:pt x="183312" y="0"/>
                </a:lnTo>
                <a:lnTo>
                  <a:pt x="134580" y="6548"/>
                </a:lnTo>
                <a:lnTo>
                  <a:pt x="90790" y="25027"/>
                </a:lnTo>
                <a:lnTo>
                  <a:pt x="53690" y="53690"/>
                </a:lnTo>
                <a:lnTo>
                  <a:pt x="25027" y="90790"/>
                </a:lnTo>
                <a:lnTo>
                  <a:pt x="6548" y="134580"/>
                </a:lnTo>
                <a:lnTo>
                  <a:pt x="0" y="183311"/>
                </a:lnTo>
                <a:lnTo>
                  <a:pt x="0" y="950688"/>
                </a:lnTo>
                <a:lnTo>
                  <a:pt x="6548" y="999419"/>
                </a:lnTo>
                <a:lnTo>
                  <a:pt x="25027" y="1043209"/>
                </a:lnTo>
                <a:lnTo>
                  <a:pt x="53690" y="1080309"/>
                </a:lnTo>
                <a:lnTo>
                  <a:pt x="90790" y="1108972"/>
                </a:lnTo>
                <a:lnTo>
                  <a:pt x="134580" y="1127451"/>
                </a:lnTo>
                <a:lnTo>
                  <a:pt x="183312" y="1134000"/>
                </a:lnTo>
                <a:lnTo>
                  <a:pt x="1749888" y="1134000"/>
                </a:lnTo>
                <a:lnTo>
                  <a:pt x="1798619" y="1127451"/>
                </a:lnTo>
                <a:lnTo>
                  <a:pt x="1842409" y="1108972"/>
                </a:lnTo>
                <a:lnTo>
                  <a:pt x="1879509" y="1080309"/>
                </a:lnTo>
                <a:lnTo>
                  <a:pt x="1908172" y="1043209"/>
                </a:lnTo>
                <a:lnTo>
                  <a:pt x="1926651" y="999419"/>
                </a:lnTo>
                <a:lnTo>
                  <a:pt x="1933200" y="950688"/>
                </a:lnTo>
                <a:lnTo>
                  <a:pt x="1933200" y="18331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2590800" y="4876800"/>
            <a:ext cx="2057401" cy="1134110"/>
          </a:xfrm>
          <a:custGeom>
            <a:avLst/>
            <a:gdLst/>
            <a:ahLst/>
            <a:cxnLst/>
            <a:rect l="l" t="t" r="r" b="b"/>
            <a:pathLst>
              <a:path w="1933575" h="1134110">
                <a:moveTo>
                  <a:pt x="1933200" y="183311"/>
                </a:moveTo>
                <a:lnTo>
                  <a:pt x="1926651" y="134580"/>
                </a:lnTo>
                <a:lnTo>
                  <a:pt x="1908172" y="90790"/>
                </a:lnTo>
                <a:lnTo>
                  <a:pt x="1879509" y="53690"/>
                </a:lnTo>
                <a:lnTo>
                  <a:pt x="1842409" y="25027"/>
                </a:lnTo>
                <a:lnTo>
                  <a:pt x="1798619" y="6548"/>
                </a:lnTo>
                <a:lnTo>
                  <a:pt x="1749888" y="0"/>
                </a:lnTo>
                <a:lnTo>
                  <a:pt x="183312" y="0"/>
                </a:lnTo>
                <a:lnTo>
                  <a:pt x="134580" y="6548"/>
                </a:lnTo>
                <a:lnTo>
                  <a:pt x="90790" y="25027"/>
                </a:lnTo>
                <a:lnTo>
                  <a:pt x="53690" y="53690"/>
                </a:lnTo>
                <a:lnTo>
                  <a:pt x="25027" y="90790"/>
                </a:lnTo>
                <a:lnTo>
                  <a:pt x="6548" y="134580"/>
                </a:lnTo>
                <a:lnTo>
                  <a:pt x="0" y="183311"/>
                </a:lnTo>
                <a:lnTo>
                  <a:pt x="0" y="950688"/>
                </a:lnTo>
                <a:lnTo>
                  <a:pt x="6548" y="999419"/>
                </a:lnTo>
                <a:lnTo>
                  <a:pt x="25027" y="1043209"/>
                </a:lnTo>
                <a:lnTo>
                  <a:pt x="53690" y="1080309"/>
                </a:lnTo>
                <a:lnTo>
                  <a:pt x="90790" y="1108972"/>
                </a:lnTo>
                <a:lnTo>
                  <a:pt x="134580" y="1127451"/>
                </a:lnTo>
                <a:lnTo>
                  <a:pt x="183312" y="1134000"/>
                </a:lnTo>
                <a:lnTo>
                  <a:pt x="1749888" y="1134000"/>
                </a:lnTo>
                <a:lnTo>
                  <a:pt x="1798619" y="1127451"/>
                </a:lnTo>
                <a:lnTo>
                  <a:pt x="1842409" y="1108972"/>
                </a:lnTo>
                <a:lnTo>
                  <a:pt x="1879509" y="1080309"/>
                </a:lnTo>
                <a:lnTo>
                  <a:pt x="1908172" y="1043209"/>
                </a:lnTo>
                <a:lnTo>
                  <a:pt x="1926651" y="999419"/>
                </a:lnTo>
                <a:lnTo>
                  <a:pt x="1933200" y="950688"/>
                </a:lnTo>
                <a:lnTo>
                  <a:pt x="1933200" y="18331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4741462" y="1393922"/>
          <a:ext cx="5039357" cy="113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3290"/>
                <a:gridCol w="948689"/>
                <a:gridCol w="948689"/>
                <a:gridCol w="948689"/>
              </a:tblGrid>
              <a:tr h="4585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marL="690245">
                        <a:lnSpc>
                          <a:spcPct val="100000"/>
                        </a:lnSpc>
                      </a:pPr>
                      <a:r>
                        <a:rPr sz="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КАЧЕСТВО</a:t>
                      </a:r>
                      <a:r>
                        <a:rPr sz="6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ВОЗДУХА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ЕД</a:t>
                      </a:r>
                      <a:r>
                        <a:rPr sz="600" b="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b="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600" b="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600" b="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</a:t>
                      </a:r>
                      <a:r>
                        <a:rPr sz="600" b="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</a:t>
                      </a:r>
                      <a:endParaRPr sz="600" b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600" b="1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Брянский район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6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Брянская область*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6754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143510" marR="515620">
                        <a:lnSpc>
                          <a:spcPts val="790"/>
                        </a:lnSpc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Выбросов загрязняющих </a:t>
                      </a:r>
                      <a:r>
                        <a:rPr sz="700" b="1" spc="-10" dirty="0">
                          <a:latin typeface="Arial"/>
                          <a:cs typeface="Arial"/>
                        </a:rPr>
                        <a:t>веществ </a:t>
                      </a:r>
                      <a:r>
                        <a:rPr sz="700" b="1" spc="-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 атмосферу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latin typeface="Arial"/>
                          <a:cs typeface="Arial"/>
                        </a:rPr>
                        <a:t>тыс.</a:t>
                      </a:r>
                      <a:r>
                        <a:rPr sz="7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5" dirty="0">
                          <a:latin typeface="Arial"/>
                          <a:cs typeface="Arial"/>
                        </a:rPr>
                        <a:t>тонн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3,5</a:t>
                      </a:r>
                      <a:endParaRPr sz="7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56,7</a:t>
                      </a:r>
                      <a:endParaRPr sz="7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grpSp>
        <p:nvGrpSpPr>
          <p:cNvPr id="20" name="object 20"/>
          <p:cNvGrpSpPr/>
          <p:nvPr/>
        </p:nvGrpSpPr>
        <p:grpSpPr>
          <a:xfrm>
            <a:off x="4747802" y="2660239"/>
            <a:ext cx="5039995" cy="1134110"/>
            <a:chOff x="4747802" y="2660239"/>
            <a:chExt cx="5039995" cy="1134110"/>
          </a:xfrm>
        </p:grpSpPr>
        <p:sp>
          <p:nvSpPr>
            <p:cNvPr id="21" name="object 21"/>
            <p:cNvSpPr/>
            <p:nvPr/>
          </p:nvSpPr>
          <p:spPr>
            <a:xfrm>
              <a:off x="4747802" y="2995082"/>
              <a:ext cx="5039995" cy="799465"/>
            </a:xfrm>
            <a:custGeom>
              <a:avLst/>
              <a:gdLst/>
              <a:ahLst/>
              <a:cxnLst/>
              <a:rect l="l" t="t" r="r" b="b"/>
              <a:pathLst>
                <a:path w="5039995" h="799464">
                  <a:moveTo>
                    <a:pt x="5039786" y="0"/>
                  </a:moveTo>
                  <a:lnTo>
                    <a:pt x="0" y="0"/>
                  </a:lnTo>
                  <a:lnTo>
                    <a:pt x="0" y="606154"/>
                  </a:lnTo>
                  <a:lnTo>
                    <a:pt x="5097" y="650408"/>
                  </a:lnTo>
                  <a:lnTo>
                    <a:pt x="19617" y="691033"/>
                  </a:lnTo>
                  <a:lnTo>
                    <a:pt x="42400" y="726869"/>
                  </a:lnTo>
                  <a:lnTo>
                    <a:pt x="72289" y="756758"/>
                  </a:lnTo>
                  <a:lnTo>
                    <a:pt x="108125" y="779542"/>
                  </a:lnTo>
                  <a:lnTo>
                    <a:pt x="148750" y="794062"/>
                  </a:lnTo>
                  <a:lnTo>
                    <a:pt x="193004" y="799160"/>
                  </a:lnTo>
                  <a:lnTo>
                    <a:pt x="4846782" y="799160"/>
                  </a:lnTo>
                  <a:lnTo>
                    <a:pt x="4891036" y="794062"/>
                  </a:lnTo>
                  <a:lnTo>
                    <a:pt x="4931660" y="779542"/>
                  </a:lnTo>
                  <a:lnTo>
                    <a:pt x="4967496" y="756758"/>
                  </a:lnTo>
                  <a:lnTo>
                    <a:pt x="4997385" y="726869"/>
                  </a:lnTo>
                  <a:lnTo>
                    <a:pt x="5020169" y="691033"/>
                  </a:lnTo>
                  <a:lnTo>
                    <a:pt x="5034689" y="650408"/>
                  </a:lnTo>
                  <a:lnTo>
                    <a:pt x="5039786" y="606154"/>
                  </a:lnTo>
                  <a:lnTo>
                    <a:pt x="503978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747802" y="2660239"/>
              <a:ext cx="5039995" cy="472440"/>
            </a:xfrm>
            <a:custGeom>
              <a:avLst/>
              <a:gdLst/>
              <a:ahLst/>
              <a:cxnLst/>
              <a:rect l="l" t="t" r="r" b="b"/>
              <a:pathLst>
                <a:path w="5039995" h="472439">
                  <a:moveTo>
                    <a:pt x="4803748" y="0"/>
                  </a:moveTo>
                  <a:lnTo>
                    <a:pt x="236038" y="0"/>
                  </a:lnTo>
                  <a:lnTo>
                    <a:pt x="188468" y="4795"/>
                  </a:lnTo>
                  <a:lnTo>
                    <a:pt x="144161" y="18549"/>
                  </a:lnTo>
                  <a:lnTo>
                    <a:pt x="104067" y="40312"/>
                  </a:lnTo>
                  <a:lnTo>
                    <a:pt x="69134" y="69134"/>
                  </a:lnTo>
                  <a:lnTo>
                    <a:pt x="40311" y="104068"/>
                  </a:lnTo>
                  <a:lnTo>
                    <a:pt x="18549" y="144163"/>
                  </a:lnTo>
                  <a:lnTo>
                    <a:pt x="4795" y="188470"/>
                  </a:lnTo>
                  <a:lnTo>
                    <a:pt x="0" y="236040"/>
                  </a:lnTo>
                  <a:lnTo>
                    <a:pt x="0" y="472081"/>
                  </a:lnTo>
                  <a:lnTo>
                    <a:pt x="5039786" y="472081"/>
                  </a:lnTo>
                  <a:lnTo>
                    <a:pt x="5039786" y="236040"/>
                  </a:lnTo>
                  <a:lnTo>
                    <a:pt x="5034991" y="188470"/>
                  </a:lnTo>
                  <a:lnTo>
                    <a:pt x="5021237" y="144163"/>
                  </a:lnTo>
                  <a:lnTo>
                    <a:pt x="4999475" y="104068"/>
                  </a:lnTo>
                  <a:lnTo>
                    <a:pt x="4970652" y="69134"/>
                  </a:lnTo>
                  <a:lnTo>
                    <a:pt x="4935719" y="40312"/>
                  </a:lnTo>
                  <a:lnTo>
                    <a:pt x="4895625" y="18549"/>
                  </a:lnTo>
                  <a:lnTo>
                    <a:pt x="4851318" y="4795"/>
                  </a:lnTo>
                  <a:lnTo>
                    <a:pt x="4803748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4741457" y="2652621"/>
          <a:ext cx="5039359" cy="11591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3290"/>
                <a:gridCol w="948689"/>
                <a:gridCol w="474345"/>
                <a:gridCol w="474345"/>
                <a:gridCol w="474345"/>
                <a:gridCol w="474345"/>
              </a:tblGrid>
              <a:tr h="23453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6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Удельный вес общей площади жилищного фонда, оборудованного централизованным</a:t>
                      </a:r>
                      <a:r>
                        <a:rPr lang="ru-RU" sz="600" b="1" spc="-5" baseline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газом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ЕД</a:t>
                      </a:r>
                      <a:r>
                        <a:rPr sz="600" b="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b="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600" b="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600" b="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</a:t>
                      </a:r>
                      <a:r>
                        <a:rPr sz="600" b="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</a:t>
                      </a:r>
                      <a:endParaRPr sz="600" b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600" b="1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Брянский район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6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Брянская область*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6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Показатель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(сетевым, сжиженным)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в том числе централизованным</a:t>
                      </a:r>
                      <a:endParaRPr sz="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Показатель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(сетевым, сжиженным)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в том числе централизованным</a:t>
                      </a:r>
                      <a:endParaRPr sz="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8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143510">
                        <a:lnSpc>
                          <a:spcPct val="100000"/>
                        </a:lnSpc>
                      </a:pPr>
                      <a:r>
                        <a:rPr sz="700" b="1" spc="-5" dirty="0" smtClean="0">
                          <a:latin typeface="Arial"/>
                          <a:cs typeface="Arial"/>
                        </a:rPr>
                        <a:t>Газификация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/>
                          <a:cs typeface="Arial"/>
                        </a:rPr>
                        <a:t>%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700" b="1" spc="-5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93,4</a:t>
                      </a:r>
                      <a:endParaRPr sz="7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500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92,1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700" b="1" spc="-5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89,3</a:t>
                      </a:r>
                      <a:endParaRPr sz="7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500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83,2</a:t>
                      </a:r>
                      <a:endParaRPr sz="7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grpSp>
        <p:nvGrpSpPr>
          <p:cNvPr id="24" name="object 24"/>
          <p:cNvGrpSpPr/>
          <p:nvPr/>
        </p:nvGrpSpPr>
        <p:grpSpPr>
          <a:xfrm>
            <a:off x="4731606" y="3917665"/>
            <a:ext cx="5039995" cy="2390775"/>
            <a:chOff x="4731606" y="3917665"/>
            <a:chExt cx="5039995" cy="2390775"/>
          </a:xfrm>
        </p:grpSpPr>
        <p:sp>
          <p:nvSpPr>
            <p:cNvPr id="25" name="object 25"/>
            <p:cNvSpPr/>
            <p:nvPr/>
          </p:nvSpPr>
          <p:spPr>
            <a:xfrm>
              <a:off x="4731606" y="4389746"/>
              <a:ext cx="5039995" cy="1918335"/>
            </a:xfrm>
            <a:custGeom>
              <a:avLst/>
              <a:gdLst/>
              <a:ahLst/>
              <a:cxnLst/>
              <a:rect l="l" t="t" r="r" b="b"/>
              <a:pathLst>
                <a:path w="5039995" h="1918335">
                  <a:moveTo>
                    <a:pt x="5039786" y="0"/>
                  </a:moveTo>
                  <a:lnTo>
                    <a:pt x="0" y="0"/>
                  </a:lnTo>
                  <a:lnTo>
                    <a:pt x="0" y="1725994"/>
                  </a:lnTo>
                  <a:lnTo>
                    <a:pt x="5072" y="1770036"/>
                  </a:lnTo>
                  <a:lnTo>
                    <a:pt x="19523" y="1810466"/>
                  </a:lnTo>
                  <a:lnTo>
                    <a:pt x="42197" y="1846130"/>
                  </a:lnTo>
                  <a:lnTo>
                    <a:pt x="71943" y="1875875"/>
                  </a:lnTo>
                  <a:lnTo>
                    <a:pt x="107607" y="1898550"/>
                  </a:lnTo>
                  <a:lnTo>
                    <a:pt x="148036" y="1913000"/>
                  </a:lnTo>
                  <a:lnTo>
                    <a:pt x="192078" y="1918073"/>
                  </a:lnTo>
                  <a:lnTo>
                    <a:pt x="4847708" y="1918073"/>
                  </a:lnTo>
                  <a:lnTo>
                    <a:pt x="4891749" y="1913000"/>
                  </a:lnTo>
                  <a:lnTo>
                    <a:pt x="4932179" y="1898550"/>
                  </a:lnTo>
                  <a:lnTo>
                    <a:pt x="4967843" y="1875875"/>
                  </a:lnTo>
                  <a:lnTo>
                    <a:pt x="4997589" y="1846130"/>
                  </a:lnTo>
                  <a:lnTo>
                    <a:pt x="5020263" y="1810466"/>
                  </a:lnTo>
                  <a:lnTo>
                    <a:pt x="5034713" y="1770036"/>
                  </a:lnTo>
                  <a:lnTo>
                    <a:pt x="5039786" y="1725994"/>
                  </a:lnTo>
                  <a:lnTo>
                    <a:pt x="503978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731607" y="3917665"/>
              <a:ext cx="5039995" cy="472440"/>
            </a:xfrm>
            <a:custGeom>
              <a:avLst/>
              <a:gdLst/>
              <a:ahLst/>
              <a:cxnLst/>
              <a:rect l="l" t="t" r="r" b="b"/>
              <a:pathLst>
                <a:path w="5039995" h="472439">
                  <a:moveTo>
                    <a:pt x="4803748" y="0"/>
                  </a:moveTo>
                  <a:lnTo>
                    <a:pt x="236039" y="0"/>
                  </a:lnTo>
                  <a:lnTo>
                    <a:pt x="188469" y="4795"/>
                  </a:lnTo>
                  <a:lnTo>
                    <a:pt x="144162" y="18549"/>
                  </a:lnTo>
                  <a:lnTo>
                    <a:pt x="104067" y="40312"/>
                  </a:lnTo>
                  <a:lnTo>
                    <a:pt x="69134" y="69134"/>
                  </a:lnTo>
                  <a:lnTo>
                    <a:pt x="40312" y="104068"/>
                  </a:lnTo>
                  <a:lnTo>
                    <a:pt x="18549" y="144163"/>
                  </a:lnTo>
                  <a:lnTo>
                    <a:pt x="4795" y="188470"/>
                  </a:lnTo>
                  <a:lnTo>
                    <a:pt x="0" y="236040"/>
                  </a:lnTo>
                  <a:lnTo>
                    <a:pt x="0" y="472081"/>
                  </a:lnTo>
                  <a:lnTo>
                    <a:pt x="5039786" y="472081"/>
                  </a:lnTo>
                  <a:lnTo>
                    <a:pt x="5039786" y="236040"/>
                  </a:lnTo>
                  <a:lnTo>
                    <a:pt x="5034991" y="188470"/>
                  </a:lnTo>
                  <a:lnTo>
                    <a:pt x="5021237" y="144163"/>
                  </a:lnTo>
                  <a:lnTo>
                    <a:pt x="4999475" y="104068"/>
                  </a:lnTo>
                  <a:lnTo>
                    <a:pt x="4970652" y="69134"/>
                  </a:lnTo>
                  <a:lnTo>
                    <a:pt x="4935719" y="40312"/>
                  </a:lnTo>
                  <a:lnTo>
                    <a:pt x="4895625" y="18549"/>
                  </a:lnTo>
                  <a:lnTo>
                    <a:pt x="4851318" y="4795"/>
                  </a:lnTo>
                  <a:lnTo>
                    <a:pt x="4803748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4725264" y="3910046"/>
          <a:ext cx="5028335" cy="26431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88493"/>
                <a:gridCol w="946614"/>
                <a:gridCol w="473307"/>
                <a:gridCol w="473307"/>
                <a:gridCol w="473307"/>
                <a:gridCol w="473307"/>
              </a:tblGrid>
              <a:tr h="248333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6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Удельный вес общей площади жилищного фонда, оборудованного  централизованными</a:t>
                      </a: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ЕД</a:t>
                      </a:r>
                      <a:r>
                        <a:rPr sz="600" b="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b="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600" b="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600" b="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</a:t>
                      </a:r>
                      <a:r>
                        <a:rPr sz="600" b="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</a:t>
                      </a:r>
                      <a:endParaRPr sz="600" b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600" b="1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Брянский район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401955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Брянская область*</a:t>
                      </a:r>
                      <a:endParaRPr sz="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401955">
                        <a:lnSpc>
                          <a:spcPct val="100000"/>
                        </a:lnSpc>
                      </a:pP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3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500" dirty="0" smtClean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показатель</a:t>
                      </a:r>
                      <a:endParaRPr sz="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в т.ч. централизованным</a:t>
                      </a:r>
                      <a:endParaRPr sz="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500" dirty="0" smtClean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показатель</a:t>
                      </a:r>
                      <a:endParaRPr sz="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5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в т.ч. централизованным</a:t>
                      </a:r>
                      <a:endParaRPr sz="5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80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43510">
                        <a:lnSpc>
                          <a:spcPct val="100000"/>
                        </a:lnSpc>
                      </a:pPr>
                      <a:r>
                        <a:rPr sz="700" b="1" spc="-5" dirty="0" smtClean="0">
                          <a:latin typeface="Arial" pitchFamily="34" charset="0"/>
                          <a:cs typeface="Arial" pitchFamily="34" charset="0"/>
                        </a:rPr>
                        <a:t>Теплоснабжени</a:t>
                      </a:r>
                      <a:r>
                        <a:rPr lang="ru-RU" sz="700" b="1" spc="-5" dirty="0" smtClean="0"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97,1</a:t>
                      </a:r>
                      <a:endParaRPr sz="7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22,2</a:t>
                      </a:r>
                      <a:endParaRPr sz="7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0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0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93,6</a:t>
                      </a:r>
                      <a:endParaRPr sz="7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87350" algn="l">
                        <a:lnSpc>
                          <a:spcPct val="100000"/>
                        </a:lnSpc>
                      </a:pPr>
                      <a:endParaRPr sz="400" b="0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03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700" dirty="0">
                        <a:solidFill>
                          <a:srgbClr val="92D05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43510">
                        <a:lnSpc>
                          <a:spcPct val="100000"/>
                        </a:lnSpc>
                      </a:pPr>
                      <a:r>
                        <a:rPr sz="7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Водоснабжение</a:t>
                      </a:r>
                      <a:endParaRPr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lang="ru-RU" sz="7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95,8</a:t>
                      </a: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87,8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7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 pitchFamily="34" charset="0"/>
                        <a:ea typeface="PMingLiU-ExtB" pitchFamily="18" charset="-12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PMingLiU-ExtB" pitchFamily="18" charset="-120"/>
                          <a:cs typeface="Arial" pitchFamily="34" charset="0"/>
                        </a:rPr>
                        <a:t>85,5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700" b="1" dirty="0">
                        <a:solidFill>
                          <a:schemeClr val="tx1"/>
                        </a:solidFill>
                        <a:latin typeface="Arial" pitchFamily="34" charset="0"/>
                        <a:ea typeface="PMingLiU-ExtB" pitchFamily="18" charset="-120"/>
                        <a:cs typeface="Arial" pitchFamily="34" charset="0"/>
                      </a:endParaRPr>
                    </a:p>
                    <a:p>
                      <a:pPr marL="387350">
                        <a:lnSpc>
                          <a:spcPct val="100000"/>
                        </a:lnSpc>
                      </a:pPr>
                      <a:endParaRPr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87350" algn="l">
                        <a:lnSpc>
                          <a:spcPct val="100000"/>
                        </a:lnSpc>
                      </a:pPr>
                      <a:endParaRPr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87350" algn="l">
                        <a:lnSpc>
                          <a:spcPct val="100000"/>
                        </a:lnSpc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87350" algn="l">
                        <a:lnSpc>
                          <a:spcPct val="100000"/>
                        </a:lnSpc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87350" algn="l">
                        <a:lnSpc>
                          <a:spcPct val="100000"/>
                        </a:lnSpc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87350" algn="l">
                        <a:lnSpc>
                          <a:spcPct val="100000"/>
                        </a:lnSpc>
                      </a:pPr>
                      <a:endParaRPr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80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43510">
                        <a:lnSpc>
                          <a:spcPct val="100000"/>
                        </a:lnSpc>
                      </a:pPr>
                      <a:r>
                        <a:rPr sz="7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Водоотведение</a:t>
                      </a:r>
                      <a:endParaRPr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dirty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89,0</a:t>
                      </a:r>
                      <a:endParaRPr sz="7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700" b="1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45,6</a:t>
                      </a:r>
                      <a:endParaRPr sz="7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80,3</a:t>
                      </a:r>
                      <a:endParaRPr sz="7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ru-RU" sz="80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lang="ru-RU" sz="7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56,1</a:t>
                      </a:r>
                      <a:endParaRPr sz="7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4735102" y="6351523"/>
            <a:ext cx="3265898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i="1" spc="-5" dirty="0" smtClean="0">
                <a:solidFill>
                  <a:srgbClr val="A6A6A6"/>
                </a:solidFill>
                <a:latin typeface="Arial"/>
                <a:cs typeface="Arial"/>
              </a:rPr>
              <a:t>*</a:t>
            </a:r>
            <a:r>
              <a:rPr lang="ru-RU" sz="600" i="1" spc="-5" dirty="0" smtClean="0">
                <a:solidFill>
                  <a:srgbClr val="A6A6A6"/>
                </a:solidFill>
                <a:latin typeface="Arial"/>
                <a:cs typeface="Arial"/>
              </a:rPr>
              <a:t>   Данные по Брянской области    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09600" y="2590800"/>
            <a:ext cx="122263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73,02%</a:t>
            </a:r>
            <a:endParaRPr sz="16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09600" y="2971800"/>
            <a:ext cx="1552575" cy="18723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lang="ru-RU" sz="1400" b="1" spc="-5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ДОРОГИ</a:t>
            </a:r>
            <a:endParaRPr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590800" y="2133600"/>
            <a:ext cx="2057400" cy="1134110"/>
          </a:xfrm>
          <a:custGeom>
            <a:avLst/>
            <a:gdLst/>
            <a:ahLst/>
            <a:cxnLst/>
            <a:rect l="l" t="t" r="r" b="b"/>
            <a:pathLst>
              <a:path w="1933575" h="1134110">
                <a:moveTo>
                  <a:pt x="1933200" y="183311"/>
                </a:moveTo>
                <a:lnTo>
                  <a:pt x="1926651" y="134580"/>
                </a:lnTo>
                <a:lnTo>
                  <a:pt x="1908172" y="90790"/>
                </a:lnTo>
                <a:lnTo>
                  <a:pt x="1879509" y="53690"/>
                </a:lnTo>
                <a:lnTo>
                  <a:pt x="1842409" y="25027"/>
                </a:lnTo>
                <a:lnTo>
                  <a:pt x="1798619" y="6548"/>
                </a:lnTo>
                <a:lnTo>
                  <a:pt x="1749888" y="0"/>
                </a:lnTo>
                <a:lnTo>
                  <a:pt x="183312" y="0"/>
                </a:lnTo>
                <a:lnTo>
                  <a:pt x="134580" y="6548"/>
                </a:lnTo>
                <a:lnTo>
                  <a:pt x="90790" y="25027"/>
                </a:lnTo>
                <a:lnTo>
                  <a:pt x="53690" y="53690"/>
                </a:lnTo>
                <a:lnTo>
                  <a:pt x="25027" y="90790"/>
                </a:lnTo>
                <a:lnTo>
                  <a:pt x="6548" y="134580"/>
                </a:lnTo>
                <a:lnTo>
                  <a:pt x="0" y="183311"/>
                </a:lnTo>
                <a:lnTo>
                  <a:pt x="0" y="950688"/>
                </a:lnTo>
                <a:lnTo>
                  <a:pt x="6548" y="999419"/>
                </a:lnTo>
                <a:lnTo>
                  <a:pt x="25027" y="1043209"/>
                </a:lnTo>
                <a:lnTo>
                  <a:pt x="53690" y="1080309"/>
                </a:lnTo>
                <a:lnTo>
                  <a:pt x="90790" y="1108972"/>
                </a:lnTo>
                <a:lnTo>
                  <a:pt x="134580" y="1127451"/>
                </a:lnTo>
                <a:lnTo>
                  <a:pt x="183312" y="1134000"/>
                </a:lnTo>
                <a:lnTo>
                  <a:pt x="1749888" y="1134000"/>
                </a:lnTo>
                <a:lnTo>
                  <a:pt x="1798619" y="1127451"/>
                </a:lnTo>
                <a:lnTo>
                  <a:pt x="1842409" y="1108972"/>
                </a:lnTo>
                <a:lnTo>
                  <a:pt x="1879509" y="1080309"/>
                </a:lnTo>
                <a:lnTo>
                  <a:pt x="1908172" y="1043209"/>
                </a:lnTo>
                <a:lnTo>
                  <a:pt x="1926651" y="999419"/>
                </a:lnTo>
                <a:lnTo>
                  <a:pt x="1933200" y="950688"/>
                </a:lnTo>
                <a:lnTo>
                  <a:pt x="1933200" y="18331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 txBox="1"/>
          <p:nvPr/>
        </p:nvSpPr>
        <p:spPr>
          <a:xfrm>
            <a:off x="2743200" y="2590800"/>
            <a:ext cx="99743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78,84%</a:t>
            </a:r>
            <a:endParaRPr sz="16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743200" y="2971800"/>
            <a:ext cx="1530834" cy="18723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lang="ru-RU" sz="1400" b="1" spc="-5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ТРАНСПОРТ</a:t>
            </a:r>
            <a:endParaRPr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09600" y="3886200"/>
            <a:ext cx="137159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94,88%</a:t>
            </a:r>
            <a:endParaRPr lang="ru-RU" sz="1600" dirty="0" smtClean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09600" y="4267200"/>
            <a:ext cx="1840329" cy="18723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lang="ru-RU" sz="1400" b="1" spc="-5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ГАЗОСНАБЖЕНИЕ</a:t>
            </a:r>
            <a:endParaRPr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667000" y="3886200"/>
            <a:ext cx="144779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94,42%</a:t>
            </a:r>
            <a:endParaRPr sz="16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590800" y="4191000"/>
            <a:ext cx="2209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ЭЛЕКТРОСНАБЖЕНИЕ</a:t>
            </a:r>
            <a:endParaRPr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09600" y="5334000"/>
            <a:ext cx="13831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85,58%</a:t>
            </a:r>
            <a:endParaRPr lang="ru-RU" sz="1600" dirty="0" smtClean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09600" y="5715000"/>
            <a:ext cx="1840330" cy="18723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lang="ru-RU" sz="14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ВОДОСНАБЖЕНИЕ</a:t>
            </a:r>
            <a:endParaRPr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743200" y="5334000"/>
            <a:ext cx="10668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95,81%</a:t>
            </a:r>
            <a:endParaRPr sz="16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743200" y="5715000"/>
            <a:ext cx="1828800" cy="18723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lang="ru-RU" sz="1400" b="1" spc="-5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ТЕПЛОСНАБЖЕНИЕ</a:t>
            </a:r>
            <a:endParaRPr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 БРЯНСКОГО МУНИЦИПАЛЬНОГО РАЙОНА</a:t>
            </a:r>
            <a:endParaRPr spc="-10" dirty="0"/>
          </a:p>
        </p:txBody>
      </p:sp>
      <p:sp>
        <p:nvSpPr>
          <p:cNvPr id="61" name="object 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10</a:t>
            </a:fld>
            <a:endParaRPr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9296400" y="4495800"/>
            <a:ext cx="457200" cy="457200"/>
          </a:xfrm>
          <a:prstGeom prst="roundRect">
            <a:avLst/>
          </a:prstGeom>
          <a:solidFill>
            <a:srgbClr val="EAEAEA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50,2</a:t>
            </a:r>
            <a:endParaRPr lang="ru-RU" sz="7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9296400" y="5334000"/>
            <a:ext cx="457200" cy="304800"/>
          </a:xfrm>
          <a:prstGeom prst="roundRect">
            <a:avLst/>
          </a:prstGeom>
          <a:solidFill>
            <a:srgbClr val="EAEAEA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77,9</a:t>
            </a:r>
          </a:p>
        </p:txBody>
      </p:sp>
      <p:pic>
        <p:nvPicPr>
          <p:cNvPr id="69" name="Рисунок 68" descr="Конвертируемый со сплошной заливкой">
            <a:extLst>
              <a:ext uri="{FF2B5EF4-FFF2-40B4-BE49-F238E27FC236}">
                <a16:creationId xmlns:a16="http://schemas.microsoft.com/office/drawing/2014/main" xmlns="" id="{AB30A21E-CA3E-EDBF-1681-3C9A21D89D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4114800" y="2209800"/>
            <a:ext cx="360000" cy="360000"/>
          </a:xfrm>
          <a:prstGeom prst="rect">
            <a:avLst/>
          </a:prstGeom>
        </p:spPr>
      </p:pic>
      <p:pic>
        <p:nvPicPr>
          <p:cNvPr id="70" name="Рисунок 69" descr="Раковина со сплошной заливкой">
            <a:extLst>
              <a:ext uri="{FF2B5EF4-FFF2-40B4-BE49-F238E27FC236}">
                <a16:creationId xmlns:a16="http://schemas.microsoft.com/office/drawing/2014/main" xmlns="" id="{06AE1DB8-3A6F-9B08-FD45-8944F7B4CF6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96DAC541-7B7A-43D3-8B79-37D633B846F1}">
                <asvg:svgBlip xmlns:asvg="http://schemas.microsoft.com/office/drawing/2016/SVG/main" xmlns="" r:embed="rId198"/>
              </a:ext>
            </a:extLst>
          </a:blip>
          <a:stretch>
            <a:fillRect/>
          </a:stretch>
        </p:blipFill>
        <p:spPr>
          <a:xfrm>
            <a:off x="2057400" y="4953000"/>
            <a:ext cx="360000" cy="360000"/>
          </a:xfrm>
          <a:prstGeom prst="rect">
            <a:avLst/>
          </a:prstGeom>
        </p:spPr>
      </p:pic>
      <p:pic>
        <p:nvPicPr>
          <p:cNvPr id="71" name="Рисунок 70" descr="Электростанция со сплошной заливкой">
            <a:extLst>
              <a:ext uri="{FF2B5EF4-FFF2-40B4-BE49-F238E27FC236}">
                <a16:creationId xmlns:a16="http://schemas.microsoft.com/office/drawing/2014/main" xmlns="" id="{4679AB0C-A337-607D-9D98-38AAAEB0F44E}"/>
              </a:ext>
            </a:extLst>
          </p:cNvPr>
          <p:cNvPicPr>
            <a:picLocks noChangeAspect="1"/>
          </p:cNvPicPr>
          <p:nvPr/>
        </p:nvPicPr>
        <p:blipFill>
          <a:blip r:embed="rId199" cstate="print">
            <a:extLst>
              <a:ext uri="{96DAC541-7B7A-43D3-8B79-37D633B846F1}">
                <asvg:svgBlip xmlns:asvg="http://schemas.microsoft.com/office/drawing/2016/SVG/main" xmlns="" r:embed="rId180"/>
              </a:ext>
            </a:extLst>
          </a:blip>
          <a:stretch>
            <a:fillRect/>
          </a:stretch>
        </p:blipFill>
        <p:spPr>
          <a:xfrm>
            <a:off x="4114800" y="4953000"/>
            <a:ext cx="381000" cy="360000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>
          <a:xfrm>
            <a:off x="457200" y="1371600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ОЦЕНКА УСЛУГ ПО ЖИЗНЕОБЕСПЕЧЕНИЮ*</a:t>
            </a:r>
            <a:endParaRPr lang="ru-RU" sz="16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3" name="Рисунок 72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465528E6-5C95-558C-0F45-407295006D06}"/>
              </a:ext>
            </a:extLst>
          </p:cNvPr>
          <p:cNvPicPr>
            <a:picLocks noChangeAspect="1"/>
          </p:cNvPicPr>
          <p:nvPr/>
        </p:nvPicPr>
        <p:blipFill>
          <a:blip r:embed="rId200" cstate="print">
            <a:extLst>
              <a:ext uri="{96DAC541-7B7A-43D3-8B79-37D633B846F1}">
                <asvg:svgBlip xmlns:asvg="http://schemas.microsoft.com/office/drawing/2016/SVG/main" xmlns="" r:embed="rId86"/>
              </a:ext>
            </a:extLst>
          </a:blip>
          <a:stretch>
            <a:fillRect/>
          </a:stretch>
        </p:blipFill>
        <p:spPr>
          <a:xfrm>
            <a:off x="4191000" y="3581400"/>
            <a:ext cx="360000" cy="360000"/>
          </a:xfrm>
          <a:prstGeom prst="rect">
            <a:avLst/>
          </a:prstGeom>
        </p:spPr>
      </p:pic>
      <p:pic>
        <p:nvPicPr>
          <p:cNvPr id="74" name="Рисунок 73" descr="Огонь со сплошной заливкой">
            <a:extLst>
              <a:ext uri="{FF2B5EF4-FFF2-40B4-BE49-F238E27FC236}">
                <a16:creationId xmlns:a16="http://schemas.microsoft.com/office/drawing/2014/main" xmlns="" id="{D7A231C4-05E0-E4E6-847E-DFBE655CEB36}"/>
              </a:ext>
            </a:extLst>
          </p:cNvPr>
          <p:cNvPicPr>
            <a:picLocks noChangeAspect="1"/>
          </p:cNvPicPr>
          <p:nvPr/>
        </p:nvPicPr>
        <p:blipFill>
          <a:blip r:embed="rId201" cstate="print">
            <a:extLst>
              <a:ext uri="{96DAC541-7B7A-43D3-8B79-37D633B846F1}">
                <asvg:svgBlip xmlns:asvg="http://schemas.microsoft.com/office/drawing/2016/SVG/main" xmlns="" r:embed="rId88"/>
              </a:ext>
            </a:extLst>
          </a:blip>
          <a:stretch>
            <a:fillRect/>
          </a:stretch>
        </p:blipFill>
        <p:spPr>
          <a:xfrm>
            <a:off x="2057400" y="3581400"/>
            <a:ext cx="360000" cy="360000"/>
          </a:xfrm>
          <a:prstGeom prst="rect">
            <a:avLst/>
          </a:prstGeom>
        </p:spPr>
      </p:pic>
      <p:sp>
        <p:nvSpPr>
          <p:cNvPr id="75" name="object 60"/>
          <p:cNvSpPr txBox="1">
            <a:spLocks/>
          </p:cNvSpPr>
          <p:nvPr/>
        </p:nvSpPr>
        <p:spPr>
          <a:xfrm>
            <a:off x="609600" y="6096000"/>
            <a:ext cx="4026535" cy="357149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*</a:t>
            </a:r>
            <a:r>
              <a:rPr kumimoji="0" lang="ru-RU" sz="7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согласно результатам</a:t>
            </a:r>
            <a:r>
              <a:rPr kumimoji="0" lang="ru-RU" sz="700" b="0" i="0" u="none" strike="noStrike" kern="1200" cap="none" spc="-5" normalizeH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опроса населения по оценке эффективности деятельности руководителей ОМС в соответствии с постановлением Правительства Брянской области от 22.07.2013 №355-п</a:t>
            </a:r>
            <a:endParaRPr kumimoji="0" lang="ru-RU" sz="700" b="0" i="0" u="none" strike="noStrike" kern="1200" cap="none" spc="-1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Овал 50">
            <a:hlinkClick r:id="rId202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4800600" y="762000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Структура оборудования жилищного фонда </a:t>
            </a:r>
          </a:p>
          <a:p>
            <a:pPr algn="ctr"/>
            <a:r>
              <a:rPr lang="ru-RU" sz="14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по состоянию на конец 2025 года, %</a:t>
            </a:r>
            <a:endParaRPr lang="ru-RU" sz="14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000" y="1447800"/>
            <a:ext cx="6056630" cy="5105400"/>
            <a:chOff x="627016" y="1401545"/>
            <a:chExt cx="6056630" cy="4906645"/>
          </a:xfrm>
        </p:grpSpPr>
        <p:sp>
          <p:nvSpPr>
            <p:cNvPr id="3" name="object 3"/>
            <p:cNvSpPr/>
            <p:nvPr/>
          </p:nvSpPr>
          <p:spPr>
            <a:xfrm>
              <a:off x="627016" y="1401545"/>
              <a:ext cx="6056630" cy="4906645"/>
            </a:xfrm>
            <a:custGeom>
              <a:avLst/>
              <a:gdLst/>
              <a:ahLst/>
              <a:cxnLst/>
              <a:rect l="l" t="t" r="r" b="b"/>
              <a:pathLst>
                <a:path w="6056630" h="4906645">
                  <a:moveTo>
                    <a:pt x="5809599" y="0"/>
                  </a:moveTo>
                  <a:lnTo>
                    <a:pt x="246689" y="0"/>
                  </a:lnTo>
                  <a:lnTo>
                    <a:pt x="196972" y="5011"/>
                  </a:lnTo>
                  <a:lnTo>
                    <a:pt x="150666" y="19386"/>
                  </a:lnTo>
                  <a:lnTo>
                    <a:pt x="108762" y="42130"/>
                  </a:lnTo>
                  <a:lnTo>
                    <a:pt x="72253" y="72253"/>
                  </a:lnTo>
                  <a:lnTo>
                    <a:pt x="42130" y="108763"/>
                  </a:lnTo>
                  <a:lnTo>
                    <a:pt x="19386" y="150667"/>
                  </a:lnTo>
                  <a:lnTo>
                    <a:pt x="5011" y="196973"/>
                  </a:lnTo>
                  <a:lnTo>
                    <a:pt x="0" y="246689"/>
                  </a:lnTo>
                  <a:lnTo>
                    <a:pt x="0" y="4659588"/>
                  </a:lnTo>
                  <a:lnTo>
                    <a:pt x="5011" y="4709304"/>
                  </a:lnTo>
                  <a:lnTo>
                    <a:pt x="19386" y="4755610"/>
                  </a:lnTo>
                  <a:lnTo>
                    <a:pt x="42130" y="4797514"/>
                  </a:lnTo>
                  <a:lnTo>
                    <a:pt x="72253" y="4834023"/>
                  </a:lnTo>
                  <a:lnTo>
                    <a:pt x="108762" y="4864146"/>
                  </a:lnTo>
                  <a:lnTo>
                    <a:pt x="150666" y="4886891"/>
                  </a:lnTo>
                  <a:lnTo>
                    <a:pt x="196972" y="4901265"/>
                  </a:lnTo>
                  <a:lnTo>
                    <a:pt x="246689" y="4906277"/>
                  </a:lnTo>
                  <a:lnTo>
                    <a:pt x="5809599" y="4906277"/>
                  </a:lnTo>
                  <a:lnTo>
                    <a:pt x="5859315" y="4901265"/>
                  </a:lnTo>
                  <a:lnTo>
                    <a:pt x="5905622" y="4886891"/>
                  </a:lnTo>
                  <a:lnTo>
                    <a:pt x="5947525" y="4864146"/>
                  </a:lnTo>
                  <a:lnTo>
                    <a:pt x="5984035" y="4834023"/>
                  </a:lnTo>
                  <a:lnTo>
                    <a:pt x="6014158" y="4797514"/>
                  </a:lnTo>
                  <a:lnTo>
                    <a:pt x="6036903" y="4755610"/>
                  </a:lnTo>
                  <a:lnTo>
                    <a:pt x="6051277" y="4709304"/>
                  </a:lnTo>
                  <a:lnTo>
                    <a:pt x="6056289" y="4659588"/>
                  </a:lnTo>
                  <a:lnTo>
                    <a:pt x="6056289" y="246689"/>
                  </a:lnTo>
                  <a:lnTo>
                    <a:pt x="6051277" y="196973"/>
                  </a:lnTo>
                  <a:lnTo>
                    <a:pt x="6036903" y="150667"/>
                  </a:lnTo>
                  <a:lnTo>
                    <a:pt x="6014158" y="108763"/>
                  </a:lnTo>
                  <a:lnTo>
                    <a:pt x="5984035" y="72253"/>
                  </a:lnTo>
                  <a:lnTo>
                    <a:pt x="5947525" y="42130"/>
                  </a:lnTo>
                  <a:lnTo>
                    <a:pt x="5905622" y="19386"/>
                  </a:lnTo>
                  <a:lnTo>
                    <a:pt x="5859315" y="5011"/>
                  </a:lnTo>
                  <a:lnTo>
                    <a:pt x="580959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750633" y="1525358"/>
              <a:ext cx="5809615" cy="4655185"/>
            </a:xfrm>
            <a:custGeom>
              <a:avLst/>
              <a:gdLst/>
              <a:ahLst/>
              <a:cxnLst/>
              <a:rect l="l" t="t" r="r" b="b"/>
              <a:pathLst>
                <a:path w="5809615" h="4655185">
                  <a:moveTo>
                    <a:pt x="2836773" y="3395205"/>
                  </a:moveTo>
                  <a:lnTo>
                    <a:pt x="2831338" y="3348050"/>
                  </a:lnTo>
                  <a:lnTo>
                    <a:pt x="2815869" y="3304756"/>
                  </a:lnTo>
                  <a:lnTo>
                    <a:pt x="2791587" y="3266567"/>
                  </a:lnTo>
                  <a:lnTo>
                    <a:pt x="2759748" y="3234715"/>
                  </a:lnTo>
                  <a:lnTo>
                    <a:pt x="2721559" y="3210445"/>
                  </a:lnTo>
                  <a:lnTo>
                    <a:pt x="2678265" y="3194964"/>
                  </a:lnTo>
                  <a:lnTo>
                    <a:pt x="2631109" y="3189528"/>
                  </a:lnTo>
                  <a:lnTo>
                    <a:pt x="205663" y="3189528"/>
                  </a:lnTo>
                  <a:lnTo>
                    <a:pt x="158508" y="3194964"/>
                  </a:lnTo>
                  <a:lnTo>
                    <a:pt x="115214" y="3210445"/>
                  </a:lnTo>
                  <a:lnTo>
                    <a:pt x="77025" y="3234715"/>
                  </a:lnTo>
                  <a:lnTo>
                    <a:pt x="45186" y="3266567"/>
                  </a:lnTo>
                  <a:lnTo>
                    <a:pt x="20904" y="3304756"/>
                  </a:lnTo>
                  <a:lnTo>
                    <a:pt x="5435" y="3348050"/>
                  </a:lnTo>
                  <a:lnTo>
                    <a:pt x="0" y="3395205"/>
                  </a:lnTo>
                  <a:lnTo>
                    <a:pt x="0" y="4449064"/>
                  </a:lnTo>
                  <a:lnTo>
                    <a:pt x="5435" y="4496219"/>
                  </a:lnTo>
                  <a:lnTo>
                    <a:pt x="20904" y="4539513"/>
                  </a:lnTo>
                  <a:lnTo>
                    <a:pt x="45186" y="4577702"/>
                  </a:lnTo>
                  <a:lnTo>
                    <a:pt x="77025" y="4609554"/>
                  </a:lnTo>
                  <a:lnTo>
                    <a:pt x="115214" y="4633836"/>
                  </a:lnTo>
                  <a:lnTo>
                    <a:pt x="158508" y="4649305"/>
                  </a:lnTo>
                  <a:lnTo>
                    <a:pt x="205663" y="4654740"/>
                  </a:lnTo>
                  <a:lnTo>
                    <a:pt x="2631109" y="4654740"/>
                  </a:lnTo>
                  <a:lnTo>
                    <a:pt x="2678265" y="4649305"/>
                  </a:lnTo>
                  <a:lnTo>
                    <a:pt x="2721559" y="4633836"/>
                  </a:lnTo>
                  <a:lnTo>
                    <a:pt x="2759748" y="4609554"/>
                  </a:lnTo>
                  <a:lnTo>
                    <a:pt x="2791587" y="4577702"/>
                  </a:lnTo>
                  <a:lnTo>
                    <a:pt x="2815869" y="4539513"/>
                  </a:lnTo>
                  <a:lnTo>
                    <a:pt x="2831338" y="4496219"/>
                  </a:lnTo>
                  <a:lnTo>
                    <a:pt x="2836773" y="4449064"/>
                  </a:lnTo>
                  <a:lnTo>
                    <a:pt x="2836773" y="3395205"/>
                  </a:lnTo>
                  <a:close/>
                </a:path>
                <a:path w="5809615" h="4655185">
                  <a:moveTo>
                    <a:pt x="2836773" y="1800428"/>
                  </a:moveTo>
                  <a:lnTo>
                    <a:pt x="2831338" y="1753273"/>
                  </a:lnTo>
                  <a:lnTo>
                    <a:pt x="2815869" y="1709991"/>
                  </a:lnTo>
                  <a:lnTo>
                    <a:pt x="2791587" y="1671802"/>
                  </a:lnTo>
                  <a:lnTo>
                    <a:pt x="2759748" y="1639951"/>
                  </a:lnTo>
                  <a:lnTo>
                    <a:pt x="2721559" y="1615668"/>
                  </a:lnTo>
                  <a:lnTo>
                    <a:pt x="2678265" y="1600200"/>
                  </a:lnTo>
                  <a:lnTo>
                    <a:pt x="2631109" y="1594764"/>
                  </a:lnTo>
                  <a:lnTo>
                    <a:pt x="205663" y="1594764"/>
                  </a:lnTo>
                  <a:lnTo>
                    <a:pt x="158508" y="1600200"/>
                  </a:lnTo>
                  <a:lnTo>
                    <a:pt x="115214" y="1615668"/>
                  </a:lnTo>
                  <a:lnTo>
                    <a:pt x="77025" y="1639951"/>
                  </a:lnTo>
                  <a:lnTo>
                    <a:pt x="45186" y="1671802"/>
                  </a:lnTo>
                  <a:lnTo>
                    <a:pt x="20904" y="1709991"/>
                  </a:lnTo>
                  <a:lnTo>
                    <a:pt x="5435" y="1753273"/>
                  </a:lnTo>
                  <a:lnTo>
                    <a:pt x="0" y="1800428"/>
                  </a:lnTo>
                  <a:lnTo>
                    <a:pt x="0" y="2854299"/>
                  </a:lnTo>
                  <a:lnTo>
                    <a:pt x="5435" y="2901454"/>
                  </a:lnTo>
                  <a:lnTo>
                    <a:pt x="20904" y="2944749"/>
                  </a:lnTo>
                  <a:lnTo>
                    <a:pt x="45186" y="2982925"/>
                  </a:lnTo>
                  <a:lnTo>
                    <a:pt x="77025" y="3014776"/>
                  </a:lnTo>
                  <a:lnTo>
                    <a:pt x="115214" y="3039059"/>
                  </a:lnTo>
                  <a:lnTo>
                    <a:pt x="158508" y="3054527"/>
                  </a:lnTo>
                  <a:lnTo>
                    <a:pt x="205663" y="3059963"/>
                  </a:lnTo>
                  <a:lnTo>
                    <a:pt x="2631109" y="3059963"/>
                  </a:lnTo>
                  <a:lnTo>
                    <a:pt x="2678265" y="3054527"/>
                  </a:lnTo>
                  <a:lnTo>
                    <a:pt x="2721559" y="3039059"/>
                  </a:lnTo>
                  <a:lnTo>
                    <a:pt x="2759748" y="3014776"/>
                  </a:lnTo>
                  <a:lnTo>
                    <a:pt x="2791587" y="2982925"/>
                  </a:lnTo>
                  <a:lnTo>
                    <a:pt x="2815869" y="2944749"/>
                  </a:lnTo>
                  <a:lnTo>
                    <a:pt x="2831338" y="2901454"/>
                  </a:lnTo>
                  <a:lnTo>
                    <a:pt x="2836773" y="2854299"/>
                  </a:lnTo>
                  <a:lnTo>
                    <a:pt x="2836773" y="1800428"/>
                  </a:lnTo>
                  <a:close/>
                </a:path>
                <a:path w="5809615" h="4655185">
                  <a:moveTo>
                    <a:pt x="2836773" y="205663"/>
                  </a:moveTo>
                  <a:lnTo>
                    <a:pt x="2831350" y="158508"/>
                  </a:lnTo>
                  <a:lnTo>
                    <a:pt x="2815869" y="115214"/>
                  </a:lnTo>
                  <a:lnTo>
                    <a:pt x="2791599" y="77038"/>
                  </a:lnTo>
                  <a:lnTo>
                    <a:pt x="2759748" y="45186"/>
                  </a:lnTo>
                  <a:lnTo>
                    <a:pt x="2721559" y="20904"/>
                  </a:lnTo>
                  <a:lnTo>
                    <a:pt x="2678265" y="5435"/>
                  </a:lnTo>
                  <a:lnTo>
                    <a:pt x="2631109" y="0"/>
                  </a:lnTo>
                  <a:lnTo>
                    <a:pt x="205663" y="0"/>
                  </a:lnTo>
                  <a:lnTo>
                    <a:pt x="158508" y="5435"/>
                  </a:lnTo>
                  <a:lnTo>
                    <a:pt x="115214" y="20904"/>
                  </a:lnTo>
                  <a:lnTo>
                    <a:pt x="77038" y="45186"/>
                  </a:lnTo>
                  <a:lnTo>
                    <a:pt x="45186" y="77038"/>
                  </a:lnTo>
                  <a:lnTo>
                    <a:pt x="20904" y="115214"/>
                  </a:lnTo>
                  <a:lnTo>
                    <a:pt x="5435" y="158508"/>
                  </a:lnTo>
                  <a:lnTo>
                    <a:pt x="0" y="205663"/>
                  </a:lnTo>
                  <a:lnTo>
                    <a:pt x="0" y="1259522"/>
                  </a:lnTo>
                  <a:lnTo>
                    <a:pt x="5435" y="1306690"/>
                  </a:lnTo>
                  <a:lnTo>
                    <a:pt x="20904" y="1349971"/>
                  </a:lnTo>
                  <a:lnTo>
                    <a:pt x="45186" y="1388160"/>
                  </a:lnTo>
                  <a:lnTo>
                    <a:pt x="77038" y="1420012"/>
                  </a:lnTo>
                  <a:lnTo>
                    <a:pt x="115214" y="1444294"/>
                  </a:lnTo>
                  <a:lnTo>
                    <a:pt x="158508" y="1459763"/>
                  </a:lnTo>
                  <a:lnTo>
                    <a:pt x="205663" y="1465199"/>
                  </a:lnTo>
                  <a:lnTo>
                    <a:pt x="2631109" y="1465199"/>
                  </a:lnTo>
                  <a:lnTo>
                    <a:pt x="2678265" y="1459763"/>
                  </a:lnTo>
                  <a:lnTo>
                    <a:pt x="2721559" y="1444294"/>
                  </a:lnTo>
                  <a:lnTo>
                    <a:pt x="2759748" y="1420012"/>
                  </a:lnTo>
                  <a:lnTo>
                    <a:pt x="2791599" y="1388160"/>
                  </a:lnTo>
                  <a:lnTo>
                    <a:pt x="2815869" y="1349971"/>
                  </a:lnTo>
                  <a:lnTo>
                    <a:pt x="2831350" y="1306690"/>
                  </a:lnTo>
                  <a:lnTo>
                    <a:pt x="2836773" y="1259522"/>
                  </a:lnTo>
                  <a:lnTo>
                    <a:pt x="2836773" y="205663"/>
                  </a:lnTo>
                  <a:close/>
                </a:path>
                <a:path w="5809615" h="4655185">
                  <a:moveTo>
                    <a:pt x="5809043" y="3395205"/>
                  </a:moveTo>
                  <a:lnTo>
                    <a:pt x="5803608" y="3348050"/>
                  </a:lnTo>
                  <a:lnTo>
                    <a:pt x="5788139" y="3304756"/>
                  </a:lnTo>
                  <a:lnTo>
                    <a:pt x="5763857" y="3266567"/>
                  </a:lnTo>
                  <a:lnTo>
                    <a:pt x="5732005" y="3234715"/>
                  </a:lnTo>
                  <a:lnTo>
                    <a:pt x="5693816" y="3210445"/>
                  </a:lnTo>
                  <a:lnTo>
                    <a:pt x="5650522" y="3194964"/>
                  </a:lnTo>
                  <a:lnTo>
                    <a:pt x="5603367" y="3189528"/>
                  </a:lnTo>
                  <a:lnTo>
                    <a:pt x="3177908" y="3189528"/>
                  </a:lnTo>
                  <a:lnTo>
                    <a:pt x="3130753" y="3194964"/>
                  </a:lnTo>
                  <a:lnTo>
                    <a:pt x="3087459" y="3210445"/>
                  </a:lnTo>
                  <a:lnTo>
                    <a:pt x="3049270" y="3234715"/>
                  </a:lnTo>
                  <a:lnTo>
                    <a:pt x="3017418" y="3266567"/>
                  </a:lnTo>
                  <a:lnTo>
                    <a:pt x="2993148" y="3304756"/>
                  </a:lnTo>
                  <a:lnTo>
                    <a:pt x="2977667" y="3348050"/>
                  </a:lnTo>
                  <a:lnTo>
                    <a:pt x="2972244" y="3395205"/>
                  </a:lnTo>
                  <a:lnTo>
                    <a:pt x="2972244" y="4449076"/>
                  </a:lnTo>
                  <a:lnTo>
                    <a:pt x="2977667" y="4496232"/>
                  </a:lnTo>
                  <a:lnTo>
                    <a:pt x="2993148" y="4539526"/>
                  </a:lnTo>
                  <a:lnTo>
                    <a:pt x="3017418" y="4577715"/>
                  </a:lnTo>
                  <a:lnTo>
                    <a:pt x="3049270" y="4609566"/>
                  </a:lnTo>
                  <a:lnTo>
                    <a:pt x="3087459" y="4633836"/>
                  </a:lnTo>
                  <a:lnTo>
                    <a:pt x="3130753" y="4649317"/>
                  </a:lnTo>
                  <a:lnTo>
                    <a:pt x="3177908" y="4654740"/>
                  </a:lnTo>
                  <a:lnTo>
                    <a:pt x="5603367" y="4654740"/>
                  </a:lnTo>
                  <a:lnTo>
                    <a:pt x="5650522" y="4649317"/>
                  </a:lnTo>
                  <a:lnTo>
                    <a:pt x="5693816" y="4633836"/>
                  </a:lnTo>
                  <a:lnTo>
                    <a:pt x="5732005" y="4609566"/>
                  </a:lnTo>
                  <a:lnTo>
                    <a:pt x="5763857" y="4577715"/>
                  </a:lnTo>
                  <a:lnTo>
                    <a:pt x="5788139" y="4539526"/>
                  </a:lnTo>
                  <a:lnTo>
                    <a:pt x="5803608" y="4496232"/>
                  </a:lnTo>
                  <a:lnTo>
                    <a:pt x="5809043" y="4449076"/>
                  </a:lnTo>
                  <a:lnTo>
                    <a:pt x="5809043" y="3395205"/>
                  </a:lnTo>
                  <a:close/>
                </a:path>
                <a:path w="5809615" h="4655185">
                  <a:moveTo>
                    <a:pt x="5809043" y="1800440"/>
                  </a:moveTo>
                  <a:lnTo>
                    <a:pt x="5803608" y="1753273"/>
                  </a:lnTo>
                  <a:lnTo>
                    <a:pt x="5788139" y="1709991"/>
                  </a:lnTo>
                  <a:lnTo>
                    <a:pt x="5763857" y="1671802"/>
                  </a:lnTo>
                  <a:lnTo>
                    <a:pt x="5732005" y="1639951"/>
                  </a:lnTo>
                  <a:lnTo>
                    <a:pt x="5693816" y="1615668"/>
                  </a:lnTo>
                  <a:lnTo>
                    <a:pt x="5650522" y="1600200"/>
                  </a:lnTo>
                  <a:lnTo>
                    <a:pt x="5603367" y="1594764"/>
                  </a:lnTo>
                  <a:lnTo>
                    <a:pt x="3177908" y="1594764"/>
                  </a:lnTo>
                  <a:lnTo>
                    <a:pt x="3130753" y="1600200"/>
                  </a:lnTo>
                  <a:lnTo>
                    <a:pt x="3087459" y="1615668"/>
                  </a:lnTo>
                  <a:lnTo>
                    <a:pt x="3049270" y="1639951"/>
                  </a:lnTo>
                  <a:lnTo>
                    <a:pt x="3017418" y="1671802"/>
                  </a:lnTo>
                  <a:lnTo>
                    <a:pt x="2993148" y="1709991"/>
                  </a:lnTo>
                  <a:lnTo>
                    <a:pt x="2977667" y="1753273"/>
                  </a:lnTo>
                  <a:lnTo>
                    <a:pt x="2972244" y="1800440"/>
                  </a:lnTo>
                  <a:lnTo>
                    <a:pt x="2972244" y="2854299"/>
                  </a:lnTo>
                  <a:lnTo>
                    <a:pt x="2977667" y="2901454"/>
                  </a:lnTo>
                  <a:lnTo>
                    <a:pt x="2993148" y="2944749"/>
                  </a:lnTo>
                  <a:lnTo>
                    <a:pt x="3017418" y="2982938"/>
                  </a:lnTo>
                  <a:lnTo>
                    <a:pt x="3049270" y="3014789"/>
                  </a:lnTo>
                  <a:lnTo>
                    <a:pt x="3087459" y="3039072"/>
                  </a:lnTo>
                  <a:lnTo>
                    <a:pt x="3130753" y="3054540"/>
                  </a:lnTo>
                  <a:lnTo>
                    <a:pt x="3177908" y="3059976"/>
                  </a:lnTo>
                  <a:lnTo>
                    <a:pt x="5603367" y="3059976"/>
                  </a:lnTo>
                  <a:lnTo>
                    <a:pt x="5650522" y="3054540"/>
                  </a:lnTo>
                  <a:lnTo>
                    <a:pt x="5693816" y="3039072"/>
                  </a:lnTo>
                  <a:lnTo>
                    <a:pt x="5732005" y="3014789"/>
                  </a:lnTo>
                  <a:lnTo>
                    <a:pt x="5763857" y="2982938"/>
                  </a:lnTo>
                  <a:lnTo>
                    <a:pt x="5788139" y="2944749"/>
                  </a:lnTo>
                  <a:lnTo>
                    <a:pt x="5803608" y="2901454"/>
                  </a:lnTo>
                  <a:lnTo>
                    <a:pt x="5809043" y="2854299"/>
                  </a:lnTo>
                  <a:lnTo>
                    <a:pt x="5809043" y="1800440"/>
                  </a:lnTo>
                  <a:close/>
                </a:path>
                <a:path w="5809615" h="4655185">
                  <a:moveTo>
                    <a:pt x="5809043" y="205663"/>
                  </a:moveTo>
                  <a:lnTo>
                    <a:pt x="5803608" y="158508"/>
                  </a:lnTo>
                  <a:lnTo>
                    <a:pt x="5788139" y="115214"/>
                  </a:lnTo>
                  <a:lnTo>
                    <a:pt x="5763857" y="77038"/>
                  </a:lnTo>
                  <a:lnTo>
                    <a:pt x="5732005" y="45186"/>
                  </a:lnTo>
                  <a:lnTo>
                    <a:pt x="5693816" y="20904"/>
                  </a:lnTo>
                  <a:lnTo>
                    <a:pt x="5650535" y="5435"/>
                  </a:lnTo>
                  <a:lnTo>
                    <a:pt x="5603367" y="0"/>
                  </a:lnTo>
                  <a:lnTo>
                    <a:pt x="3177908" y="0"/>
                  </a:lnTo>
                  <a:lnTo>
                    <a:pt x="3130753" y="5435"/>
                  </a:lnTo>
                  <a:lnTo>
                    <a:pt x="3087459" y="20904"/>
                  </a:lnTo>
                  <a:lnTo>
                    <a:pt x="3049282" y="45186"/>
                  </a:lnTo>
                  <a:lnTo>
                    <a:pt x="3017431" y="77038"/>
                  </a:lnTo>
                  <a:lnTo>
                    <a:pt x="2993148" y="115214"/>
                  </a:lnTo>
                  <a:lnTo>
                    <a:pt x="2977680" y="158508"/>
                  </a:lnTo>
                  <a:lnTo>
                    <a:pt x="2972244" y="205663"/>
                  </a:lnTo>
                  <a:lnTo>
                    <a:pt x="2972244" y="1259535"/>
                  </a:lnTo>
                  <a:lnTo>
                    <a:pt x="2977680" y="1306690"/>
                  </a:lnTo>
                  <a:lnTo>
                    <a:pt x="2993148" y="1349984"/>
                  </a:lnTo>
                  <a:lnTo>
                    <a:pt x="3017431" y="1388173"/>
                  </a:lnTo>
                  <a:lnTo>
                    <a:pt x="3049282" y="1420025"/>
                  </a:lnTo>
                  <a:lnTo>
                    <a:pt x="3087459" y="1444307"/>
                  </a:lnTo>
                  <a:lnTo>
                    <a:pt x="3130753" y="1459776"/>
                  </a:lnTo>
                  <a:lnTo>
                    <a:pt x="3177908" y="1465211"/>
                  </a:lnTo>
                  <a:lnTo>
                    <a:pt x="5603367" y="1465211"/>
                  </a:lnTo>
                  <a:lnTo>
                    <a:pt x="5650535" y="1459776"/>
                  </a:lnTo>
                  <a:lnTo>
                    <a:pt x="5693816" y="1444307"/>
                  </a:lnTo>
                  <a:lnTo>
                    <a:pt x="5732005" y="1420025"/>
                  </a:lnTo>
                  <a:lnTo>
                    <a:pt x="5763857" y="1388173"/>
                  </a:lnTo>
                  <a:lnTo>
                    <a:pt x="5788139" y="1349984"/>
                  </a:lnTo>
                  <a:lnTo>
                    <a:pt x="5803608" y="1306690"/>
                  </a:lnTo>
                  <a:lnTo>
                    <a:pt x="5809043" y="1259535"/>
                  </a:lnTo>
                  <a:lnTo>
                    <a:pt x="5809043" y="2056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50578" y="523747"/>
            <a:ext cx="9004842" cy="75572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75895" marR="5080">
              <a:lnSpc>
                <a:spcPct val="100800"/>
              </a:lnSpc>
              <a:spcBef>
                <a:spcPts val="75"/>
              </a:spcBef>
            </a:pPr>
            <a:r>
              <a:rPr spc="-20" dirty="0" smtClean="0"/>
              <a:t>ДОСТОПРИМЕЧАТЕЛЬНОСТИ</a:t>
            </a:r>
            <a:r>
              <a:rPr lang="ru-RU" spc="-20" dirty="0" smtClean="0"/>
              <a:t> </a:t>
            </a:r>
            <a:br>
              <a:rPr lang="ru-RU" spc="-20" dirty="0" smtClean="0"/>
            </a:br>
            <a:r>
              <a:rPr lang="ru-RU" b="0" spc="-20" dirty="0" smtClean="0"/>
              <a:t>БРЯНСКОГО МУНИЦИПАЛЬНОГО РАЙОНА</a:t>
            </a:r>
            <a:endParaRPr b="0" spc="-5" dirty="0"/>
          </a:p>
        </p:txBody>
      </p:sp>
      <p:sp>
        <p:nvSpPr>
          <p:cNvPr id="15" name="object 15"/>
          <p:cNvSpPr/>
          <p:nvPr/>
        </p:nvSpPr>
        <p:spPr>
          <a:xfrm>
            <a:off x="627016" y="163628"/>
            <a:ext cx="1506584" cy="274320"/>
          </a:xfrm>
          <a:custGeom>
            <a:avLst/>
            <a:gdLst/>
            <a:ahLst/>
            <a:cxnLst/>
            <a:rect l="l" t="t" r="r" b="b"/>
            <a:pathLst>
              <a:path w="665480" h="274320">
                <a:moveTo>
                  <a:pt x="528191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528190" y="273845"/>
                </a:lnTo>
                <a:lnTo>
                  <a:pt x="571468" y="266864"/>
                </a:lnTo>
                <a:lnTo>
                  <a:pt x="609055" y="247426"/>
                </a:lnTo>
                <a:lnTo>
                  <a:pt x="638694" y="217786"/>
                </a:lnTo>
                <a:lnTo>
                  <a:pt x="658132" y="180200"/>
                </a:lnTo>
                <a:lnTo>
                  <a:pt x="665114" y="136922"/>
                </a:lnTo>
                <a:lnTo>
                  <a:pt x="658133" y="93644"/>
                </a:lnTo>
                <a:lnTo>
                  <a:pt x="638695" y="56057"/>
                </a:lnTo>
                <a:lnTo>
                  <a:pt x="609056" y="26417"/>
                </a:lnTo>
                <a:lnTo>
                  <a:pt x="571469" y="6980"/>
                </a:lnTo>
                <a:lnTo>
                  <a:pt x="52819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762418" y="227076"/>
            <a:ext cx="129498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spc="-5" dirty="0" smtClean="0">
                <a:solidFill>
                  <a:srgbClr val="FFFFFF"/>
                </a:solidFill>
                <a:latin typeface="Arial"/>
                <a:cs typeface="Arial"/>
              </a:rPr>
              <a:t>достопримечательности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95600" y="2590800"/>
            <a:ext cx="653415" cy="32893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dirty="0" smtClean="0">
                <a:solidFill>
                  <a:srgbClr val="4756A0"/>
                </a:solidFill>
                <a:latin typeface="Arial"/>
                <a:cs typeface="Arial"/>
              </a:rPr>
              <a:t>СВЕНСКИЙ МОНАСТЫРЬ с.Супонево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91200" y="4267200"/>
            <a:ext cx="722283" cy="2180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30"/>
              </a:lnSpc>
              <a:spcBef>
                <a:spcPts val="100"/>
              </a:spcBef>
            </a:pPr>
            <a:r>
              <a:rPr lang="ru-RU" sz="700" b="1" spc="-5" dirty="0" smtClean="0">
                <a:solidFill>
                  <a:srgbClr val="4756A0"/>
                </a:solidFill>
                <a:latin typeface="Arial"/>
                <a:cs typeface="Arial"/>
              </a:rPr>
              <a:t>ОЗЕРО КРУГЛОЕ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895600" y="5715000"/>
            <a:ext cx="6858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МУ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ЗЕ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Й </a:t>
            </a:r>
            <a:r>
              <a:rPr lang="ru-RU" sz="700" b="1" dirty="0" smtClean="0">
                <a:solidFill>
                  <a:srgbClr val="4756A0"/>
                </a:solidFill>
                <a:latin typeface="Arial"/>
                <a:cs typeface="Arial"/>
              </a:rPr>
              <a:t>УСАДЬБЫ ТЕНИШЕВЫХ с.Хотылево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895600" y="3962400"/>
            <a:ext cx="838200" cy="634148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>
              <a:lnSpc>
                <a:spcPts val="819"/>
              </a:lnSpc>
              <a:spcBef>
                <a:spcPts val="145"/>
              </a:spcBef>
            </a:pPr>
            <a:r>
              <a:rPr lang="ru-RU" sz="700" b="1" spc="-5" dirty="0" smtClean="0">
                <a:solidFill>
                  <a:srgbClr val="4756A0"/>
                </a:solidFill>
                <a:latin typeface="Arial"/>
                <a:cs typeface="Arial"/>
              </a:rPr>
              <a:t>Мемориальный комплекс «Стоянка партизанского отряда А.И. Виноградова»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791200" y="2514600"/>
            <a:ext cx="838200" cy="44614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85"/>
              </a:spcBef>
            </a:pPr>
            <a:r>
              <a:rPr lang="ru-RU" sz="700" b="1" spc="-5" dirty="0" smtClean="0">
                <a:solidFill>
                  <a:srgbClr val="4756A0"/>
                </a:solidFill>
                <a:latin typeface="Arial"/>
                <a:cs typeface="Arial"/>
              </a:rPr>
              <a:t>Мемориальный комплекс «ПАРТИЗАНСКАЯ ПОЛЯНА»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311139" y="4428942"/>
            <a:ext cx="0" cy="288925"/>
          </a:xfrm>
          <a:custGeom>
            <a:avLst/>
            <a:gdLst/>
            <a:ahLst/>
            <a:cxnLst/>
            <a:rect l="l" t="t" r="r" b="b"/>
            <a:pathLst>
              <a:path h="288925">
                <a:moveTo>
                  <a:pt x="0" y="0"/>
                </a:moveTo>
                <a:lnTo>
                  <a:pt x="1" y="288646"/>
                </a:lnTo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49"/>
          <p:cNvSpPr txBox="1">
            <a:spLocks noGrp="1"/>
          </p:cNvSpPr>
          <p:nvPr>
            <p:ph type="ftr" sz="quarter" idx="5"/>
          </p:nvPr>
        </p:nvSpPr>
        <p:spPr>
          <a:xfrm>
            <a:off x="685800" y="6553200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lang="ru-RU" spc="-20" dirty="0" smtClean="0"/>
              <a:t>ПРОФИЛЬ БРЯНСКОГО МУНИЦИПАЛЬНОГО РАЙОНА</a:t>
            </a:r>
            <a:endParaRPr spc="-10" dirty="0"/>
          </a:p>
        </p:txBody>
      </p:sp>
      <p:sp>
        <p:nvSpPr>
          <p:cNvPr id="50" name="object 5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11</a:t>
            </a:fld>
            <a:endParaRPr dirty="0"/>
          </a:p>
        </p:txBody>
      </p:sp>
      <p:pic>
        <p:nvPicPr>
          <p:cNvPr id="1026" name="Picture 2" descr="В Брянской епархии сделали изумительное фото радуги над Свенским монастырем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85800" y="1447800"/>
            <a:ext cx="2133600" cy="15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1028" name="Picture 4" descr="https://www.puteshestvie32.ru/sites/default/files/styles/large/public/images/201210111652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3124200"/>
            <a:ext cx="2054225" cy="15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https://www.puteshestvie32.ru/sites/default/files/styles/large/public/images/201210111703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4800600"/>
            <a:ext cx="2057400" cy="15430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54" name="object 20"/>
          <p:cNvSpPr txBox="1"/>
          <p:nvPr/>
        </p:nvSpPr>
        <p:spPr>
          <a:xfrm>
            <a:off x="5791200" y="5638800"/>
            <a:ext cx="653415" cy="45717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dirty="0" smtClean="0">
                <a:solidFill>
                  <a:srgbClr val="4756A0"/>
                </a:solidFill>
                <a:latin typeface="Arial"/>
                <a:cs typeface="Arial"/>
              </a:rPr>
              <a:t>ЦЕРКОВЬ БОРИСА И ГЛЕБА </a:t>
            </a:r>
          </a:p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dirty="0" smtClean="0">
                <a:solidFill>
                  <a:srgbClr val="4756A0"/>
                </a:solidFill>
                <a:latin typeface="Arial"/>
                <a:cs typeface="Arial"/>
              </a:rPr>
              <a:t>с.Госома</a:t>
            </a:r>
            <a:endParaRPr sz="700" dirty="0">
              <a:latin typeface="Arial"/>
              <a:cs typeface="Arial"/>
            </a:endParaRPr>
          </a:p>
        </p:txBody>
      </p:sp>
      <p:pic>
        <p:nvPicPr>
          <p:cNvPr id="1038" name="Picture 1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1447800"/>
            <a:ext cx="2057400" cy="15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1044" name="Picture 20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3124200"/>
            <a:ext cx="2133600" cy="1523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64" name="object 6"/>
          <p:cNvSpPr/>
          <p:nvPr/>
        </p:nvSpPr>
        <p:spPr>
          <a:xfrm>
            <a:off x="7010400" y="1447800"/>
            <a:ext cx="2743200" cy="1219200"/>
          </a:xfrm>
          <a:custGeom>
            <a:avLst/>
            <a:gdLst/>
            <a:ahLst/>
            <a:cxnLst/>
            <a:rect l="l" t="t" r="r" b="b"/>
            <a:pathLst>
              <a:path w="2780665" h="2027554">
                <a:moveTo>
                  <a:pt x="2551769" y="0"/>
                </a:moveTo>
                <a:lnTo>
                  <a:pt x="228635" y="0"/>
                </a:lnTo>
                <a:lnTo>
                  <a:pt x="182557" y="4645"/>
                </a:lnTo>
                <a:lnTo>
                  <a:pt x="139640" y="17967"/>
                </a:lnTo>
                <a:lnTo>
                  <a:pt x="100803" y="39047"/>
                </a:lnTo>
                <a:lnTo>
                  <a:pt x="66965" y="66966"/>
                </a:lnTo>
                <a:lnTo>
                  <a:pt x="39047" y="100803"/>
                </a:lnTo>
                <a:lnTo>
                  <a:pt x="17967" y="139640"/>
                </a:lnTo>
                <a:lnTo>
                  <a:pt x="4645" y="182557"/>
                </a:lnTo>
                <a:lnTo>
                  <a:pt x="0" y="228635"/>
                </a:lnTo>
                <a:lnTo>
                  <a:pt x="0" y="1798817"/>
                </a:lnTo>
                <a:lnTo>
                  <a:pt x="4645" y="1844895"/>
                </a:lnTo>
                <a:lnTo>
                  <a:pt x="17967" y="1887813"/>
                </a:lnTo>
                <a:lnTo>
                  <a:pt x="39047" y="1926650"/>
                </a:lnTo>
                <a:lnTo>
                  <a:pt x="66965" y="1960487"/>
                </a:lnTo>
                <a:lnTo>
                  <a:pt x="100803" y="1988406"/>
                </a:lnTo>
                <a:lnTo>
                  <a:pt x="139640" y="2009486"/>
                </a:lnTo>
                <a:lnTo>
                  <a:pt x="182557" y="2022808"/>
                </a:lnTo>
                <a:lnTo>
                  <a:pt x="228635" y="2027453"/>
                </a:lnTo>
                <a:lnTo>
                  <a:pt x="2551769" y="2027453"/>
                </a:lnTo>
                <a:lnTo>
                  <a:pt x="2597847" y="2022808"/>
                </a:lnTo>
                <a:lnTo>
                  <a:pt x="2640764" y="2009486"/>
                </a:lnTo>
                <a:lnTo>
                  <a:pt x="2679601" y="1988406"/>
                </a:lnTo>
                <a:lnTo>
                  <a:pt x="2713439" y="1960487"/>
                </a:lnTo>
                <a:lnTo>
                  <a:pt x="2741357" y="1926650"/>
                </a:lnTo>
                <a:lnTo>
                  <a:pt x="2762437" y="1887813"/>
                </a:lnTo>
                <a:lnTo>
                  <a:pt x="2775760" y="1844895"/>
                </a:lnTo>
                <a:lnTo>
                  <a:pt x="2780405" y="1798817"/>
                </a:lnTo>
                <a:lnTo>
                  <a:pt x="2780405" y="228635"/>
                </a:lnTo>
                <a:lnTo>
                  <a:pt x="2775760" y="182557"/>
                </a:lnTo>
                <a:lnTo>
                  <a:pt x="2762437" y="139640"/>
                </a:lnTo>
                <a:lnTo>
                  <a:pt x="2741357" y="100803"/>
                </a:lnTo>
                <a:lnTo>
                  <a:pt x="2713439" y="66966"/>
                </a:lnTo>
                <a:lnTo>
                  <a:pt x="2679601" y="39047"/>
                </a:lnTo>
                <a:lnTo>
                  <a:pt x="2640764" y="17967"/>
                </a:lnTo>
                <a:lnTo>
                  <a:pt x="2597847" y="4645"/>
                </a:lnTo>
                <a:lnTo>
                  <a:pt x="255176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5" name="object 6"/>
          <p:cNvSpPr/>
          <p:nvPr/>
        </p:nvSpPr>
        <p:spPr>
          <a:xfrm>
            <a:off x="7010400" y="2743200"/>
            <a:ext cx="2743200" cy="1371600"/>
          </a:xfrm>
          <a:custGeom>
            <a:avLst/>
            <a:gdLst/>
            <a:ahLst/>
            <a:cxnLst/>
            <a:rect l="l" t="t" r="r" b="b"/>
            <a:pathLst>
              <a:path w="2780665" h="2027554">
                <a:moveTo>
                  <a:pt x="2551769" y="0"/>
                </a:moveTo>
                <a:lnTo>
                  <a:pt x="228635" y="0"/>
                </a:lnTo>
                <a:lnTo>
                  <a:pt x="182557" y="4645"/>
                </a:lnTo>
                <a:lnTo>
                  <a:pt x="139640" y="17967"/>
                </a:lnTo>
                <a:lnTo>
                  <a:pt x="100803" y="39047"/>
                </a:lnTo>
                <a:lnTo>
                  <a:pt x="66965" y="66966"/>
                </a:lnTo>
                <a:lnTo>
                  <a:pt x="39047" y="100803"/>
                </a:lnTo>
                <a:lnTo>
                  <a:pt x="17967" y="139640"/>
                </a:lnTo>
                <a:lnTo>
                  <a:pt x="4645" y="182557"/>
                </a:lnTo>
                <a:lnTo>
                  <a:pt x="0" y="228635"/>
                </a:lnTo>
                <a:lnTo>
                  <a:pt x="0" y="1798817"/>
                </a:lnTo>
                <a:lnTo>
                  <a:pt x="4645" y="1844895"/>
                </a:lnTo>
                <a:lnTo>
                  <a:pt x="17967" y="1887813"/>
                </a:lnTo>
                <a:lnTo>
                  <a:pt x="39047" y="1926650"/>
                </a:lnTo>
                <a:lnTo>
                  <a:pt x="66965" y="1960487"/>
                </a:lnTo>
                <a:lnTo>
                  <a:pt x="100803" y="1988406"/>
                </a:lnTo>
                <a:lnTo>
                  <a:pt x="139640" y="2009486"/>
                </a:lnTo>
                <a:lnTo>
                  <a:pt x="182557" y="2022808"/>
                </a:lnTo>
                <a:lnTo>
                  <a:pt x="228635" y="2027453"/>
                </a:lnTo>
                <a:lnTo>
                  <a:pt x="2551769" y="2027453"/>
                </a:lnTo>
                <a:lnTo>
                  <a:pt x="2597847" y="2022808"/>
                </a:lnTo>
                <a:lnTo>
                  <a:pt x="2640764" y="2009486"/>
                </a:lnTo>
                <a:lnTo>
                  <a:pt x="2679601" y="1988406"/>
                </a:lnTo>
                <a:lnTo>
                  <a:pt x="2713439" y="1960487"/>
                </a:lnTo>
                <a:lnTo>
                  <a:pt x="2741357" y="1926650"/>
                </a:lnTo>
                <a:lnTo>
                  <a:pt x="2762437" y="1887813"/>
                </a:lnTo>
                <a:lnTo>
                  <a:pt x="2775760" y="1844895"/>
                </a:lnTo>
                <a:lnTo>
                  <a:pt x="2780405" y="1798817"/>
                </a:lnTo>
                <a:lnTo>
                  <a:pt x="2780405" y="228635"/>
                </a:lnTo>
                <a:lnTo>
                  <a:pt x="2775760" y="182557"/>
                </a:lnTo>
                <a:lnTo>
                  <a:pt x="2762437" y="139640"/>
                </a:lnTo>
                <a:lnTo>
                  <a:pt x="2741357" y="100803"/>
                </a:lnTo>
                <a:lnTo>
                  <a:pt x="2713439" y="66966"/>
                </a:lnTo>
                <a:lnTo>
                  <a:pt x="2679601" y="39047"/>
                </a:lnTo>
                <a:lnTo>
                  <a:pt x="2640764" y="17967"/>
                </a:lnTo>
                <a:lnTo>
                  <a:pt x="2597847" y="4645"/>
                </a:lnTo>
                <a:lnTo>
                  <a:pt x="255176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7" name="TextBox 66"/>
          <p:cNvSpPr txBox="1"/>
          <p:nvPr/>
        </p:nvSpPr>
        <p:spPr>
          <a:xfrm>
            <a:off x="7162800" y="51816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География т</a:t>
            </a:r>
            <a:endParaRPr lang="ru-RU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object 26"/>
          <p:cNvSpPr txBox="1"/>
          <p:nvPr/>
        </p:nvSpPr>
        <p:spPr>
          <a:xfrm>
            <a:off x="7162800" y="1752600"/>
            <a:ext cx="91440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chemeClr val="bg1"/>
                </a:solidFill>
                <a:latin typeface="Arial"/>
                <a:cs typeface="Arial"/>
              </a:rPr>
              <a:t>26 860 </a:t>
            </a:r>
          </a:p>
          <a:p>
            <a:pPr marL="12700"/>
            <a:r>
              <a:rPr lang="ru-RU" sz="900" b="1" spc="-5" dirty="0" smtClean="0">
                <a:solidFill>
                  <a:schemeClr val="bg1"/>
                </a:solidFill>
                <a:latin typeface="Arial"/>
                <a:cs typeface="Arial"/>
              </a:rPr>
              <a:t>предметов </a:t>
            </a:r>
          </a:p>
          <a:p>
            <a:pPr marL="12700"/>
            <a:r>
              <a:rPr lang="ru-RU" sz="900" b="1" spc="-5" dirty="0" smtClean="0">
                <a:solidFill>
                  <a:schemeClr val="bg1"/>
                </a:solidFill>
                <a:latin typeface="Arial"/>
                <a:cs typeface="Arial"/>
              </a:rPr>
              <a:t>музейного </a:t>
            </a:r>
          </a:p>
          <a:p>
            <a:pPr marL="12700"/>
            <a:r>
              <a:rPr lang="ru-RU" sz="900" b="1" spc="-5" dirty="0" smtClean="0">
                <a:solidFill>
                  <a:schemeClr val="bg1"/>
                </a:solidFill>
                <a:latin typeface="Arial"/>
                <a:cs typeface="Arial"/>
              </a:rPr>
              <a:t>значения</a:t>
            </a:r>
          </a:p>
        </p:txBody>
      </p:sp>
      <p:pic>
        <p:nvPicPr>
          <p:cNvPr id="69" name="Рисунок 68" descr="Банк со сплошной заливкой">
            <a:extLst>
              <a:ext uri="{FF2B5EF4-FFF2-40B4-BE49-F238E27FC236}">
                <a16:creationId xmlns:a16="http://schemas.microsoft.com/office/drawing/2014/main" xmlns="" id="{8FB997B9-FD22-F95F-33CD-572A232AC2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9220200" y="1447800"/>
            <a:ext cx="360000" cy="360000"/>
          </a:xfrm>
          <a:prstGeom prst="rect">
            <a:avLst/>
          </a:prstGeom>
        </p:spPr>
      </p:pic>
      <p:sp>
        <p:nvSpPr>
          <p:cNvPr id="70" name="object 30"/>
          <p:cNvSpPr txBox="1"/>
          <p:nvPr/>
        </p:nvSpPr>
        <p:spPr>
          <a:xfrm>
            <a:off x="7162800" y="3048000"/>
            <a:ext cx="1066800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chemeClr val="bg1"/>
                </a:solidFill>
                <a:latin typeface="Arial"/>
                <a:cs typeface="Arial"/>
              </a:rPr>
              <a:t>210 528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lang="ru-RU" sz="900" b="1" spc="-2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экземпляров общий библиотечный фонд</a:t>
            </a:r>
            <a:endParaRPr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4" name="Рисунок 73" descr="Пользователи со сплошной заливкой">
            <a:extLst>
              <a:ext uri="{FF2B5EF4-FFF2-40B4-BE49-F238E27FC236}">
                <a16:creationId xmlns:a16="http://schemas.microsoft.com/office/drawing/2014/main" xmlns="" id="{635C8124-D88F-884C-D0DA-9710618025AE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96DAC541-7B7A-43D3-8B79-37D633B846F1}">
                <asvg:svgBlip xmlns:asvg="http://schemas.microsoft.com/office/drawing/2016/SVG/main" xmlns="" r:embed="rId37"/>
              </a:ext>
            </a:extLst>
          </a:blip>
          <a:stretch>
            <a:fillRect/>
          </a:stretch>
        </p:blipFill>
        <p:spPr>
          <a:xfrm>
            <a:off x="9220200" y="2819400"/>
            <a:ext cx="360000" cy="360000"/>
          </a:xfrm>
          <a:prstGeom prst="rect">
            <a:avLst/>
          </a:prstGeom>
        </p:spPr>
      </p:pic>
      <p:pic>
        <p:nvPicPr>
          <p:cNvPr id="58370" name="Picture 2" descr="C:\Users\Щербакова\AppData\Local\Packages\Microsoft.Windows.Photos_8wekyb3d8bbwe\TempState\ShareServiceTempFolder\прррр.jpeg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6934200" y="4267200"/>
            <a:ext cx="2819400" cy="1492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58372" name="Picture 4" descr="C:\Users\Щербакова\Downloads\лоло.jpg"/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685800" y="4800600"/>
            <a:ext cx="2133600" cy="15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36" name="object 26"/>
          <p:cNvSpPr txBox="1"/>
          <p:nvPr/>
        </p:nvSpPr>
        <p:spPr>
          <a:xfrm>
            <a:off x="8305800" y="1752600"/>
            <a:ext cx="121920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chemeClr val="bg1"/>
                </a:solidFill>
                <a:latin typeface="Arial"/>
                <a:cs typeface="Arial"/>
              </a:rPr>
              <a:t>11 342</a:t>
            </a:r>
          </a:p>
          <a:p>
            <a:pPr marL="12700"/>
            <a:r>
              <a:rPr lang="ru-RU" sz="900" b="1" spc="-5" dirty="0" smtClean="0">
                <a:solidFill>
                  <a:schemeClr val="bg1"/>
                </a:solidFill>
                <a:latin typeface="Arial"/>
                <a:cs typeface="Arial"/>
              </a:rPr>
              <a:t>человек</a:t>
            </a:r>
          </a:p>
          <a:p>
            <a:pPr marL="12700"/>
            <a:r>
              <a:rPr lang="ru-RU" sz="900" b="1" spc="-5" dirty="0" smtClean="0">
                <a:solidFill>
                  <a:schemeClr val="bg1"/>
                </a:solidFill>
                <a:latin typeface="Arial"/>
                <a:cs typeface="Arial"/>
              </a:rPr>
              <a:t>посетило</a:t>
            </a:r>
          </a:p>
          <a:p>
            <a:pPr marL="12700"/>
            <a:r>
              <a:rPr lang="ru-RU" sz="900" b="1" spc="-5" dirty="0" smtClean="0">
                <a:solidFill>
                  <a:schemeClr val="bg1"/>
                </a:solidFill>
                <a:latin typeface="Arial"/>
                <a:cs typeface="Arial"/>
              </a:rPr>
              <a:t>музей</a:t>
            </a:r>
          </a:p>
        </p:txBody>
      </p:sp>
      <p:sp>
        <p:nvSpPr>
          <p:cNvPr id="37" name="object 30"/>
          <p:cNvSpPr txBox="1"/>
          <p:nvPr/>
        </p:nvSpPr>
        <p:spPr>
          <a:xfrm>
            <a:off x="8382000" y="3048000"/>
            <a:ext cx="114300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chemeClr val="bg1"/>
                </a:solidFill>
                <a:latin typeface="Arial"/>
                <a:cs typeface="Arial"/>
              </a:rPr>
              <a:t>14 990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/>
            <a:r>
              <a:rPr lang="ru-RU" sz="900" b="1" spc="-2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человек</a:t>
            </a:r>
            <a:endParaRPr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12700"/>
            <a:r>
              <a:rPr lang="ru-RU" sz="900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посетило </a:t>
            </a:r>
          </a:p>
          <a:p>
            <a:pPr marL="12700"/>
            <a:r>
              <a:rPr lang="ru-RU" sz="900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библиотеки</a:t>
            </a:r>
            <a:endParaRPr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34200" y="5867400"/>
            <a:ext cx="2819400" cy="6096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7086600" y="5943600"/>
            <a:ext cx="259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Хотылевский археологический комплекс </a:t>
            </a:r>
            <a:endParaRPr lang="ru-RU" sz="11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Овал 39">
            <a:hlinkClick r:id="rId40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6472284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 smtClean="0"/>
              <a:t>ТУРИЗМ</a:t>
            </a:r>
            <a:r>
              <a:rPr lang="ru-RU" spc="-5" dirty="0" smtClean="0"/>
              <a:t/>
            </a:r>
            <a:br>
              <a:rPr lang="ru-RU" spc="-5" dirty="0" smtClean="0"/>
            </a:br>
            <a:r>
              <a:rPr lang="ru-RU" b="0" spc="-5" dirty="0" smtClean="0"/>
              <a:t>БРЯНСКОГО МУНИЦИПАЛЬНОГО РАЙОНА</a:t>
            </a:r>
            <a:endParaRPr b="0" spc="-5" dirty="0"/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1800" b="0" spc="-35" dirty="0" smtClean="0">
                <a:latin typeface="Arial" pitchFamily="34" charset="0"/>
                <a:cs typeface="Arial" pitchFamily="34" charset="0"/>
              </a:rPr>
              <a:t>ВИДЫ ТУРИЗМА</a:t>
            </a:r>
            <a:endParaRPr b="0" spc="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7016" y="163628"/>
            <a:ext cx="665480" cy="274320"/>
          </a:xfrm>
          <a:custGeom>
            <a:avLst/>
            <a:gdLst/>
            <a:ahLst/>
            <a:cxnLst/>
            <a:rect l="l" t="t" r="r" b="b"/>
            <a:pathLst>
              <a:path w="665480" h="274320">
                <a:moveTo>
                  <a:pt x="528191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528190" y="273845"/>
                </a:lnTo>
                <a:lnTo>
                  <a:pt x="571468" y="266864"/>
                </a:lnTo>
                <a:lnTo>
                  <a:pt x="609055" y="247426"/>
                </a:lnTo>
                <a:lnTo>
                  <a:pt x="638694" y="217786"/>
                </a:lnTo>
                <a:lnTo>
                  <a:pt x="658132" y="180200"/>
                </a:lnTo>
                <a:lnTo>
                  <a:pt x="665114" y="136922"/>
                </a:lnTo>
                <a:lnTo>
                  <a:pt x="658133" y="93644"/>
                </a:lnTo>
                <a:lnTo>
                  <a:pt x="638695" y="56057"/>
                </a:lnTo>
                <a:lnTo>
                  <a:pt x="609056" y="26417"/>
                </a:lnTo>
                <a:lnTo>
                  <a:pt x="571469" y="6980"/>
                </a:lnTo>
                <a:lnTo>
                  <a:pt x="52819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762419" y="227076"/>
            <a:ext cx="3822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800" b="1" spc="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ри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зм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3117" y="1609344"/>
            <a:ext cx="1956283" cy="85408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496570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ОРГАНИЗОВАНЫ ТУРИСТИЧЕСКИЕ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ПЕШЕХОДНЫЕ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АВТОМОБИЛЬНЫЕ МАРШРУТЫ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5" name="object 175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20" dirty="0" smtClean="0"/>
              <a:t> БРЯНСКОГО МУНИЦИПАЛЬНОГО РАЙОНА</a:t>
            </a:r>
            <a:endParaRPr spc="-10" dirty="0"/>
          </a:p>
        </p:txBody>
      </p:sp>
      <p:sp>
        <p:nvSpPr>
          <p:cNvPr id="176" name="object 17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12</a:t>
            </a:fld>
            <a:endParaRPr dirty="0"/>
          </a:p>
        </p:txBody>
      </p:sp>
      <p:sp>
        <p:nvSpPr>
          <p:cNvPr id="56322" name="AutoShape 2" descr="20190907_1718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6326" name="AutoShape 6" descr="IMG_20180907_18580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2" name="object 2"/>
          <p:cNvSpPr/>
          <p:nvPr/>
        </p:nvSpPr>
        <p:spPr>
          <a:xfrm>
            <a:off x="533400" y="1600200"/>
            <a:ext cx="2743200" cy="914400"/>
          </a:xfrm>
          <a:custGeom>
            <a:avLst/>
            <a:gdLst/>
            <a:ahLst/>
            <a:cxnLst/>
            <a:rect l="l" t="t" r="r" b="b"/>
            <a:pathLst>
              <a:path w="2934970" h="1116330">
                <a:moveTo>
                  <a:pt x="2669799" y="0"/>
                </a:moveTo>
                <a:lnTo>
                  <a:pt x="264949" y="0"/>
                </a:lnTo>
                <a:lnTo>
                  <a:pt x="217324" y="4268"/>
                </a:lnTo>
                <a:lnTo>
                  <a:pt x="172499" y="16575"/>
                </a:lnTo>
                <a:lnTo>
                  <a:pt x="131224" y="36173"/>
                </a:lnTo>
                <a:lnTo>
                  <a:pt x="94245" y="62312"/>
                </a:lnTo>
                <a:lnTo>
                  <a:pt x="62312" y="94245"/>
                </a:lnTo>
                <a:lnTo>
                  <a:pt x="36173" y="131224"/>
                </a:lnTo>
                <a:lnTo>
                  <a:pt x="16575" y="172500"/>
                </a:lnTo>
                <a:lnTo>
                  <a:pt x="4268" y="217324"/>
                </a:lnTo>
                <a:lnTo>
                  <a:pt x="0" y="264949"/>
                </a:lnTo>
                <a:lnTo>
                  <a:pt x="0" y="851051"/>
                </a:lnTo>
                <a:lnTo>
                  <a:pt x="4268" y="898675"/>
                </a:lnTo>
                <a:lnTo>
                  <a:pt x="16575" y="943500"/>
                </a:lnTo>
                <a:lnTo>
                  <a:pt x="36173" y="984775"/>
                </a:lnTo>
                <a:lnTo>
                  <a:pt x="62312" y="1021754"/>
                </a:lnTo>
                <a:lnTo>
                  <a:pt x="94245" y="1053687"/>
                </a:lnTo>
                <a:lnTo>
                  <a:pt x="131224" y="1079826"/>
                </a:lnTo>
                <a:lnTo>
                  <a:pt x="172499" y="1099423"/>
                </a:lnTo>
                <a:lnTo>
                  <a:pt x="217324" y="1111731"/>
                </a:lnTo>
                <a:lnTo>
                  <a:pt x="264949" y="1115999"/>
                </a:lnTo>
                <a:lnTo>
                  <a:pt x="2669799" y="1115999"/>
                </a:lnTo>
                <a:lnTo>
                  <a:pt x="2717424" y="1111731"/>
                </a:lnTo>
                <a:lnTo>
                  <a:pt x="2762249" y="1099423"/>
                </a:lnTo>
                <a:lnTo>
                  <a:pt x="2803524" y="1079826"/>
                </a:lnTo>
                <a:lnTo>
                  <a:pt x="2840502" y="1053687"/>
                </a:lnTo>
                <a:lnTo>
                  <a:pt x="2872435" y="1021754"/>
                </a:lnTo>
                <a:lnTo>
                  <a:pt x="2898575" y="984775"/>
                </a:lnTo>
                <a:lnTo>
                  <a:pt x="2918172" y="943500"/>
                </a:lnTo>
                <a:lnTo>
                  <a:pt x="2930479" y="898675"/>
                </a:lnTo>
                <a:lnTo>
                  <a:pt x="2934748" y="851051"/>
                </a:lnTo>
                <a:lnTo>
                  <a:pt x="2934748" y="264949"/>
                </a:lnTo>
                <a:lnTo>
                  <a:pt x="2930479" y="217324"/>
                </a:lnTo>
                <a:lnTo>
                  <a:pt x="2918172" y="172500"/>
                </a:lnTo>
                <a:lnTo>
                  <a:pt x="2898575" y="131224"/>
                </a:lnTo>
                <a:lnTo>
                  <a:pt x="2872435" y="94245"/>
                </a:lnTo>
                <a:lnTo>
                  <a:pt x="2840502" y="62312"/>
                </a:lnTo>
                <a:lnTo>
                  <a:pt x="2803524" y="36173"/>
                </a:lnTo>
                <a:lnTo>
                  <a:pt x="2762249" y="16575"/>
                </a:lnTo>
                <a:lnTo>
                  <a:pt x="2717424" y="4268"/>
                </a:lnTo>
                <a:lnTo>
                  <a:pt x="266979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3" name="object 2"/>
          <p:cNvSpPr/>
          <p:nvPr/>
        </p:nvSpPr>
        <p:spPr>
          <a:xfrm>
            <a:off x="533400" y="2590800"/>
            <a:ext cx="2743200" cy="914400"/>
          </a:xfrm>
          <a:custGeom>
            <a:avLst/>
            <a:gdLst/>
            <a:ahLst/>
            <a:cxnLst/>
            <a:rect l="l" t="t" r="r" b="b"/>
            <a:pathLst>
              <a:path w="2934970" h="1116330">
                <a:moveTo>
                  <a:pt x="2669799" y="0"/>
                </a:moveTo>
                <a:lnTo>
                  <a:pt x="264949" y="0"/>
                </a:lnTo>
                <a:lnTo>
                  <a:pt x="217324" y="4268"/>
                </a:lnTo>
                <a:lnTo>
                  <a:pt x="172499" y="16575"/>
                </a:lnTo>
                <a:lnTo>
                  <a:pt x="131224" y="36173"/>
                </a:lnTo>
                <a:lnTo>
                  <a:pt x="94245" y="62312"/>
                </a:lnTo>
                <a:lnTo>
                  <a:pt x="62312" y="94245"/>
                </a:lnTo>
                <a:lnTo>
                  <a:pt x="36173" y="131224"/>
                </a:lnTo>
                <a:lnTo>
                  <a:pt x="16575" y="172500"/>
                </a:lnTo>
                <a:lnTo>
                  <a:pt x="4268" y="217324"/>
                </a:lnTo>
                <a:lnTo>
                  <a:pt x="0" y="264949"/>
                </a:lnTo>
                <a:lnTo>
                  <a:pt x="0" y="851051"/>
                </a:lnTo>
                <a:lnTo>
                  <a:pt x="4268" y="898675"/>
                </a:lnTo>
                <a:lnTo>
                  <a:pt x="16575" y="943500"/>
                </a:lnTo>
                <a:lnTo>
                  <a:pt x="36173" y="984775"/>
                </a:lnTo>
                <a:lnTo>
                  <a:pt x="62312" y="1021754"/>
                </a:lnTo>
                <a:lnTo>
                  <a:pt x="94245" y="1053687"/>
                </a:lnTo>
                <a:lnTo>
                  <a:pt x="131224" y="1079826"/>
                </a:lnTo>
                <a:lnTo>
                  <a:pt x="172499" y="1099423"/>
                </a:lnTo>
                <a:lnTo>
                  <a:pt x="217324" y="1111731"/>
                </a:lnTo>
                <a:lnTo>
                  <a:pt x="264949" y="1115999"/>
                </a:lnTo>
                <a:lnTo>
                  <a:pt x="2669799" y="1115999"/>
                </a:lnTo>
                <a:lnTo>
                  <a:pt x="2717424" y="1111731"/>
                </a:lnTo>
                <a:lnTo>
                  <a:pt x="2762249" y="1099423"/>
                </a:lnTo>
                <a:lnTo>
                  <a:pt x="2803524" y="1079826"/>
                </a:lnTo>
                <a:lnTo>
                  <a:pt x="2840502" y="1053687"/>
                </a:lnTo>
                <a:lnTo>
                  <a:pt x="2872435" y="1021754"/>
                </a:lnTo>
                <a:lnTo>
                  <a:pt x="2898575" y="984775"/>
                </a:lnTo>
                <a:lnTo>
                  <a:pt x="2918172" y="943500"/>
                </a:lnTo>
                <a:lnTo>
                  <a:pt x="2930479" y="898675"/>
                </a:lnTo>
                <a:lnTo>
                  <a:pt x="2934748" y="851051"/>
                </a:lnTo>
                <a:lnTo>
                  <a:pt x="2934748" y="264949"/>
                </a:lnTo>
                <a:lnTo>
                  <a:pt x="2930479" y="217324"/>
                </a:lnTo>
                <a:lnTo>
                  <a:pt x="2918172" y="172500"/>
                </a:lnTo>
                <a:lnTo>
                  <a:pt x="2898575" y="131224"/>
                </a:lnTo>
                <a:lnTo>
                  <a:pt x="2872435" y="94245"/>
                </a:lnTo>
                <a:lnTo>
                  <a:pt x="2840502" y="62312"/>
                </a:lnTo>
                <a:lnTo>
                  <a:pt x="2803524" y="36173"/>
                </a:lnTo>
                <a:lnTo>
                  <a:pt x="2762249" y="16575"/>
                </a:lnTo>
                <a:lnTo>
                  <a:pt x="2717424" y="4268"/>
                </a:lnTo>
                <a:lnTo>
                  <a:pt x="266979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4" name="object 2"/>
          <p:cNvSpPr/>
          <p:nvPr/>
        </p:nvSpPr>
        <p:spPr>
          <a:xfrm>
            <a:off x="533400" y="3581400"/>
            <a:ext cx="2743200" cy="914400"/>
          </a:xfrm>
          <a:custGeom>
            <a:avLst/>
            <a:gdLst/>
            <a:ahLst/>
            <a:cxnLst/>
            <a:rect l="l" t="t" r="r" b="b"/>
            <a:pathLst>
              <a:path w="2934970" h="1116330">
                <a:moveTo>
                  <a:pt x="2669799" y="0"/>
                </a:moveTo>
                <a:lnTo>
                  <a:pt x="264949" y="0"/>
                </a:lnTo>
                <a:lnTo>
                  <a:pt x="217324" y="4268"/>
                </a:lnTo>
                <a:lnTo>
                  <a:pt x="172499" y="16575"/>
                </a:lnTo>
                <a:lnTo>
                  <a:pt x="131224" y="36173"/>
                </a:lnTo>
                <a:lnTo>
                  <a:pt x="94245" y="62312"/>
                </a:lnTo>
                <a:lnTo>
                  <a:pt x="62312" y="94245"/>
                </a:lnTo>
                <a:lnTo>
                  <a:pt x="36173" y="131224"/>
                </a:lnTo>
                <a:lnTo>
                  <a:pt x="16575" y="172500"/>
                </a:lnTo>
                <a:lnTo>
                  <a:pt x="4268" y="217324"/>
                </a:lnTo>
                <a:lnTo>
                  <a:pt x="0" y="264949"/>
                </a:lnTo>
                <a:lnTo>
                  <a:pt x="0" y="851051"/>
                </a:lnTo>
                <a:lnTo>
                  <a:pt x="4268" y="898675"/>
                </a:lnTo>
                <a:lnTo>
                  <a:pt x="16575" y="943500"/>
                </a:lnTo>
                <a:lnTo>
                  <a:pt x="36173" y="984775"/>
                </a:lnTo>
                <a:lnTo>
                  <a:pt x="62312" y="1021754"/>
                </a:lnTo>
                <a:lnTo>
                  <a:pt x="94245" y="1053687"/>
                </a:lnTo>
                <a:lnTo>
                  <a:pt x="131224" y="1079826"/>
                </a:lnTo>
                <a:lnTo>
                  <a:pt x="172499" y="1099423"/>
                </a:lnTo>
                <a:lnTo>
                  <a:pt x="217324" y="1111731"/>
                </a:lnTo>
                <a:lnTo>
                  <a:pt x="264949" y="1115999"/>
                </a:lnTo>
                <a:lnTo>
                  <a:pt x="2669799" y="1115999"/>
                </a:lnTo>
                <a:lnTo>
                  <a:pt x="2717424" y="1111731"/>
                </a:lnTo>
                <a:lnTo>
                  <a:pt x="2762249" y="1099423"/>
                </a:lnTo>
                <a:lnTo>
                  <a:pt x="2803524" y="1079826"/>
                </a:lnTo>
                <a:lnTo>
                  <a:pt x="2840502" y="1053687"/>
                </a:lnTo>
                <a:lnTo>
                  <a:pt x="2872435" y="1021754"/>
                </a:lnTo>
                <a:lnTo>
                  <a:pt x="2898575" y="984775"/>
                </a:lnTo>
                <a:lnTo>
                  <a:pt x="2918172" y="943500"/>
                </a:lnTo>
                <a:lnTo>
                  <a:pt x="2930479" y="898675"/>
                </a:lnTo>
                <a:lnTo>
                  <a:pt x="2934748" y="851051"/>
                </a:lnTo>
                <a:lnTo>
                  <a:pt x="2934748" y="264949"/>
                </a:lnTo>
                <a:lnTo>
                  <a:pt x="2930479" y="217324"/>
                </a:lnTo>
                <a:lnTo>
                  <a:pt x="2918172" y="172500"/>
                </a:lnTo>
                <a:lnTo>
                  <a:pt x="2898575" y="131224"/>
                </a:lnTo>
                <a:lnTo>
                  <a:pt x="2872435" y="94245"/>
                </a:lnTo>
                <a:lnTo>
                  <a:pt x="2840502" y="62312"/>
                </a:lnTo>
                <a:lnTo>
                  <a:pt x="2803524" y="36173"/>
                </a:lnTo>
                <a:lnTo>
                  <a:pt x="2762249" y="16575"/>
                </a:lnTo>
                <a:lnTo>
                  <a:pt x="2717424" y="4268"/>
                </a:lnTo>
                <a:lnTo>
                  <a:pt x="266979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5" name="object 2"/>
          <p:cNvSpPr/>
          <p:nvPr/>
        </p:nvSpPr>
        <p:spPr>
          <a:xfrm>
            <a:off x="533400" y="4572000"/>
            <a:ext cx="2743200" cy="914400"/>
          </a:xfrm>
          <a:custGeom>
            <a:avLst/>
            <a:gdLst/>
            <a:ahLst/>
            <a:cxnLst/>
            <a:rect l="l" t="t" r="r" b="b"/>
            <a:pathLst>
              <a:path w="2934970" h="1116330">
                <a:moveTo>
                  <a:pt x="2669799" y="0"/>
                </a:moveTo>
                <a:lnTo>
                  <a:pt x="264949" y="0"/>
                </a:lnTo>
                <a:lnTo>
                  <a:pt x="217324" y="4268"/>
                </a:lnTo>
                <a:lnTo>
                  <a:pt x="172499" y="16575"/>
                </a:lnTo>
                <a:lnTo>
                  <a:pt x="131224" y="36173"/>
                </a:lnTo>
                <a:lnTo>
                  <a:pt x="94245" y="62312"/>
                </a:lnTo>
                <a:lnTo>
                  <a:pt x="62312" y="94245"/>
                </a:lnTo>
                <a:lnTo>
                  <a:pt x="36173" y="131224"/>
                </a:lnTo>
                <a:lnTo>
                  <a:pt x="16575" y="172500"/>
                </a:lnTo>
                <a:lnTo>
                  <a:pt x="4268" y="217324"/>
                </a:lnTo>
                <a:lnTo>
                  <a:pt x="0" y="264949"/>
                </a:lnTo>
                <a:lnTo>
                  <a:pt x="0" y="851051"/>
                </a:lnTo>
                <a:lnTo>
                  <a:pt x="4268" y="898675"/>
                </a:lnTo>
                <a:lnTo>
                  <a:pt x="16575" y="943500"/>
                </a:lnTo>
                <a:lnTo>
                  <a:pt x="36173" y="984775"/>
                </a:lnTo>
                <a:lnTo>
                  <a:pt x="62312" y="1021754"/>
                </a:lnTo>
                <a:lnTo>
                  <a:pt x="94245" y="1053687"/>
                </a:lnTo>
                <a:lnTo>
                  <a:pt x="131224" y="1079826"/>
                </a:lnTo>
                <a:lnTo>
                  <a:pt x="172499" y="1099423"/>
                </a:lnTo>
                <a:lnTo>
                  <a:pt x="217324" y="1111731"/>
                </a:lnTo>
                <a:lnTo>
                  <a:pt x="264949" y="1115999"/>
                </a:lnTo>
                <a:lnTo>
                  <a:pt x="2669799" y="1115999"/>
                </a:lnTo>
                <a:lnTo>
                  <a:pt x="2717424" y="1111731"/>
                </a:lnTo>
                <a:lnTo>
                  <a:pt x="2762249" y="1099423"/>
                </a:lnTo>
                <a:lnTo>
                  <a:pt x="2803524" y="1079826"/>
                </a:lnTo>
                <a:lnTo>
                  <a:pt x="2840502" y="1053687"/>
                </a:lnTo>
                <a:lnTo>
                  <a:pt x="2872435" y="1021754"/>
                </a:lnTo>
                <a:lnTo>
                  <a:pt x="2898575" y="984775"/>
                </a:lnTo>
                <a:lnTo>
                  <a:pt x="2918172" y="943500"/>
                </a:lnTo>
                <a:lnTo>
                  <a:pt x="2930479" y="898675"/>
                </a:lnTo>
                <a:lnTo>
                  <a:pt x="2934748" y="851051"/>
                </a:lnTo>
                <a:lnTo>
                  <a:pt x="2934748" y="264949"/>
                </a:lnTo>
                <a:lnTo>
                  <a:pt x="2930479" y="217324"/>
                </a:lnTo>
                <a:lnTo>
                  <a:pt x="2918172" y="172500"/>
                </a:lnTo>
                <a:lnTo>
                  <a:pt x="2898575" y="131224"/>
                </a:lnTo>
                <a:lnTo>
                  <a:pt x="2872435" y="94245"/>
                </a:lnTo>
                <a:lnTo>
                  <a:pt x="2840502" y="62312"/>
                </a:lnTo>
                <a:lnTo>
                  <a:pt x="2803524" y="36173"/>
                </a:lnTo>
                <a:lnTo>
                  <a:pt x="2762249" y="16575"/>
                </a:lnTo>
                <a:lnTo>
                  <a:pt x="2717424" y="4268"/>
                </a:lnTo>
                <a:lnTo>
                  <a:pt x="266979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6" name="object 2"/>
          <p:cNvSpPr/>
          <p:nvPr/>
        </p:nvSpPr>
        <p:spPr>
          <a:xfrm>
            <a:off x="533400" y="5562600"/>
            <a:ext cx="2743200" cy="914400"/>
          </a:xfrm>
          <a:custGeom>
            <a:avLst/>
            <a:gdLst/>
            <a:ahLst/>
            <a:cxnLst/>
            <a:rect l="l" t="t" r="r" b="b"/>
            <a:pathLst>
              <a:path w="2934970" h="1116330">
                <a:moveTo>
                  <a:pt x="2669799" y="0"/>
                </a:moveTo>
                <a:lnTo>
                  <a:pt x="264949" y="0"/>
                </a:lnTo>
                <a:lnTo>
                  <a:pt x="217324" y="4268"/>
                </a:lnTo>
                <a:lnTo>
                  <a:pt x="172499" y="16575"/>
                </a:lnTo>
                <a:lnTo>
                  <a:pt x="131224" y="36173"/>
                </a:lnTo>
                <a:lnTo>
                  <a:pt x="94245" y="62312"/>
                </a:lnTo>
                <a:lnTo>
                  <a:pt x="62312" y="94245"/>
                </a:lnTo>
                <a:lnTo>
                  <a:pt x="36173" y="131224"/>
                </a:lnTo>
                <a:lnTo>
                  <a:pt x="16575" y="172500"/>
                </a:lnTo>
                <a:lnTo>
                  <a:pt x="4268" y="217324"/>
                </a:lnTo>
                <a:lnTo>
                  <a:pt x="0" y="264949"/>
                </a:lnTo>
                <a:lnTo>
                  <a:pt x="0" y="851051"/>
                </a:lnTo>
                <a:lnTo>
                  <a:pt x="4268" y="898675"/>
                </a:lnTo>
                <a:lnTo>
                  <a:pt x="16575" y="943500"/>
                </a:lnTo>
                <a:lnTo>
                  <a:pt x="36173" y="984775"/>
                </a:lnTo>
                <a:lnTo>
                  <a:pt x="62312" y="1021754"/>
                </a:lnTo>
                <a:lnTo>
                  <a:pt x="94245" y="1053687"/>
                </a:lnTo>
                <a:lnTo>
                  <a:pt x="131224" y="1079826"/>
                </a:lnTo>
                <a:lnTo>
                  <a:pt x="172499" y="1099423"/>
                </a:lnTo>
                <a:lnTo>
                  <a:pt x="217324" y="1111731"/>
                </a:lnTo>
                <a:lnTo>
                  <a:pt x="264949" y="1115999"/>
                </a:lnTo>
                <a:lnTo>
                  <a:pt x="2669799" y="1115999"/>
                </a:lnTo>
                <a:lnTo>
                  <a:pt x="2717424" y="1111731"/>
                </a:lnTo>
                <a:lnTo>
                  <a:pt x="2762249" y="1099423"/>
                </a:lnTo>
                <a:lnTo>
                  <a:pt x="2803524" y="1079826"/>
                </a:lnTo>
                <a:lnTo>
                  <a:pt x="2840502" y="1053687"/>
                </a:lnTo>
                <a:lnTo>
                  <a:pt x="2872435" y="1021754"/>
                </a:lnTo>
                <a:lnTo>
                  <a:pt x="2898575" y="984775"/>
                </a:lnTo>
                <a:lnTo>
                  <a:pt x="2918172" y="943500"/>
                </a:lnTo>
                <a:lnTo>
                  <a:pt x="2930479" y="898675"/>
                </a:lnTo>
                <a:lnTo>
                  <a:pt x="2934748" y="851051"/>
                </a:lnTo>
                <a:lnTo>
                  <a:pt x="2934748" y="264949"/>
                </a:lnTo>
                <a:lnTo>
                  <a:pt x="2930479" y="217324"/>
                </a:lnTo>
                <a:lnTo>
                  <a:pt x="2918172" y="172500"/>
                </a:lnTo>
                <a:lnTo>
                  <a:pt x="2898575" y="131224"/>
                </a:lnTo>
                <a:lnTo>
                  <a:pt x="2872435" y="94245"/>
                </a:lnTo>
                <a:lnTo>
                  <a:pt x="2840502" y="62312"/>
                </a:lnTo>
                <a:lnTo>
                  <a:pt x="2803524" y="36173"/>
                </a:lnTo>
                <a:lnTo>
                  <a:pt x="2762249" y="16575"/>
                </a:lnTo>
                <a:lnTo>
                  <a:pt x="2717424" y="4268"/>
                </a:lnTo>
                <a:lnTo>
                  <a:pt x="266979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7" name="TextBox 186"/>
          <p:cNvSpPr txBox="1"/>
          <p:nvPr/>
        </p:nvSpPr>
        <p:spPr>
          <a:xfrm>
            <a:off x="914400" y="1905000"/>
            <a:ext cx="1905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НАУЧНО-ПОПУЛЯРНЫЙ</a:t>
            </a:r>
            <a:endParaRPr lang="ru-RU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914400" y="2895600"/>
            <a:ext cx="1905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СОБЫТИЙНЫЙ</a:t>
            </a:r>
            <a:endParaRPr lang="ru-RU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914400" y="3886200"/>
            <a:ext cx="19812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СПОРТИВНЫЙ</a:t>
            </a:r>
            <a:endParaRPr lang="ru-RU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914400" y="4876800"/>
            <a:ext cx="1905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РЕЛИГИОЗНЫЙ (ПАЛОМНИЧЕСКИЙ)</a:t>
            </a:r>
            <a:endParaRPr lang="ru-RU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838200" y="5867400"/>
            <a:ext cx="1905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СЕЛЬСКИЙ</a:t>
            </a:r>
            <a:endParaRPr lang="ru-RU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3" name="object 23"/>
          <p:cNvSpPr/>
          <p:nvPr/>
        </p:nvSpPr>
        <p:spPr>
          <a:xfrm>
            <a:off x="3429000" y="1600200"/>
            <a:ext cx="3657600" cy="887730"/>
          </a:xfrm>
          <a:custGeom>
            <a:avLst/>
            <a:gdLst/>
            <a:ahLst/>
            <a:cxnLst/>
            <a:rect l="l" t="t" r="r" b="b"/>
            <a:pathLst>
              <a:path w="6062345" h="1116330">
                <a:moveTo>
                  <a:pt x="5809197" y="0"/>
                </a:moveTo>
                <a:lnTo>
                  <a:pt x="252573" y="0"/>
                </a:lnTo>
                <a:lnTo>
                  <a:pt x="207173" y="4069"/>
                </a:lnTo>
                <a:lnTo>
                  <a:pt x="164442" y="15801"/>
                </a:lnTo>
                <a:lnTo>
                  <a:pt x="125095" y="34483"/>
                </a:lnTo>
                <a:lnTo>
                  <a:pt x="89844" y="59402"/>
                </a:lnTo>
                <a:lnTo>
                  <a:pt x="59402" y="89844"/>
                </a:lnTo>
                <a:lnTo>
                  <a:pt x="34483" y="125095"/>
                </a:lnTo>
                <a:lnTo>
                  <a:pt x="15801" y="164443"/>
                </a:lnTo>
                <a:lnTo>
                  <a:pt x="4069" y="207174"/>
                </a:lnTo>
                <a:lnTo>
                  <a:pt x="0" y="252575"/>
                </a:lnTo>
                <a:lnTo>
                  <a:pt x="0" y="863427"/>
                </a:lnTo>
                <a:lnTo>
                  <a:pt x="4069" y="908827"/>
                </a:lnTo>
                <a:lnTo>
                  <a:pt x="15801" y="951558"/>
                </a:lnTo>
                <a:lnTo>
                  <a:pt x="34483" y="990906"/>
                </a:lnTo>
                <a:lnTo>
                  <a:pt x="59402" y="1026157"/>
                </a:lnTo>
                <a:lnTo>
                  <a:pt x="89844" y="1056598"/>
                </a:lnTo>
                <a:lnTo>
                  <a:pt x="125095" y="1081517"/>
                </a:lnTo>
                <a:lnTo>
                  <a:pt x="164442" y="1100199"/>
                </a:lnTo>
                <a:lnTo>
                  <a:pt x="207173" y="1111931"/>
                </a:lnTo>
                <a:lnTo>
                  <a:pt x="252573" y="1116001"/>
                </a:lnTo>
                <a:lnTo>
                  <a:pt x="5809197" y="1116001"/>
                </a:lnTo>
                <a:lnTo>
                  <a:pt x="5854597" y="1111931"/>
                </a:lnTo>
                <a:lnTo>
                  <a:pt x="5897328" y="1100199"/>
                </a:lnTo>
                <a:lnTo>
                  <a:pt x="5936676" y="1081517"/>
                </a:lnTo>
                <a:lnTo>
                  <a:pt x="5971927" y="1056598"/>
                </a:lnTo>
                <a:lnTo>
                  <a:pt x="6002368" y="1026157"/>
                </a:lnTo>
                <a:lnTo>
                  <a:pt x="6027287" y="990906"/>
                </a:lnTo>
                <a:lnTo>
                  <a:pt x="6045969" y="951558"/>
                </a:lnTo>
                <a:lnTo>
                  <a:pt x="6057701" y="908827"/>
                </a:lnTo>
                <a:lnTo>
                  <a:pt x="6061770" y="863427"/>
                </a:lnTo>
                <a:lnTo>
                  <a:pt x="6061770" y="252575"/>
                </a:lnTo>
                <a:lnTo>
                  <a:pt x="6057701" y="207174"/>
                </a:lnTo>
                <a:lnTo>
                  <a:pt x="6045969" y="164443"/>
                </a:lnTo>
                <a:lnTo>
                  <a:pt x="6027287" y="125095"/>
                </a:lnTo>
                <a:lnTo>
                  <a:pt x="6002368" y="89844"/>
                </a:lnTo>
                <a:lnTo>
                  <a:pt x="5971927" y="59402"/>
                </a:lnTo>
                <a:lnTo>
                  <a:pt x="5936676" y="34483"/>
                </a:lnTo>
                <a:lnTo>
                  <a:pt x="5897328" y="15801"/>
                </a:lnTo>
                <a:lnTo>
                  <a:pt x="5854597" y="4069"/>
                </a:lnTo>
                <a:lnTo>
                  <a:pt x="58091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5" name="object 23"/>
          <p:cNvSpPr/>
          <p:nvPr/>
        </p:nvSpPr>
        <p:spPr>
          <a:xfrm>
            <a:off x="3429000" y="2590800"/>
            <a:ext cx="3657600" cy="887730"/>
          </a:xfrm>
          <a:custGeom>
            <a:avLst/>
            <a:gdLst/>
            <a:ahLst/>
            <a:cxnLst/>
            <a:rect l="l" t="t" r="r" b="b"/>
            <a:pathLst>
              <a:path w="6062345" h="1116330">
                <a:moveTo>
                  <a:pt x="5809197" y="0"/>
                </a:moveTo>
                <a:lnTo>
                  <a:pt x="252573" y="0"/>
                </a:lnTo>
                <a:lnTo>
                  <a:pt x="207173" y="4069"/>
                </a:lnTo>
                <a:lnTo>
                  <a:pt x="164442" y="15801"/>
                </a:lnTo>
                <a:lnTo>
                  <a:pt x="125095" y="34483"/>
                </a:lnTo>
                <a:lnTo>
                  <a:pt x="89844" y="59402"/>
                </a:lnTo>
                <a:lnTo>
                  <a:pt x="59402" y="89844"/>
                </a:lnTo>
                <a:lnTo>
                  <a:pt x="34483" y="125095"/>
                </a:lnTo>
                <a:lnTo>
                  <a:pt x="15801" y="164443"/>
                </a:lnTo>
                <a:lnTo>
                  <a:pt x="4069" y="207174"/>
                </a:lnTo>
                <a:lnTo>
                  <a:pt x="0" y="252575"/>
                </a:lnTo>
                <a:lnTo>
                  <a:pt x="0" y="863427"/>
                </a:lnTo>
                <a:lnTo>
                  <a:pt x="4069" y="908827"/>
                </a:lnTo>
                <a:lnTo>
                  <a:pt x="15801" y="951558"/>
                </a:lnTo>
                <a:lnTo>
                  <a:pt x="34483" y="990906"/>
                </a:lnTo>
                <a:lnTo>
                  <a:pt x="59402" y="1026157"/>
                </a:lnTo>
                <a:lnTo>
                  <a:pt x="89844" y="1056598"/>
                </a:lnTo>
                <a:lnTo>
                  <a:pt x="125095" y="1081517"/>
                </a:lnTo>
                <a:lnTo>
                  <a:pt x="164442" y="1100199"/>
                </a:lnTo>
                <a:lnTo>
                  <a:pt x="207173" y="1111931"/>
                </a:lnTo>
                <a:lnTo>
                  <a:pt x="252573" y="1116001"/>
                </a:lnTo>
                <a:lnTo>
                  <a:pt x="5809197" y="1116001"/>
                </a:lnTo>
                <a:lnTo>
                  <a:pt x="5854597" y="1111931"/>
                </a:lnTo>
                <a:lnTo>
                  <a:pt x="5897328" y="1100199"/>
                </a:lnTo>
                <a:lnTo>
                  <a:pt x="5936676" y="1081517"/>
                </a:lnTo>
                <a:lnTo>
                  <a:pt x="5971927" y="1056598"/>
                </a:lnTo>
                <a:lnTo>
                  <a:pt x="6002368" y="1026157"/>
                </a:lnTo>
                <a:lnTo>
                  <a:pt x="6027287" y="990906"/>
                </a:lnTo>
                <a:lnTo>
                  <a:pt x="6045969" y="951558"/>
                </a:lnTo>
                <a:lnTo>
                  <a:pt x="6057701" y="908827"/>
                </a:lnTo>
                <a:lnTo>
                  <a:pt x="6061770" y="863427"/>
                </a:lnTo>
                <a:lnTo>
                  <a:pt x="6061770" y="252575"/>
                </a:lnTo>
                <a:lnTo>
                  <a:pt x="6057701" y="207174"/>
                </a:lnTo>
                <a:lnTo>
                  <a:pt x="6045969" y="164443"/>
                </a:lnTo>
                <a:lnTo>
                  <a:pt x="6027287" y="125095"/>
                </a:lnTo>
                <a:lnTo>
                  <a:pt x="6002368" y="89844"/>
                </a:lnTo>
                <a:lnTo>
                  <a:pt x="5971927" y="59402"/>
                </a:lnTo>
                <a:lnTo>
                  <a:pt x="5936676" y="34483"/>
                </a:lnTo>
                <a:lnTo>
                  <a:pt x="5897328" y="15801"/>
                </a:lnTo>
                <a:lnTo>
                  <a:pt x="5854597" y="4069"/>
                </a:lnTo>
                <a:lnTo>
                  <a:pt x="58091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6" name="object 23"/>
          <p:cNvSpPr/>
          <p:nvPr/>
        </p:nvSpPr>
        <p:spPr>
          <a:xfrm>
            <a:off x="3429000" y="3581400"/>
            <a:ext cx="3657600" cy="887730"/>
          </a:xfrm>
          <a:custGeom>
            <a:avLst/>
            <a:gdLst/>
            <a:ahLst/>
            <a:cxnLst/>
            <a:rect l="l" t="t" r="r" b="b"/>
            <a:pathLst>
              <a:path w="6062345" h="1116330">
                <a:moveTo>
                  <a:pt x="5809197" y="0"/>
                </a:moveTo>
                <a:lnTo>
                  <a:pt x="252573" y="0"/>
                </a:lnTo>
                <a:lnTo>
                  <a:pt x="207173" y="4069"/>
                </a:lnTo>
                <a:lnTo>
                  <a:pt x="164442" y="15801"/>
                </a:lnTo>
                <a:lnTo>
                  <a:pt x="125095" y="34483"/>
                </a:lnTo>
                <a:lnTo>
                  <a:pt x="89844" y="59402"/>
                </a:lnTo>
                <a:lnTo>
                  <a:pt x="59402" y="89844"/>
                </a:lnTo>
                <a:lnTo>
                  <a:pt x="34483" y="125095"/>
                </a:lnTo>
                <a:lnTo>
                  <a:pt x="15801" y="164443"/>
                </a:lnTo>
                <a:lnTo>
                  <a:pt x="4069" y="207174"/>
                </a:lnTo>
                <a:lnTo>
                  <a:pt x="0" y="252575"/>
                </a:lnTo>
                <a:lnTo>
                  <a:pt x="0" y="863427"/>
                </a:lnTo>
                <a:lnTo>
                  <a:pt x="4069" y="908827"/>
                </a:lnTo>
                <a:lnTo>
                  <a:pt x="15801" y="951558"/>
                </a:lnTo>
                <a:lnTo>
                  <a:pt x="34483" y="990906"/>
                </a:lnTo>
                <a:lnTo>
                  <a:pt x="59402" y="1026157"/>
                </a:lnTo>
                <a:lnTo>
                  <a:pt x="89844" y="1056598"/>
                </a:lnTo>
                <a:lnTo>
                  <a:pt x="125095" y="1081517"/>
                </a:lnTo>
                <a:lnTo>
                  <a:pt x="164442" y="1100199"/>
                </a:lnTo>
                <a:lnTo>
                  <a:pt x="207173" y="1111931"/>
                </a:lnTo>
                <a:lnTo>
                  <a:pt x="252573" y="1116001"/>
                </a:lnTo>
                <a:lnTo>
                  <a:pt x="5809197" y="1116001"/>
                </a:lnTo>
                <a:lnTo>
                  <a:pt x="5854597" y="1111931"/>
                </a:lnTo>
                <a:lnTo>
                  <a:pt x="5897328" y="1100199"/>
                </a:lnTo>
                <a:lnTo>
                  <a:pt x="5936676" y="1081517"/>
                </a:lnTo>
                <a:lnTo>
                  <a:pt x="5971927" y="1056598"/>
                </a:lnTo>
                <a:lnTo>
                  <a:pt x="6002368" y="1026157"/>
                </a:lnTo>
                <a:lnTo>
                  <a:pt x="6027287" y="990906"/>
                </a:lnTo>
                <a:lnTo>
                  <a:pt x="6045969" y="951558"/>
                </a:lnTo>
                <a:lnTo>
                  <a:pt x="6057701" y="908827"/>
                </a:lnTo>
                <a:lnTo>
                  <a:pt x="6061770" y="863427"/>
                </a:lnTo>
                <a:lnTo>
                  <a:pt x="6061770" y="252575"/>
                </a:lnTo>
                <a:lnTo>
                  <a:pt x="6057701" y="207174"/>
                </a:lnTo>
                <a:lnTo>
                  <a:pt x="6045969" y="164443"/>
                </a:lnTo>
                <a:lnTo>
                  <a:pt x="6027287" y="125095"/>
                </a:lnTo>
                <a:lnTo>
                  <a:pt x="6002368" y="89844"/>
                </a:lnTo>
                <a:lnTo>
                  <a:pt x="5971927" y="59402"/>
                </a:lnTo>
                <a:lnTo>
                  <a:pt x="5936676" y="34483"/>
                </a:lnTo>
                <a:lnTo>
                  <a:pt x="5897328" y="15801"/>
                </a:lnTo>
                <a:lnTo>
                  <a:pt x="5854597" y="4069"/>
                </a:lnTo>
                <a:lnTo>
                  <a:pt x="58091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7" name="object 23"/>
          <p:cNvSpPr/>
          <p:nvPr/>
        </p:nvSpPr>
        <p:spPr>
          <a:xfrm>
            <a:off x="3429000" y="4572000"/>
            <a:ext cx="3657600" cy="887730"/>
          </a:xfrm>
          <a:custGeom>
            <a:avLst/>
            <a:gdLst/>
            <a:ahLst/>
            <a:cxnLst/>
            <a:rect l="l" t="t" r="r" b="b"/>
            <a:pathLst>
              <a:path w="6062345" h="1116330">
                <a:moveTo>
                  <a:pt x="5809197" y="0"/>
                </a:moveTo>
                <a:lnTo>
                  <a:pt x="252573" y="0"/>
                </a:lnTo>
                <a:lnTo>
                  <a:pt x="207173" y="4069"/>
                </a:lnTo>
                <a:lnTo>
                  <a:pt x="164442" y="15801"/>
                </a:lnTo>
                <a:lnTo>
                  <a:pt x="125095" y="34483"/>
                </a:lnTo>
                <a:lnTo>
                  <a:pt x="89844" y="59402"/>
                </a:lnTo>
                <a:lnTo>
                  <a:pt x="59402" y="89844"/>
                </a:lnTo>
                <a:lnTo>
                  <a:pt x="34483" y="125095"/>
                </a:lnTo>
                <a:lnTo>
                  <a:pt x="15801" y="164443"/>
                </a:lnTo>
                <a:lnTo>
                  <a:pt x="4069" y="207174"/>
                </a:lnTo>
                <a:lnTo>
                  <a:pt x="0" y="252575"/>
                </a:lnTo>
                <a:lnTo>
                  <a:pt x="0" y="863427"/>
                </a:lnTo>
                <a:lnTo>
                  <a:pt x="4069" y="908827"/>
                </a:lnTo>
                <a:lnTo>
                  <a:pt x="15801" y="951558"/>
                </a:lnTo>
                <a:lnTo>
                  <a:pt x="34483" y="990906"/>
                </a:lnTo>
                <a:lnTo>
                  <a:pt x="59402" y="1026157"/>
                </a:lnTo>
                <a:lnTo>
                  <a:pt x="89844" y="1056598"/>
                </a:lnTo>
                <a:lnTo>
                  <a:pt x="125095" y="1081517"/>
                </a:lnTo>
                <a:lnTo>
                  <a:pt x="164442" y="1100199"/>
                </a:lnTo>
                <a:lnTo>
                  <a:pt x="207173" y="1111931"/>
                </a:lnTo>
                <a:lnTo>
                  <a:pt x="252573" y="1116001"/>
                </a:lnTo>
                <a:lnTo>
                  <a:pt x="5809197" y="1116001"/>
                </a:lnTo>
                <a:lnTo>
                  <a:pt x="5854597" y="1111931"/>
                </a:lnTo>
                <a:lnTo>
                  <a:pt x="5897328" y="1100199"/>
                </a:lnTo>
                <a:lnTo>
                  <a:pt x="5936676" y="1081517"/>
                </a:lnTo>
                <a:lnTo>
                  <a:pt x="5971927" y="1056598"/>
                </a:lnTo>
                <a:lnTo>
                  <a:pt x="6002368" y="1026157"/>
                </a:lnTo>
                <a:lnTo>
                  <a:pt x="6027287" y="990906"/>
                </a:lnTo>
                <a:lnTo>
                  <a:pt x="6045969" y="951558"/>
                </a:lnTo>
                <a:lnTo>
                  <a:pt x="6057701" y="908827"/>
                </a:lnTo>
                <a:lnTo>
                  <a:pt x="6061770" y="863427"/>
                </a:lnTo>
                <a:lnTo>
                  <a:pt x="6061770" y="252575"/>
                </a:lnTo>
                <a:lnTo>
                  <a:pt x="6057701" y="207174"/>
                </a:lnTo>
                <a:lnTo>
                  <a:pt x="6045969" y="164443"/>
                </a:lnTo>
                <a:lnTo>
                  <a:pt x="6027287" y="125095"/>
                </a:lnTo>
                <a:lnTo>
                  <a:pt x="6002368" y="89844"/>
                </a:lnTo>
                <a:lnTo>
                  <a:pt x="5971927" y="59402"/>
                </a:lnTo>
                <a:lnTo>
                  <a:pt x="5936676" y="34483"/>
                </a:lnTo>
                <a:lnTo>
                  <a:pt x="5897328" y="15801"/>
                </a:lnTo>
                <a:lnTo>
                  <a:pt x="5854597" y="4069"/>
                </a:lnTo>
                <a:lnTo>
                  <a:pt x="58091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8" name="object 23"/>
          <p:cNvSpPr/>
          <p:nvPr/>
        </p:nvSpPr>
        <p:spPr>
          <a:xfrm>
            <a:off x="3429000" y="5562600"/>
            <a:ext cx="3657600" cy="887730"/>
          </a:xfrm>
          <a:custGeom>
            <a:avLst/>
            <a:gdLst/>
            <a:ahLst/>
            <a:cxnLst/>
            <a:rect l="l" t="t" r="r" b="b"/>
            <a:pathLst>
              <a:path w="6062345" h="1116330">
                <a:moveTo>
                  <a:pt x="5809197" y="0"/>
                </a:moveTo>
                <a:lnTo>
                  <a:pt x="252573" y="0"/>
                </a:lnTo>
                <a:lnTo>
                  <a:pt x="207173" y="4069"/>
                </a:lnTo>
                <a:lnTo>
                  <a:pt x="164442" y="15801"/>
                </a:lnTo>
                <a:lnTo>
                  <a:pt x="125095" y="34483"/>
                </a:lnTo>
                <a:lnTo>
                  <a:pt x="89844" y="59402"/>
                </a:lnTo>
                <a:lnTo>
                  <a:pt x="59402" y="89844"/>
                </a:lnTo>
                <a:lnTo>
                  <a:pt x="34483" y="125095"/>
                </a:lnTo>
                <a:lnTo>
                  <a:pt x="15801" y="164443"/>
                </a:lnTo>
                <a:lnTo>
                  <a:pt x="4069" y="207174"/>
                </a:lnTo>
                <a:lnTo>
                  <a:pt x="0" y="252575"/>
                </a:lnTo>
                <a:lnTo>
                  <a:pt x="0" y="863427"/>
                </a:lnTo>
                <a:lnTo>
                  <a:pt x="4069" y="908827"/>
                </a:lnTo>
                <a:lnTo>
                  <a:pt x="15801" y="951558"/>
                </a:lnTo>
                <a:lnTo>
                  <a:pt x="34483" y="990906"/>
                </a:lnTo>
                <a:lnTo>
                  <a:pt x="59402" y="1026157"/>
                </a:lnTo>
                <a:lnTo>
                  <a:pt x="89844" y="1056598"/>
                </a:lnTo>
                <a:lnTo>
                  <a:pt x="125095" y="1081517"/>
                </a:lnTo>
                <a:lnTo>
                  <a:pt x="164442" y="1100199"/>
                </a:lnTo>
                <a:lnTo>
                  <a:pt x="207173" y="1111931"/>
                </a:lnTo>
                <a:lnTo>
                  <a:pt x="252573" y="1116001"/>
                </a:lnTo>
                <a:lnTo>
                  <a:pt x="5809197" y="1116001"/>
                </a:lnTo>
                <a:lnTo>
                  <a:pt x="5854597" y="1111931"/>
                </a:lnTo>
                <a:lnTo>
                  <a:pt x="5897328" y="1100199"/>
                </a:lnTo>
                <a:lnTo>
                  <a:pt x="5936676" y="1081517"/>
                </a:lnTo>
                <a:lnTo>
                  <a:pt x="5971927" y="1056598"/>
                </a:lnTo>
                <a:lnTo>
                  <a:pt x="6002368" y="1026157"/>
                </a:lnTo>
                <a:lnTo>
                  <a:pt x="6027287" y="990906"/>
                </a:lnTo>
                <a:lnTo>
                  <a:pt x="6045969" y="951558"/>
                </a:lnTo>
                <a:lnTo>
                  <a:pt x="6057701" y="908827"/>
                </a:lnTo>
                <a:lnTo>
                  <a:pt x="6061770" y="863427"/>
                </a:lnTo>
                <a:lnTo>
                  <a:pt x="6061770" y="252575"/>
                </a:lnTo>
                <a:lnTo>
                  <a:pt x="6057701" y="207174"/>
                </a:lnTo>
                <a:lnTo>
                  <a:pt x="6045969" y="164443"/>
                </a:lnTo>
                <a:lnTo>
                  <a:pt x="6027287" y="125095"/>
                </a:lnTo>
                <a:lnTo>
                  <a:pt x="6002368" y="89844"/>
                </a:lnTo>
                <a:lnTo>
                  <a:pt x="5971927" y="59402"/>
                </a:lnTo>
                <a:lnTo>
                  <a:pt x="5936676" y="34483"/>
                </a:lnTo>
                <a:lnTo>
                  <a:pt x="5897328" y="15801"/>
                </a:lnTo>
                <a:lnTo>
                  <a:pt x="5854597" y="4069"/>
                </a:lnTo>
                <a:lnTo>
                  <a:pt x="58091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99" name="Рисунок 198" descr="Холмы со сплошной заливкой">
            <a:extLst>
              <a:ext uri="{FF2B5EF4-FFF2-40B4-BE49-F238E27FC236}">
                <a16:creationId xmlns="" xmlns:a16="http://schemas.microsoft.com/office/drawing/2014/main" id="{67B05C40-523D-D748-CF5A-C09DBF6A7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2743200" y="3581400"/>
            <a:ext cx="360000" cy="360000"/>
          </a:xfrm>
          <a:prstGeom prst="rect">
            <a:avLst/>
          </a:prstGeom>
        </p:spPr>
      </p:pic>
      <p:pic>
        <p:nvPicPr>
          <p:cNvPr id="200" name="Рисунок 199" descr="Холмы со сплошной заливкой">
            <a:extLst>
              <a:ext uri="{FF2B5EF4-FFF2-40B4-BE49-F238E27FC236}">
                <a16:creationId xmlns="" xmlns:a16="http://schemas.microsoft.com/office/drawing/2014/main" id="{67B05C40-523D-D748-CF5A-C09DBF6A7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2743200" y="4572000"/>
            <a:ext cx="360000" cy="360000"/>
          </a:xfrm>
          <a:prstGeom prst="rect">
            <a:avLst/>
          </a:prstGeom>
        </p:spPr>
      </p:pic>
      <p:pic>
        <p:nvPicPr>
          <p:cNvPr id="201" name="Рисунок 200" descr="Холмы со сплошной заливкой">
            <a:extLst>
              <a:ext uri="{FF2B5EF4-FFF2-40B4-BE49-F238E27FC236}">
                <a16:creationId xmlns="" xmlns:a16="http://schemas.microsoft.com/office/drawing/2014/main" id="{67B05C40-523D-D748-CF5A-C09DBF6A7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2743200" y="1676400"/>
            <a:ext cx="360000" cy="360000"/>
          </a:xfrm>
          <a:prstGeom prst="rect">
            <a:avLst/>
          </a:prstGeom>
        </p:spPr>
      </p:pic>
      <p:pic>
        <p:nvPicPr>
          <p:cNvPr id="202" name="Рисунок 201" descr="Холмы со сплошной заливкой">
            <a:extLst>
              <a:ext uri="{FF2B5EF4-FFF2-40B4-BE49-F238E27FC236}">
                <a16:creationId xmlns="" xmlns:a16="http://schemas.microsoft.com/office/drawing/2014/main" id="{67B05C40-523D-D748-CF5A-C09DBF6A7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2743200" y="2590800"/>
            <a:ext cx="360000" cy="360000"/>
          </a:xfrm>
          <a:prstGeom prst="rect">
            <a:avLst/>
          </a:prstGeom>
        </p:spPr>
      </p:pic>
      <p:pic>
        <p:nvPicPr>
          <p:cNvPr id="203" name="Рисунок 202" descr="Холмы со сплошной заливкой">
            <a:extLst>
              <a:ext uri="{FF2B5EF4-FFF2-40B4-BE49-F238E27FC236}">
                <a16:creationId xmlns="" xmlns:a16="http://schemas.microsoft.com/office/drawing/2014/main" id="{67B05C40-523D-D748-CF5A-C09DBF6A79EA}"/>
              </a:ext>
            </a:extLst>
          </p:cNvPr>
          <p:cNvPicPr>
            <a:picLocks noChangeAspect="1"/>
          </p:cNvPicPr>
          <p:nvPr/>
        </p:nvPicPr>
        <p:blipFill>
          <a:blip r:embed="rId98" cstate="print">
            <a:extLst>
              <a:ext uri="{96DAC541-7B7A-43D3-8B79-37D633B846F1}">
                <asvg:svgBlip xmlns=""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2743200" y="5638800"/>
            <a:ext cx="360000" cy="304800"/>
          </a:xfrm>
          <a:prstGeom prst="rect">
            <a:avLst/>
          </a:prstGeom>
        </p:spPr>
      </p:pic>
      <p:sp>
        <p:nvSpPr>
          <p:cNvPr id="204" name="TextBox 203"/>
          <p:cNvSpPr txBox="1"/>
          <p:nvPr/>
        </p:nvSpPr>
        <p:spPr>
          <a:xfrm>
            <a:off x="3505200" y="1905000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Мемориальный комплекс «Партизанская поляна» </a:t>
            </a:r>
          </a:p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п. Белобережский санаторий, турбаза</a:t>
            </a:r>
            <a:endParaRPr lang="ru-RU" sz="10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3505200" y="2819400"/>
            <a:ext cx="350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Краеведческий музей п.Мичуринский  – </a:t>
            </a:r>
          </a:p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«Ночь музеев»</a:t>
            </a:r>
            <a:endParaRPr lang="ru-RU" sz="10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3505200" y="3581400"/>
            <a:ext cx="3733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Парк-отель «</a:t>
            </a:r>
            <a:r>
              <a:rPr lang="en-US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MillWood</a:t>
            </a:r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» п.Белобережский санаторий – </a:t>
            </a:r>
          </a:p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«Экскурсия на квадроциклах»</a:t>
            </a:r>
          </a:p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Река Госомка с.Госома – «водные прогулки», рыбалка</a:t>
            </a:r>
          </a:p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Лесной клуб «Партизан» п.Белобережский санаторий</a:t>
            </a:r>
          </a:p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Конные прогулки – с.Отрадное, п.Нетьинка, д.Тиганово</a:t>
            </a:r>
            <a:endParaRPr lang="ru-RU" sz="10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3505200" y="4648200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Свенский Успенский мужской монастырь с.Супонево</a:t>
            </a:r>
          </a:p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Храм во имя мученицы Антонины с.Журиничи</a:t>
            </a:r>
          </a:p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Храм во имя Спаса Нерукотворного с. Супонево</a:t>
            </a:r>
          </a:p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Храм во имя мучеников Бориса и Глеба с.Госома</a:t>
            </a:r>
            <a:endParaRPr lang="ru-RU" sz="10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3505200" y="5638800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Белобережское водохранилище п.Белые Берега</a:t>
            </a:r>
          </a:p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Загородный комплекс «Елисеевы поля»</a:t>
            </a:r>
          </a:p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Клуб-отель «Раздолье» п.Ивановка</a:t>
            </a:r>
          </a:p>
          <a:p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Агротуризм – семейная ферма Зеленевых</a:t>
            </a:r>
            <a:endParaRPr lang="ru-RU" sz="10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6330" name="Picture 10" descr="C:\Users\Щербакова\AppData\Local\Packages\Microsoft.Windows.Photos_8wekyb3d8bbwe\TempState\ShareServiceTempFolder\Otrad.jpeg"/>
          <p:cNvPicPr>
            <a:picLocks noChangeAspect="1" noChangeArrowheads="1"/>
          </p:cNvPicPr>
          <p:nvPr/>
        </p:nvPicPr>
        <p:blipFill>
          <a:blip r:embed="rId99" cstate="print"/>
          <a:srcRect/>
          <a:stretch>
            <a:fillRect/>
          </a:stretch>
        </p:blipFill>
        <p:spPr bwMode="auto">
          <a:xfrm>
            <a:off x="7467600" y="5029200"/>
            <a:ext cx="2057400" cy="137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56332" name="Picture 12" descr="C:\Users\Щербакова\AppData\Local\Packages\Microsoft.Windows.Photos_8wekyb3d8bbwe\TempState\ShareServiceTempFolder\Partiz.jpeg"/>
          <p:cNvPicPr>
            <a:picLocks noChangeAspect="1" noChangeArrowheads="1"/>
          </p:cNvPicPr>
          <p:nvPr/>
        </p:nvPicPr>
        <p:blipFill>
          <a:blip r:embed="rId100" cstate="print"/>
          <a:srcRect/>
          <a:stretch>
            <a:fillRect/>
          </a:stretch>
        </p:blipFill>
        <p:spPr bwMode="auto">
          <a:xfrm>
            <a:off x="7467600" y="3657600"/>
            <a:ext cx="2057400" cy="12047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56334" name="Picture 14" descr="C:\Users\Щербакова\AppData\Local\Packages\Microsoft.Windows.Photos_8wekyb3d8bbwe\TempState\ShareServiceTempFolder\Vin_.jpeg"/>
          <p:cNvPicPr>
            <a:picLocks noChangeAspect="1" noChangeArrowheads="1"/>
          </p:cNvPicPr>
          <p:nvPr/>
        </p:nvPicPr>
        <p:blipFill>
          <a:blip r:embed="rId101" cstate="print"/>
          <a:srcRect/>
          <a:stretch>
            <a:fillRect/>
          </a:stretch>
        </p:blipFill>
        <p:spPr bwMode="auto">
          <a:xfrm>
            <a:off x="7467600" y="914400"/>
            <a:ext cx="2057400" cy="1295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56336" name="Picture 16" descr="https://sun9-54.userapi.com/impg/6o40ZDjYZ0W7VIZrqcwmapTAya8CUlpeMDaPig/dSDwy09JqnI.jpg?size=1280x1022&amp;quality=95&amp;sign=dc99ce87912debb9d22915850cbe0203&amp;type=album"/>
          <p:cNvPicPr>
            <a:picLocks noChangeAspect="1" noChangeArrowheads="1"/>
          </p:cNvPicPr>
          <p:nvPr/>
        </p:nvPicPr>
        <p:blipFill>
          <a:blip r:embed="rId102" cstate="print"/>
          <a:srcRect/>
          <a:stretch>
            <a:fillRect/>
          </a:stretch>
        </p:blipFill>
        <p:spPr bwMode="auto">
          <a:xfrm>
            <a:off x="7467600" y="2362200"/>
            <a:ext cx="2057400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40" name="Овал 39">
            <a:hlinkClick r:id="rId103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0990" y="1407120"/>
            <a:ext cx="2934970" cy="1116330"/>
          </a:xfrm>
          <a:custGeom>
            <a:avLst/>
            <a:gdLst/>
            <a:ahLst/>
            <a:cxnLst/>
            <a:rect l="l" t="t" r="r" b="b"/>
            <a:pathLst>
              <a:path w="2934970" h="1116330">
                <a:moveTo>
                  <a:pt x="2669799" y="0"/>
                </a:moveTo>
                <a:lnTo>
                  <a:pt x="264949" y="0"/>
                </a:lnTo>
                <a:lnTo>
                  <a:pt x="217324" y="4268"/>
                </a:lnTo>
                <a:lnTo>
                  <a:pt x="172499" y="16575"/>
                </a:lnTo>
                <a:lnTo>
                  <a:pt x="131224" y="36173"/>
                </a:lnTo>
                <a:lnTo>
                  <a:pt x="94245" y="62312"/>
                </a:lnTo>
                <a:lnTo>
                  <a:pt x="62312" y="94245"/>
                </a:lnTo>
                <a:lnTo>
                  <a:pt x="36173" y="131224"/>
                </a:lnTo>
                <a:lnTo>
                  <a:pt x="16575" y="172500"/>
                </a:lnTo>
                <a:lnTo>
                  <a:pt x="4268" y="217324"/>
                </a:lnTo>
                <a:lnTo>
                  <a:pt x="0" y="264949"/>
                </a:lnTo>
                <a:lnTo>
                  <a:pt x="0" y="851051"/>
                </a:lnTo>
                <a:lnTo>
                  <a:pt x="4268" y="898675"/>
                </a:lnTo>
                <a:lnTo>
                  <a:pt x="16575" y="943500"/>
                </a:lnTo>
                <a:lnTo>
                  <a:pt x="36173" y="984775"/>
                </a:lnTo>
                <a:lnTo>
                  <a:pt x="62312" y="1021754"/>
                </a:lnTo>
                <a:lnTo>
                  <a:pt x="94245" y="1053687"/>
                </a:lnTo>
                <a:lnTo>
                  <a:pt x="131224" y="1079826"/>
                </a:lnTo>
                <a:lnTo>
                  <a:pt x="172499" y="1099423"/>
                </a:lnTo>
                <a:lnTo>
                  <a:pt x="217324" y="1111731"/>
                </a:lnTo>
                <a:lnTo>
                  <a:pt x="264949" y="1115999"/>
                </a:lnTo>
                <a:lnTo>
                  <a:pt x="2669799" y="1115999"/>
                </a:lnTo>
                <a:lnTo>
                  <a:pt x="2717424" y="1111731"/>
                </a:lnTo>
                <a:lnTo>
                  <a:pt x="2762249" y="1099423"/>
                </a:lnTo>
                <a:lnTo>
                  <a:pt x="2803524" y="1079826"/>
                </a:lnTo>
                <a:lnTo>
                  <a:pt x="2840502" y="1053687"/>
                </a:lnTo>
                <a:lnTo>
                  <a:pt x="2872435" y="1021754"/>
                </a:lnTo>
                <a:lnTo>
                  <a:pt x="2898575" y="984775"/>
                </a:lnTo>
                <a:lnTo>
                  <a:pt x="2918172" y="943500"/>
                </a:lnTo>
                <a:lnTo>
                  <a:pt x="2930479" y="898675"/>
                </a:lnTo>
                <a:lnTo>
                  <a:pt x="2934748" y="851051"/>
                </a:lnTo>
                <a:lnTo>
                  <a:pt x="2934748" y="264949"/>
                </a:lnTo>
                <a:lnTo>
                  <a:pt x="2930479" y="217324"/>
                </a:lnTo>
                <a:lnTo>
                  <a:pt x="2918172" y="172500"/>
                </a:lnTo>
                <a:lnTo>
                  <a:pt x="2898575" y="131224"/>
                </a:lnTo>
                <a:lnTo>
                  <a:pt x="2872435" y="94245"/>
                </a:lnTo>
                <a:lnTo>
                  <a:pt x="2840502" y="62312"/>
                </a:lnTo>
                <a:lnTo>
                  <a:pt x="2803524" y="36173"/>
                </a:lnTo>
                <a:lnTo>
                  <a:pt x="2762249" y="16575"/>
                </a:lnTo>
                <a:lnTo>
                  <a:pt x="2717424" y="4268"/>
                </a:lnTo>
                <a:lnTo>
                  <a:pt x="266979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209890" y="1859279"/>
            <a:ext cx="5524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0990" y="2670150"/>
            <a:ext cx="2934970" cy="1116330"/>
          </a:xfrm>
          <a:custGeom>
            <a:avLst/>
            <a:gdLst/>
            <a:ahLst/>
            <a:cxnLst/>
            <a:rect l="l" t="t" r="r" b="b"/>
            <a:pathLst>
              <a:path w="2934970" h="1116329">
                <a:moveTo>
                  <a:pt x="2681674" y="0"/>
                </a:moveTo>
                <a:lnTo>
                  <a:pt x="253074" y="0"/>
                </a:lnTo>
                <a:lnTo>
                  <a:pt x="207583" y="4077"/>
                </a:lnTo>
                <a:lnTo>
                  <a:pt x="164768" y="15833"/>
                </a:lnTo>
                <a:lnTo>
                  <a:pt x="125342" y="34552"/>
                </a:lnTo>
                <a:lnTo>
                  <a:pt x="90021" y="59520"/>
                </a:lnTo>
                <a:lnTo>
                  <a:pt x="59519" y="90021"/>
                </a:lnTo>
                <a:lnTo>
                  <a:pt x="34552" y="125342"/>
                </a:lnTo>
                <a:lnTo>
                  <a:pt x="15832" y="164768"/>
                </a:lnTo>
                <a:lnTo>
                  <a:pt x="4077" y="207583"/>
                </a:lnTo>
                <a:lnTo>
                  <a:pt x="0" y="253074"/>
                </a:lnTo>
                <a:lnTo>
                  <a:pt x="0" y="862925"/>
                </a:lnTo>
                <a:lnTo>
                  <a:pt x="4077" y="908415"/>
                </a:lnTo>
                <a:lnTo>
                  <a:pt x="15832" y="951231"/>
                </a:lnTo>
                <a:lnTo>
                  <a:pt x="34552" y="990656"/>
                </a:lnTo>
                <a:lnTo>
                  <a:pt x="59519" y="1025977"/>
                </a:lnTo>
                <a:lnTo>
                  <a:pt x="90021" y="1056479"/>
                </a:lnTo>
                <a:lnTo>
                  <a:pt x="125342" y="1081447"/>
                </a:lnTo>
                <a:lnTo>
                  <a:pt x="164768" y="1100166"/>
                </a:lnTo>
                <a:lnTo>
                  <a:pt x="207583" y="1111922"/>
                </a:lnTo>
                <a:lnTo>
                  <a:pt x="253074" y="1115999"/>
                </a:lnTo>
                <a:lnTo>
                  <a:pt x="2681674" y="1115999"/>
                </a:lnTo>
                <a:lnTo>
                  <a:pt x="2727165" y="1111922"/>
                </a:lnTo>
                <a:lnTo>
                  <a:pt x="2769980" y="1100166"/>
                </a:lnTo>
                <a:lnTo>
                  <a:pt x="2809406" y="1081447"/>
                </a:lnTo>
                <a:lnTo>
                  <a:pt x="2844727" y="1056479"/>
                </a:lnTo>
                <a:lnTo>
                  <a:pt x="2875229" y="1025977"/>
                </a:lnTo>
                <a:lnTo>
                  <a:pt x="2900196" y="990656"/>
                </a:lnTo>
                <a:lnTo>
                  <a:pt x="2918915" y="951231"/>
                </a:lnTo>
                <a:lnTo>
                  <a:pt x="2930671" y="908415"/>
                </a:lnTo>
                <a:lnTo>
                  <a:pt x="2934748" y="862925"/>
                </a:lnTo>
                <a:lnTo>
                  <a:pt x="2934748" y="253074"/>
                </a:lnTo>
                <a:lnTo>
                  <a:pt x="2930671" y="207583"/>
                </a:lnTo>
                <a:lnTo>
                  <a:pt x="2918915" y="164768"/>
                </a:lnTo>
                <a:lnTo>
                  <a:pt x="2900196" y="125342"/>
                </a:lnTo>
                <a:lnTo>
                  <a:pt x="2875229" y="90021"/>
                </a:lnTo>
                <a:lnTo>
                  <a:pt x="2844727" y="59520"/>
                </a:lnTo>
                <a:lnTo>
                  <a:pt x="2809406" y="34552"/>
                </a:lnTo>
                <a:lnTo>
                  <a:pt x="2769980" y="15833"/>
                </a:lnTo>
                <a:lnTo>
                  <a:pt x="2727165" y="4077"/>
                </a:lnTo>
                <a:lnTo>
                  <a:pt x="268167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206412" y="2962655"/>
            <a:ext cx="1818639" cy="510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СН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ВН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ТРУДН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СТ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endParaRPr sz="1100" dirty="0">
              <a:latin typeface="Arial"/>
              <a:cs typeface="Arial"/>
            </a:endParaRPr>
          </a:p>
          <a:p>
            <a:pPr marL="12700" marR="5080">
              <a:lnSpc>
                <a:spcPts val="1200"/>
              </a:lnSpc>
              <a:spcBef>
                <a:spcPts val="125"/>
              </a:spcBef>
            </a:pP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при 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реализации 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инв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ес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тици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ро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кт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0990" y="3933181"/>
            <a:ext cx="2934970" cy="1116330"/>
          </a:xfrm>
          <a:custGeom>
            <a:avLst/>
            <a:gdLst/>
            <a:ahLst/>
            <a:cxnLst/>
            <a:rect l="l" t="t" r="r" b="b"/>
            <a:pathLst>
              <a:path w="2934970" h="1116329">
                <a:moveTo>
                  <a:pt x="2681674" y="0"/>
                </a:moveTo>
                <a:lnTo>
                  <a:pt x="253074" y="0"/>
                </a:lnTo>
                <a:lnTo>
                  <a:pt x="207583" y="4077"/>
                </a:lnTo>
                <a:lnTo>
                  <a:pt x="164768" y="15833"/>
                </a:lnTo>
                <a:lnTo>
                  <a:pt x="125342" y="34552"/>
                </a:lnTo>
                <a:lnTo>
                  <a:pt x="90021" y="59520"/>
                </a:lnTo>
                <a:lnTo>
                  <a:pt x="59519" y="90021"/>
                </a:lnTo>
                <a:lnTo>
                  <a:pt x="34552" y="125342"/>
                </a:lnTo>
                <a:lnTo>
                  <a:pt x="15832" y="164768"/>
                </a:lnTo>
                <a:lnTo>
                  <a:pt x="4077" y="207583"/>
                </a:lnTo>
                <a:lnTo>
                  <a:pt x="0" y="253074"/>
                </a:lnTo>
                <a:lnTo>
                  <a:pt x="0" y="862925"/>
                </a:lnTo>
                <a:lnTo>
                  <a:pt x="4077" y="908415"/>
                </a:lnTo>
                <a:lnTo>
                  <a:pt x="15832" y="951231"/>
                </a:lnTo>
                <a:lnTo>
                  <a:pt x="34552" y="990656"/>
                </a:lnTo>
                <a:lnTo>
                  <a:pt x="59519" y="1025977"/>
                </a:lnTo>
                <a:lnTo>
                  <a:pt x="90021" y="1056479"/>
                </a:lnTo>
                <a:lnTo>
                  <a:pt x="125342" y="1081447"/>
                </a:lnTo>
                <a:lnTo>
                  <a:pt x="164768" y="1100166"/>
                </a:lnTo>
                <a:lnTo>
                  <a:pt x="207583" y="1111922"/>
                </a:lnTo>
                <a:lnTo>
                  <a:pt x="253074" y="1115999"/>
                </a:lnTo>
                <a:lnTo>
                  <a:pt x="2681674" y="1115999"/>
                </a:lnTo>
                <a:lnTo>
                  <a:pt x="2727165" y="1111922"/>
                </a:lnTo>
                <a:lnTo>
                  <a:pt x="2769980" y="1100166"/>
                </a:lnTo>
                <a:lnTo>
                  <a:pt x="2809406" y="1081447"/>
                </a:lnTo>
                <a:lnTo>
                  <a:pt x="2844727" y="1056479"/>
                </a:lnTo>
                <a:lnTo>
                  <a:pt x="2875229" y="1025977"/>
                </a:lnTo>
                <a:lnTo>
                  <a:pt x="2900196" y="990656"/>
                </a:lnTo>
                <a:lnTo>
                  <a:pt x="2918915" y="951231"/>
                </a:lnTo>
                <a:lnTo>
                  <a:pt x="2930671" y="908415"/>
                </a:lnTo>
                <a:lnTo>
                  <a:pt x="2934748" y="862925"/>
                </a:lnTo>
                <a:lnTo>
                  <a:pt x="2934748" y="253074"/>
                </a:lnTo>
                <a:lnTo>
                  <a:pt x="2930671" y="207583"/>
                </a:lnTo>
                <a:lnTo>
                  <a:pt x="2918915" y="164768"/>
                </a:lnTo>
                <a:lnTo>
                  <a:pt x="2900196" y="125342"/>
                </a:lnTo>
                <a:lnTo>
                  <a:pt x="2875229" y="90021"/>
                </a:lnTo>
                <a:lnTo>
                  <a:pt x="2844727" y="59520"/>
                </a:lnTo>
                <a:lnTo>
                  <a:pt x="2809406" y="34552"/>
                </a:lnTo>
                <a:lnTo>
                  <a:pt x="2769980" y="15833"/>
                </a:lnTo>
                <a:lnTo>
                  <a:pt x="2727165" y="4077"/>
                </a:lnTo>
                <a:lnTo>
                  <a:pt x="268167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1206412" y="4145279"/>
            <a:ext cx="2115185" cy="675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ЛАВНА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1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4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100" b="1" spc="-35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100" b="1" spc="-4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40" dirty="0" smtClean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100" b="1" spc="-4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3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250"/>
              </a:lnSpc>
            </a:pP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оро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нии</a:t>
            </a:r>
            <a:endParaRPr sz="1100" dirty="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</a:pP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еа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зу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инв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ес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тици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е  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проекты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0990" y="5196211"/>
            <a:ext cx="2934970" cy="1116330"/>
          </a:xfrm>
          <a:custGeom>
            <a:avLst/>
            <a:gdLst/>
            <a:ahLst/>
            <a:cxnLst/>
            <a:rect l="l" t="t" r="r" b="b"/>
            <a:pathLst>
              <a:path w="2934970" h="1116329">
                <a:moveTo>
                  <a:pt x="2681674" y="0"/>
                </a:moveTo>
                <a:lnTo>
                  <a:pt x="253074" y="0"/>
                </a:lnTo>
                <a:lnTo>
                  <a:pt x="207583" y="4077"/>
                </a:lnTo>
                <a:lnTo>
                  <a:pt x="164768" y="15833"/>
                </a:lnTo>
                <a:lnTo>
                  <a:pt x="125342" y="34552"/>
                </a:lnTo>
                <a:lnTo>
                  <a:pt x="90021" y="59520"/>
                </a:lnTo>
                <a:lnTo>
                  <a:pt x="59519" y="90022"/>
                </a:lnTo>
                <a:lnTo>
                  <a:pt x="34552" y="125343"/>
                </a:lnTo>
                <a:lnTo>
                  <a:pt x="15832" y="164769"/>
                </a:lnTo>
                <a:lnTo>
                  <a:pt x="4077" y="207584"/>
                </a:lnTo>
                <a:lnTo>
                  <a:pt x="0" y="253075"/>
                </a:lnTo>
                <a:lnTo>
                  <a:pt x="0" y="862925"/>
                </a:lnTo>
                <a:lnTo>
                  <a:pt x="4077" y="908416"/>
                </a:lnTo>
                <a:lnTo>
                  <a:pt x="15832" y="951231"/>
                </a:lnTo>
                <a:lnTo>
                  <a:pt x="34552" y="990657"/>
                </a:lnTo>
                <a:lnTo>
                  <a:pt x="59519" y="1025978"/>
                </a:lnTo>
                <a:lnTo>
                  <a:pt x="90021" y="1056480"/>
                </a:lnTo>
                <a:lnTo>
                  <a:pt x="125342" y="1081448"/>
                </a:lnTo>
                <a:lnTo>
                  <a:pt x="164768" y="1100167"/>
                </a:lnTo>
                <a:lnTo>
                  <a:pt x="207583" y="1111923"/>
                </a:lnTo>
                <a:lnTo>
                  <a:pt x="253074" y="1116000"/>
                </a:lnTo>
                <a:lnTo>
                  <a:pt x="2681674" y="1116000"/>
                </a:lnTo>
                <a:lnTo>
                  <a:pt x="2727165" y="1111923"/>
                </a:lnTo>
                <a:lnTo>
                  <a:pt x="2769980" y="1100167"/>
                </a:lnTo>
                <a:lnTo>
                  <a:pt x="2809406" y="1081448"/>
                </a:lnTo>
                <a:lnTo>
                  <a:pt x="2844727" y="1056480"/>
                </a:lnTo>
                <a:lnTo>
                  <a:pt x="2875229" y="1025978"/>
                </a:lnTo>
                <a:lnTo>
                  <a:pt x="2900196" y="990657"/>
                </a:lnTo>
                <a:lnTo>
                  <a:pt x="2918915" y="951231"/>
                </a:lnTo>
                <a:lnTo>
                  <a:pt x="2930671" y="908416"/>
                </a:lnTo>
                <a:lnTo>
                  <a:pt x="2934748" y="862925"/>
                </a:lnTo>
                <a:lnTo>
                  <a:pt x="2934748" y="253075"/>
                </a:lnTo>
                <a:lnTo>
                  <a:pt x="2930671" y="207584"/>
                </a:lnTo>
                <a:lnTo>
                  <a:pt x="2918915" y="164769"/>
                </a:lnTo>
                <a:lnTo>
                  <a:pt x="2900196" y="125343"/>
                </a:lnTo>
                <a:lnTo>
                  <a:pt x="2875229" y="90022"/>
                </a:lnTo>
                <a:lnTo>
                  <a:pt x="2844727" y="59520"/>
                </a:lnTo>
                <a:lnTo>
                  <a:pt x="2809406" y="34552"/>
                </a:lnTo>
                <a:lnTo>
                  <a:pt x="2769980" y="15833"/>
                </a:lnTo>
                <a:lnTo>
                  <a:pt x="2727165" y="4077"/>
                </a:lnTo>
                <a:lnTo>
                  <a:pt x="268167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206412" y="5647944"/>
            <a:ext cx="12865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731305" y="5196209"/>
            <a:ext cx="6062345" cy="1116330"/>
          </a:xfrm>
          <a:custGeom>
            <a:avLst/>
            <a:gdLst/>
            <a:ahLst/>
            <a:cxnLst/>
            <a:rect l="l" t="t" r="r" b="b"/>
            <a:pathLst>
              <a:path w="6062345" h="1116329">
                <a:moveTo>
                  <a:pt x="5809197" y="0"/>
                </a:moveTo>
                <a:lnTo>
                  <a:pt x="252573" y="0"/>
                </a:lnTo>
                <a:lnTo>
                  <a:pt x="207173" y="4069"/>
                </a:lnTo>
                <a:lnTo>
                  <a:pt x="164442" y="15801"/>
                </a:lnTo>
                <a:lnTo>
                  <a:pt x="125094" y="34483"/>
                </a:lnTo>
                <a:lnTo>
                  <a:pt x="89843" y="59402"/>
                </a:lnTo>
                <a:lnTo>
                  <a:pt x="59402" y="89844"/>
                </a:lnTo>
                <a:lnTo>
                  <a:pt x="34483" y="125095"/>
                </a:lnTo>
                <a:lnTo>
                  <a:pt x="15801" y="164443"/>
                </a:lnTo>
                <a:lnTo>
                  <a:pt x="4069" y="207174"/>
                </a:lnTo>
                <a:lnTo>
                  <a:pt x="0" y="252575"/>
                </a:lnTo>
                <a:lnTo>
                  <a:pt x="0" y="863427"/>
                </a:lnTo>
                <a:lnTo>
                  <a:pt x="4069" y="908827"/>
                </a:lnTo>
                <a:lnTo>
                  <a:pt x="15801" y="951558"/>
                </a:lnTo>
                <a:lnTo>
                  <a:pt x="34483" y="990906"/>
                </a:lnTo>
                <a:lnTo>
                  <a:pt x="59402" y="1026157"/>
                </a:lnTo>
                <a:lnTo>
                  <a:pt x="89843" y="1056599"/>
                </a:lnTo>
                <a:lnTo>
                  <a:pt x="125094" y="1081517"/>
                </a:lnTo>
                <a:lnTo>
                  <a:pt x="164442" y="1100199"/>
                </a:lnTo>
                <a:lnTo>
                  <a:pt x="207173" y="1111932"/>
                </a:lnTo>
                <a:lnTo>
                  <a:pt x="252573" y="1116001"/>
                </a:lnTo>
                <a:lnTo>
                  <a:pt x="5809197" y="1116001"/>
                </a:lnTo>
                <a:lnTo>
                  <a:pt x="5854597" y="1111932"/>
                </a:lnTo>
                <a:lnTo>
                  <a:pt x="5897328" y="1100199"/>
                </a:lnTo>
                <a:lnTo>
                  <a:pt x="5936676" y="1081517"/>
                </a:lnTo>
                <a:lnTo>
                  <a:pt x="5971927" y="1056599"/>
                </a:lnTo>
                <a:lnTo>
                  <a:pt x="6002368" y="1026157"/>
                </a:lnTo>
                <a:lnTo>
                  <a:pt x="6027287" y="990906"/>
                </a:lnTo>
                <a:lnTo>
                  <a:pt x="6045969" y="951558"/>
                </a:lnTo>
                <a:lnTo>
                  <a:pt x="6057701" y="908827"/>
                </a:lnTo>
                <a:lnTo>
                  <a:pt x="6061770" y="863427"/>
                </a:lnTo>
                <a:lnTo>
                  <a:pt x="6061770" y="252575"/>
                </a:lnTo>
                <a:lnTo>
                  <a:pt x="6057701" y="207174"/>
                </a:lnTo>
                <a:lnTo>
                  <a:pt x="6045969" y="164443"/>
                </a:lnTo>
                <a:lnTo>
                  <a:pt x="6027287" y="125095"/>
                </a:lnTo>
                <a:lnTo>
                  <a:pt x="6002368" y="89844"/>
                </a:lnTo>
                <a:lnTo>
                  <a:pt x="5971927" y="59402"/>
                </a:lnTo>
                <a:lnTo>
                  <a:pt x="5936676" y="34483"/>
                </a:lnTo>
                <a:lnTo>
                  <a:pt x="5897328" y="15801"/>
                </a:lnTo>
                <a:lnTo>
                  <a:pt x="5854597" y="4069"/>
                </a:lnTo>
                <a:lnTo>
                  <a:pt x="58091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3917026" y="5300173"/>
            <a:ext cx="5740818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800" b="1" spc="-5" dirty="0" smtClean="0">
                <a:latin typeface="Arial"/>
                <a:cs typeface="Arial"/>
              </a:rPr>
              <a:t>Недостаточно</a:t>
            </a:r>
            <a:r>
              <a:rPr sz="800" b="1" spc="5" dirty="0" smtClean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мер государственной</a:t>
            </a:r>
            <a:r>
              <a:rPr sz="800" b="1" spc="-5" dirty="0">
                <a:latin typeface="Arial"/>
                <a:cs typeface="Arial"/>
              </a:rPr>
              <a:t> поддержки </a:t>
            </a:r>
            <a:r>
              <a:rPr lang="ru-RU" sz="800" b="1" spc="-5" dirty="0" smtClean="0">
                <a:latin typeface="Arial"/>
                <a:cs typeface="Arial"/>
              </a:rPr>
              <a:t>(необходимо субсидирование затрат на инфраструктуру)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17026" y="5488307"/>
            <a:ext cx="5740818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800" b="1" spc="-5" dirty="0">
                <a:latin typeface="Arial"/>
                <a:cs typeface="Arial"/>
              </a:rPr>
              <a:t>Необходимо</a:t>
            </a:r>
            <a:r>
              <a:rPr sz="800" b="1" spc="2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развивать</a:t>
            </a:r>
            <a:r>
              <a:rPr sz="800" b="1" spc="15" dirty="0">
                <a:latin typeface="Arial"/>
                <a:cs typeface="Arial"/>
              </a:rPr>
              <a:t> </a:t>
            </a:r>
            <a:r>
              <a:rPr sz="800" b="1" spc="-5" dirty="0" smtClean="0">
                <a:latin typeface="Arial"/>
                <a:cs typeface="Arial"/>
              </a:rPr>
              <a:t>дорожно-транспортную</a:t>
            </a:r>
            <a:r>
              <a:rPr lang="ru-RU" sz="800" b="1" spc="-5" dirty="0" smtClean="0">
                <a:latin typeface="Arial"/>
                <a:cs typeface="Arial"/>
              </a:rPr>
              <a:t>, </a:t>
            </a:r>
            <a:r>
              <a:rPr sz="800" b="1" spc="25" dirty="0" smtClean="0">
                <a:latin typeface="Arial"/>
                <a:cs typeface="Arial"/>
              </a:rPr>
              <a:t> </a:t>
            </a:r>
            <a:r>
              <a:rPr lang="ru-RU" sz="800" b="1" spc="25" dirty="0" smtClean="0">
                <a:latin typeface="Arial"/>
                <a:cs typeface="Arial"/>
              </a:rPr>
              <a:t>инженерную и социальную </a:t>
            </a:r>
            <a:r>
              <a:rPr sz="800" b="1" spc="-5" dirty="0" smtClean="0">
                <a:latin typeface="Arial"/>
                <a:cs typeface="Arial"/>
              </a:rPr>
              <a:t>инфраструктуру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07498" y="5660791"/>
            <a:ext cx="4653915" cy="59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5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800" b="1" spc="-5" dirty="0" smtClean="0">
                <a:latin typeface="Arial"/>
                <a:cs typeface="Arial"/>
              </a:rPr>
              <a:t>Неопределенность экономической ситуации</a:t>
            </a:r>
            <a:endParaRPr lang="ru-RU" sz="800" b="1" spc="-5" dirty="0">
              <a:latin typeface="Arial"/>
              <a:cs typeface="Arial"/>
            </a:endParaRPr>
          </a:p>
          <a:p>
            <a:pPr marL="184150" indent="-171450">
              <a:lnSpc>
                <a:spcPct val="15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800" b="1" spc="-5" dirty="0" smtClean="0">
                <a:latin typeface="Arial"/>
                <a:cs typeface="Arial"/>
              </a:rPr>
              <a:t>Длительный срок окупаемости ивестиционных вложений</a:t>
            </a:r>
            <a:endParaRPr lang="ru-RU" sz="800" b="1" spc="-5" dirty="0">
              <a:latin typeface="Arial"/>
              <a:cs typeface="Arial"/>
            </a:endParaRPr>
          </a:p>
          <a:p>
            <a:pPr marL="184150" indent="-171450">
              <a:lnSpc>
                <a:spcPct val="15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800" b="1" spc="-5" dirty="0" smtClean="0">
                <a:latin typeface="Arial"/>
                <a:cs typeface="Arial"/>
              </a:rPr>
              <a:t>Высокая стоимость заемного финансирования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51631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ПОЗИЦИЯ</a:t>
            </a:r>
            <a:r>
              <a:rPr spc="-15" dirty="0"/>
              <a:t> ПРЕДПРИНИМАТЕЛЕЙ</a:t>
            </a:r>
            <a:r>
              <a:rPr b="0" spc="-15" dirty="0">
                <a:latin typeface="Microsoft Sans Serif"/>
                <a:cs typeface="Microsoft Sans Serif"/>
              </a:rPr>
              <a:t>*</a:t>
            </a:r>
          </a:p>
        </p:txBody>
      </p:sp>
      <p:sp>
        <p:nvSpPr>
          <p:cNvPr id="15" name="object 15"/>
          <p:cNvSpPr/>
          <p:nvPr/>
        </p:nvSpPr>
        <p:spPr>
          <a:xfrm>
            <a:off x="627016" y="163628"/>
            <a:ext cx="1720214" cy="236854"/>
          </a:xfrm>
          <a:custGeom>
            <a:avLst/>
            <a:gdLst/>
            <a:ahLst/>
            <a:cxnLst/>
            <a:rect l="l" t="t" r="r" b="b"/>
            <a:pathLst>
              <a:path w="1720214" h="236854">
                <a:moveTo>
                  <a:pt x="1601259" y="0"/>
                </a:moveTo>
                <a:lnTo>
                  <a:pt x="118413" y="0"/>
                </a:lnTo>
                <a:lnTo>
                  <a:pt x="72321" y="9305"/>
                </a:lnTo>
                <a:lnTo>
                  <a:pt x="34682" y="34682"/>
                </a:lnTo>
                <a:lnTo>
                  <a:pt x="9305" y="72321"/>
                </a:lnTo>
                <a:lnTo>
                  <a:pt x="0" y="118413"/>
                </a:lnTo>
                <a:lnTo>
                  <a:pt x="9305" y="164505"/>
                </a:lnTo>
                <a:lnTo>
                  <a:pt x="34682" y="202145"/>
                </a:lnTo>
                <a:lnTo>
                  <a:pt x="72321" y="227522"/>
                </a:lnTo>
                <a:lnTo>
                  <a:pt x="118413" y="236828"/>
                </a:lnTo>
                <a:lnTo>
                  <a:pt x="1601259" y="236828"/>
                </a:lnTo>
                <a:lnTo>
                  <a:pt x="1647352" y="227522"/>
                </a:lnTo>
                <a:lnTo>
                  <a:pt x="1684991" y="202145"/>
                </a:lnTo>
                <a:lnTo>
                  <a:pt x="1710368" y="164505"/>
                </a:lnTo>
                <a:lnTo>
                  <a:pt x="1719673" y="118413"/>
                </a:lnTo>
                <a:lnTo>
                  <a:pt x="1710368" y="72321"/>
                </a:lnTo>
                <a:lnTo>
                  <a:pt x="1684991" y="34682"/>
                </a:lnTo>
                <a:lnTo>
                  <a:pt x="1647352" y="9305"/>
                </a:lnTo>
                <a:lnTo>
                  <a:pt x="160125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756997" y="208788"/>
            <a:ext cx="14516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позиция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предпринимателей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731305" y="3919468"/>
            <a:ext cx="6062345" cy="1116330"/>
          </a:xfrm>
          <a:custGeom>
            <a:avLst/>
            <a:gdLst/>
            <a:ahLst/>
            <a:cxnLst/>
            <a:rect l="l" t="t" r="r" b="b"/>
            <a:pathLst>
              <a:path w="6062345" h="1116329">
                <a:moveTo>
                  <a:pt x="5809197" y="0"/>
                </a:moveTo>
                <a:lnTo>
                  <a:pt x="252573" y="0"/>
                </a:lnTo>
                <a:lnTo>
                  <a:pt x="207173" y="4069"/>
                </a:lnTo>
                <a:lnTo>
                  <a:pt x="164442" y="15801"/>
                </a:lnTo>
                <a:lnTo>
                  <a:pt x="125094" y="34483"/>
                </a:lnTo>
                <a:lnTo>
                  <a:pt x="89843" y="59402"/>
                </a:lnTo>
                <a:lnTo>
                  <a:pt x="59402" y="89844"/>
                </a:lnTo>
                <a:lnTo>
                  <a:pt x="34483" y="125095"/>
                </a:lnTo>
                <a:lnTo>
                  <a:pt x="15801" y="164443"/>
                </a:lnTo>
                <a:lnTo>
                  <a:pt x="4069" y="207174"/>
                </a:lnTo>
                <a:lnTo>
                  <a:pt x="0" y="252575"/>
                </a:lnTo>
                <a:lnTo>
                  <a:pt x="0" y="863426"/>
                </a:lnTo>
                <a:lnTo>
                  <a:pt x="4069" y="908826"/>
                </a:lnTo>
                <a:lnTo>
                  <a:pt x="15801" y="951557"/>
                </a:lnTo>
                <a:lnTo>
                  <a:pt x="34483" y="990905"/>
                </a:lnTo>
                <a:lnTo>
                  <a:pt x="59402" y="1026156"/>
                </a:lnTo>
                <a:lnTo>
                  <a:pt x="89843" y="1056598"/>
                </a:lnTo>
                <a:lnTo>
                  <a:pt x="125094" y="1081517"/>
                </a:lnTo>
                <a:lnTo>
                  <a:pt x="164442" y="1100199"/>
                </a:lnTo>
                <a:lnTo>
                  <a:pt x="207173" y="1111931"/>
                </a:lnTo>
                <a:lnTo>
                  <a:pt x="252573" y="1116001"/>
                </a:lnTo>
                <a:lnTo>
                  <a:pt x="5809197" y="1116001"/>
                </a:lnTo>
                <a:lnTo>
                  <a:pt x="5854597" y="1111931"/>
                </a:lnTo>
                <a:lnTo>
                  <a:pt x="5897328" y="1100199"/>
                </a:lnTo>
                <a:lnTo>
                  <a:pt x="5936676" y="1081517"/>
                </a:lnTo>
                <a:lnTo>
                  <a:pt x="5971927" y="1056598"/>
                </a:lnTo>
                <a:lnTo>
                  <a:pt x="6002368" y="1026156"/>
                </a:lnTo>
                <a:lnTo>
                  <a:pt x="6027287" y="990905"/>
                </a:lnTo>
                <a:lnTo>
                  <a:pt x="6045969" y="951557"/>
                </a:lnTo>
                <a:lnTo>
                  <a:pt x="6057701" y="908826"/>
                </a:lnTo>
                <a:lnTo>
                  <a:pt x="6061770" y="863426"/>
                </a:lnTo>
                <a:lnTo>
                  <a:pt x="6061770" y="252575"/>
                </a:lnTo>
                <a:lnTo>
                  <a:pt x="6057701" y="207174"/>
                </a:lnTo>
                <a:lnTo>
                  <a:pt x="6045969" y="164443"/>
                </a:lnTo>
                <a:lnTo>
                  <a:pt x="6027287" y="125095"/>
                </a:lnTo>
                <a:lnTo>
                  <a:pt x="6002368" y="89844"/>
                </a:lnTo>
                <a:lnTo>
                  <a:pt x="5971927" y="59402"/>
                </a:lnTo>
                <a:lnTo>
                  <a:pt x="5936676" y="34483"/>
                </a:lnTo>
                <a:lnTo>
                  <a:pt x="5897328" y="15801"/>
                </a:lnTo>
                <a:lnTo>
                  <a:pt x="5854597" y="4069"/>
                </a:lnTo>
                <a:lnTo>
                  <a:pt x="58091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3936582" y="4341876"/>
            <a:ext cx="5078730" cy="252633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84150" marR="5080" indent="-171450">
              <a:lnSpc>
                <a:spcPts val="910"/>
              </a:lnSpc>
              <a:spcBef>
                <a:spcPts val="17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800" b="1" spc="-5" dirty="0" smtClean="0">
                <a:latin typeface="Arial"/>
                <a:cs typeface="Arial"/>
              </a:rPr>
              <a:t>Ограничен</a:t>
            </a:r>
            <a:r>
              <a:rPr lang="ru-RU" sz="800" b="1" spc="-5" dirty="0" smtClean="0">
                <a:latin typeface="Arial"/>
                <a:cs typeface="Arial"/>
              </a:rPr>
              <a:t>а</a:t>
            </a:r>
            <a:r>
              <a:rPr sz="800" b="1" spc="10" dirty="0" smtClean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возможность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реализации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инвестиционных</a:t>
            </a:r>
            <a:r>
              <a:rPr sz="800" b="1" spc="1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проектов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lang="ru-RU" sz="800" b="1" spc="5" dirty="0">
                <a:latin typeface="Arial"/>
                <a:cs typeface="Arial"/>
              </a:rPr>
              <a:t> </a:t>
            </a:r>
            <a:r>
              <a:rPr lang="ru-RU" sz="800" b="1" dirty="0" smtClean="0">
                <a:latin typeface="Arial"/>
                <a:cs typeface="Arial"/>
              </a:rPr>
              <a:t>из-за </a:t>
            </a:r>
            <a:r>
              <a:rPr lang="ru-RU" sz="800" b="1" spc="5" dirty="0" smtClean="0">
                <a:latin typeface="Arial"/>
                <a:cs typeface="Arial"/>
              </a:rPr>
              <a:t>небольшого количества свободных земельных  участков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31305" y="2670150"/>
            <a:ext cx="6062345" cy="1116330"/>
          </a:xfrm>
          <a:custGeom>
            <a:avLst/>
            <a:gdLst/>
            <a:ahLst/>
            <a:cxnLst/>
            <a:rect l="l" t="t" r="r" b="b"/>
            <a:pathLst>
              <a:path w="6062345" h="1116329">
                <a:moveTo>
                  <a:pt x="5809197" y="0"/>
                </a:moveTo>
                <a:lnTo>
                  <a:pt x="252573" y="0"/>
                </a:lnTo>
                <a:lnTo>
                  <a:pt x="207173" y="4069"/>
                </a:lnTo>
                <a:lnTo>
                  <a:pt x="164442" y="15801"/>
                </a:lnTo>
                <a:lnTo>
                  <a:pt x="125094" y="34483"/>
                </a:lnTo>
                <a:lnTo>
                  <a:pt x="89843" y="59402"/>
                </a:lnTo>
                <a:lnTo>
                  <a:pt x="59402" y="89844"/>
                </a:lnTo>
                <a:lnTo>
                  <a:pt x="34483" y="125095"/>
                </a:lnTo>
                <a:lnTo>
                  <a:pt x="15801" y="164443"/>
                </a:lnTo>
                <a:lnTo>
                  <a:pt x="4069" y="207174"/>
                </a:lnTo>
                <a:lnTo>
                  <a:pt x="0" y="252575"/>
                </a:lnTo>
                <a:lnTo>
                  <a:pt x="0" y="863427"/>
                </a:lnTo>
                <a:lnTo>
                  <a:pt x="4069" y="908827"/>
                </a:lnTo>
                <a:lnTo>
                  <a:pt x="15801" y="951558"/>
                </a:lnTo>
                <a:lnTo>
                  <a:pt x="34483" y="990906"/>
                </a:lnTo>
                <a:lnTo>
                  <a:pt x="59402" y="1026157"/>
                </a:lnTo>
                <a:lnTo>
                  <a:pt x="89843" y="1056598"/>
                </a:lnTo>
                <a:lnTo>
                  <a:pt x="125094" y="1081517"/>
                </a:lnTo>
                <a:lnTo>
                  <a:pt x="164442" y="1100199"/>
                </a:lnTo>
                <a:lnTo>
                  <a:pt x="207173" y="1111931"/>
                </a:lnTo>
                <a:lnTo>
                  <a:pt x="252573" y="1116001"/>
                </a:lnTo>
                <a:lnTo>
                  <a:pt x="5809197" y="1116001"/>
                </a:lnTo>
                <a:lnTo>
                  <a:pt x="5854597" y="1111931"/>
                </a:lnTo>
                <a:lnTo>
                  <a:pt x="5897328" y="1100199"/>
                </a:lnTo>
                <a:lnTo>
                  <a:pt x="5936676" y="1081517"/>
                </a:lnTo>
                <a:lnTo>
                  <a:pt x="5971927" y="1056598"/>
                </a:lnTo>
                <a:lnTo>
                  <a:pt x="6002368" y="1026157"/>
                </a:lnTo>
                <a:lnTo>
                  <a:pt x="6027287" y="990906"/>
                </a:lnTo>
                <a:lnTo>
                  <a:pt x="6045969" y="951558"/>
                </a:lnTo>
                <a:lnTo>
                  <a:pt x="6057701" y="908827"/>
                </a:lnTo>
                <a:lnTo>
                  <a:pt x="6061770" y="863427"/>
                </a:lnTo>
                <a:lnTo>
                  <a:pt x="6061770" y="252575"/>
                </a:lnTo>
                <a:lnTo>
                  <a:pt x="6057701" y="207174"/>
                </a:lnTo>
                <a:lnTo>
                  <a:pt x="6045969" y="164443"/>
                </a:lnTo>
                <a:lnTo>
                  <a:pt x="6027287" y="125095"/>
                </a:lnTo>
                <a:lnTo>
                  <a:pt x="6002368" y="89844"/>
                </a:lnTo>
                <a:lnTo>
                  <a:pt x="5971927" y="59402"/>
                </a:lnTo>
                <a:lnTo>
                  <a:pt x="5936676" y="34483"/>
                </a:lnTo>
                <a:lnTo>
                  <a:pt x="5897328" y="15801"/>
                </a:lnTo>
                <a:lnTo>
                  <a:pt x="5854597" y="4069"/>
                </a:lnTo>
                <a:lnTo>
                  <a:pt x="58091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3886200" y="2743200"/>
            <a:ext cx="5664618" cy="11464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endParaRPr lang="ru-RU" sz="800" b="1" spc="-5" dirty="0" smtClean="0">
              <a:latin typeface="Arial"/>
              <a:cs typeface="Arial"/>
            </a:endParaRPr>
          </a:p>
          <a:p>
            <a:pPr marL="184150" indent="-171450">
              <a:lnSpc>
                <a:spcPct val="150000"/>
              </a:lnSpc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800" b="1" spc="-5" dirty="0" smtClean="0">
                <a:latin typeface="Arial"/>
                <a:cs typeface="Arial"/>
              </a:rPr>
              <a:t>Недостаточно работников массовых специальностей</a:t>
            </a:r>
          </a:p>
          <a:p>
            <a:pPr marL="184150" indent="-171450">
              <a:lnSpc>
                <a:spcPct val="150000"/>
              </a:lnSpc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800" b="1" spc="-5" dirty="0" smtClean="0">
                <a:latin typeface="Arial"/>
                <a:cs typeface="Arial"/>
              </a:rPr>
              <a:t>Ограничена возможность свободных энергоресурсов (недостаточность лимитов)</a:t>
            </a:r>
          </a:p>
          <a:p>
            <a:pPr marL="184150" indent="-171450">
              <a:lnSpc>
                <a:spcPct val="150000"/>
              </a:lnSpc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800" b="1" spc="-5" dirty="0" smtClean="0">
                <a:latin typeface="Arial"/>
                <a:cs typeface="Arial"/>
              </a:rPr>
              <a:t>Финансовые трудности (необходимость использования заемных средств для развития бизнеса)</a:t>
            </a:r>
          </a:p>
          <a:p>
            <a:pPr marL="184150" indent="-171450">
              <a:lnSpc>
                <a:spcPct val="150000"/>
              </a:lnSpc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800" b="1" spc="-5" dirty="0" smtClean="0">
                <a:latin typeface="Arial"/>
                <a:cs typeface="Arial"/>
              </a:rPr>
              <a:t>Частично устаревшая коммунальная инфраструктура</a:t>
            </a:r>
          </a:p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endParaRPr lang="ru-RU" sz="800" b="1" spc="-5" dirty="0" smtClean="0">
              <a:latin typeface="Arial"/>
              <a:cs typeface="Arial"/>
            </a:endParaRPr>
          </a:p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endParaRPr sz="800" dirty="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725824" y="1407119"/>
            <a:ext cx="6062345" cy="1116330"/>
          </a:xfrm>
          <a:custGeom>
            <a:avLst/>
            <a:gdLst/>
            <a:ahLst/>
            <a:cxnLst/>
            <a:rect l="l" t="t" r="r" b="b"/>
            <a:pathLst>
              <a:path w="6062345" h="1116330">
                <a:moveTo>
                  <a:pt x="5809197" y="0"/>
                </a:moveTo>
                <a:lnTo>
                  <a:pt x="252573" y="0"/>
                </a:lnTo>
                <a:lnTo>
                  <a:pt x="207173" y="4069"/>
                </a:lnTo>
                <a:lnTo>
                  <a:pt x="164442" y="15801"/>
                </a:lnTo>
                <a:lnTo>
                  <a:pt x="125095" y="34483"/>
                </a:lnTo>
                <a:lnTo>
                  <a:pt x="89844" y="59402"/>
                </a:lnTo>
                <a:lnTo>
                  <a:pt x="59402" y="89844"/>
                </a:lnTo>
                <a:lnTo>
                  <a:pt x="34483" y="125095"/>
                </a:lnTo>
                <a:lnTo>
                  <a:pt x="15801" y="164443"/>
                </a:lnTo>
                <a:lnTo>
                  <a:pt x="4069" y="207174"/>
                </a:lnTo>
                <a:lnTo>
                  <a:pt x="0" y="252575"/>
                </a:lnTo>
                <a:lnTo>
                  <a:pt x="0" y="863427"/>
                </a:lnTo>
                <a:lnTo>
                  <a:pt x="4069" y="908827"/>
                </a:lnTo>
                <a:lnTo>
                  <a:pt x="15801" y="951558"/>
                </a:lnTo>
                <a:lnTo>
                  <a:pt x="34483" y="990906"/>
                </a:lnTo>
                <a:lnTo>
                  <a:pt x="59402" y="1026157"/>
                </a:lnTo>
                <a:lnTo>
                  <a:pt x="89844" y="1056598"/>
                </a:lnTo>
                <a:lnTo>
                  <a:pt x="125095" y="1081517"/>
                </a:lnTo>
                <a:lnTo>
                  <a:pt x="164442" y="1100199"/>
                </a:lnTo>
                <a:lnTo>
                  <a:pt x="207173" y="1111931"/>
                </a:lnTo>
                <a:lnTo>
                  <a:pt x="252573" y="1116001"/>
                </a:lnTo>
                <a:lnTo>
                  <a:pt x="5809197" y="1116001"/>
                </a:lnTo>
                <a:lnTo>
                  <a:pt x="5854597" y="1111931"/>
                </a:lnTo>
                <a:lnTo>
                  <a:pt x="5897328" y="1100199"/>
                </a:lnTo>
                <a:lnTo>
                  <a:pt x="5936676" y="1081517"/>
                </a:lnTo>
                <a:lnTo>
                  <a:pt x="5971927" y="1056598"/>
                </a:lnTo>
                <a:lnTo>
                  <a:pt x="6002368" y="1026157"/>
                </a:lnTo>
                <a:lnTo>
                  <a:pt x="6027287" y="990906"/>
                </a:lnTo>
                <a:lnTo>
                  <a:pt x="6045969" y="951558"/>
                </a:lnTo>
                <a:lnTo>
                  <a:pt x="6057701" y="908827"/>
                </a:lnTo>
                <a:lnTo>
                  <a:pt x="6061770" y="863427"/>
                </a:lnTo>
                <a:lnTo>
                  <a:pt x="6061770" y="252575"/>
                </a:lnTo>
                <a:lnTo>
                  <a:pt x="6057701" y="207174"/>
                </a:lnTo>
                <a:lnTo>
                  <a:pt x="6045969" y="164443"/>
                </a:lnTo>
                <a:lnTo>
                  <a:pt x="6027287" y="125095"/>
                </a:lnTo>
                <a:lnTo>
                  <a:pt x="6002368" y="89844"/>
                </a:lnTo>
                <a:lnTo>
                  <a:pt x="5971927" y="59402"/>
                </a:lnTo>
                <a:lnTo>
                  <a:pt x="5936676" y="34483"/>
                </a:lnTo>
                <a:lnTo>
                  <a:pt x="5897328" y="15801"/>
                </a:lnTo>
                <a:lnTo>
                  <a:pt x="5854597" y="4069"/>
                </a:lnTo>
                <a:lnTo>
                  <a:pt x="58091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3931100" y="1891284"/>
            <a:ext cx="36127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800" b="1" spc="-5" dirty="0">
                <a:latin typeface="Arial"/>
                <a:cs typeface="Arial"/>
              </a:rPr>
              <a:t>Инвестиционный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климат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lang="ru-RU" sz="800" b="1" dirty="0" smtClean="0">
                <a:latin typeface="Arial"/>
                <a:cs typeface="Arial"/>
              </a:rPr>
              <a:t>достаточно благоприятный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19889" y="6351523"/>
            <a:ext cx="169608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*На</a:t>
            </a:r>
            <a:r>
              <a:rPr sz="600" i="1" spc="-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основании опроса предпринимателей </a:t>
            </a: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МО</a:t>
            </a:r>
            <a:endParaRPr sz="600" dirty="0">
              <a:latin typeface="Arial"/>
              <a:cs typeface="Arial"/>
            </a:endParaRPr>
          </a:p>
        </p:txBody>
      </p:sp>
      <p:pic>
        <p:nvPicPr>
          <p:cNvPr id="26" name="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2855" y="3017520"/>
            <a:ext cx="362712" cy="362712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2855" y="5571744"/>
            <a:ext cx="362712" cy="36271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2855" y="1783079"/>
            <a:ext cx="362712" cy="362712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2855" y="4312920"/>
            <a:ext cx="362712" cy="362712"/>
          </a:xfrm>
          <a:prstGeom prst="rect">
            <a:avLst/>
          </a:prstGeom>
        </p:spPr>
      </p:pic>
      <p:sp>
        <p:nvSpPr>
          <p:cNvPr id="30" name="object 30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13</a:t>
            </a:fld>
            <a:endParaRPr dirty="0"/>
          </a:p>
        </p:txBody>
      </p:sp>
      <p:sp>
        <p:nvSpPr>
          <p:cNvPr id="33" name="Овал 32">
            <a:hlinkClick r:id="rId6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712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0990" y="1376761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83148" y="0"/>
                </a:moveTo>
                <a:lnTo>
                  <a:pt x="214690" y="0"/>
                </a:lnTo>
                <a:lnTo>
                  <a:pt x="165463" y="5670"/>
                </a:lnTo>
                <a:lnTo>
                  <a:pt x="120274" y="21821"/>
                </a:lnTo>
                <a:lnTo>
                  <a:pt x="80412" y="47165"/>
                </a:lnTo>
                <a:lnTo>
                  <a:pt x="47165" y="80412"/>
                </a:lnTo>
                <a:lnTo>
                  <a:pt x="21821" y="120275"/>
                </a:lnTo>
                <a:lnTo>
                  <a:pt x="5670" y="165464"/>
                </a:lnTo>
                <a:lnTo>
                  <a:pt x="0" y="214690"/>
                </a:lnTo>
                <a:lnTo>
                  <a:pt x="0" y="560904"/>
                </a:lnTo>
                <a:lnTo>
                  <a:pt x="5670" y="610131"/>
                </a:lnTo>
                <a:lnTo>
                  <a:pt x="21821" y="655320"/>
                </a:lnTo>
                <a:lnTo>
                  <a:pt x="47165" y="695182"/>
                </a:lnTo>
                <a:lnTo>
                  <a:pt x="80412" y="728430"/>
                </a:lnTo>
                <a:lnTo>
                  <a:pt x="120274" y="753773"/>
                </a:lnTo>
                <a:lnTo>
                  <a:pt x="165463" y="769925"/>
                </a:lnTo>
                <a:lnTo>
                  <a:pt x="214690" y="775595"/>
                </a:lnTo>
                <a:lnTo>
                  <a:pt x="4283148" y="775595"/>
                </a:lnTo>
                <a:lnTo>
                  <a:pt x="4332375" y="769925"/>
                </a:lnTo>
                <a:lnTo>
                  <a:pt x="4377564" y="753773"/>
                </a:lnTo>
                <a:lnTo>
                  <a:pt x="4417426" y="728430"/>
                </a:lnTo>
                <a:lnTo>
                  <a:pt x="4450674" y="695182"/>
                </a:lnTo>
                <a:lnTo>
                  <a:pt x="4476017" y="655320"/>
                </a:lnTo>
                <a:lnTo>
                  <a:pt x="4492169" y="610131"/>
                </a:lnTo>
                <a:lnTo>
                  <a:pt x="4497839" y="560904"/>
                </a:lnTo>
                <a:lnTo>
                  <a:pt x="4497839" y="214690"/>
                </a:lnTo>
                <a:lnTo>
                  <a:pt x="4492169" y="165464"/>
                </a:lnTo>
                <a:lnTo>
                  <a:pt x="4476017" y="120275"/>
                </a:lnTo>
                <a:lnTo>
                  <a:pt x="4450674" y="80412"/>
                </a:lnTo>
                <a:lnTo>
                  <a:pt x="4417426" y="47165"/>
                </a:lnTo>
                <a:lnTo>
                  <a:pt x="4377564" y="21821"/>
                </a:lnTo>
                <a:lnTo>
                  <a:pt x="4332375" y="5670"/>
                </a:lnTo>
                <a:lnTo>
                  <a:pt x="4283148" y="0"/>
                </a:lnTo>
                <a:close/>
              </a:path>
            </a:pathLst>
          </a:custGeom>
          <a:solidFill>
            <a:srgbClr val="B1C1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008847" y="1667255"/>
            <a:ext cx="17633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ОСНОВНЫЕ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ПРОБЛЕМЫ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6087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АНАЛИЗ</a:t>
            </a:r>
            <a:r>
              <a:rPr spc="-20" dirty="0"/>
              <a:t> </a:t>
            </a:r>
            <a:r>
              <a:rPr spc="-5" dirty="0"/>
              <a:t>ИНТЕРВЬЮ</a:t>
            </a:r>
            <a:r>
              <a:rPr spc="-10" dirty="0"/>
              <a:t> </a:t>
            </a:r>
            <a:r>
              <a:rPr spc="-20" dirty="0"/>
              <a:t>АДМИНИСТРАЦИИ</a:t>
            </a:r>
          </a:p>
        </p:txBody>
      </p:sp>
      <p:sp>
        <p:nvSpPr>
          <p:cNvPr id="5" name="object 5"/>
          <p:cNvSpPr/>
          <p:nvPr/>
        </p:nvSpPr>
        <p:spPr>
          <a:xfrm>
            <a:off x="627016" y="163628"/>
            <a:ext cx="2023110" cy="274320"/>
          </a:xfrm>
          <a:custGeom>
            <a:avLst/>
            <a:gdLst/>
            <a:ahLst/>
            <a:cxnLst/>
            <a:rect l="l" t="t" r="r" b="b"/>
            <a:pathLst>
              <a:path w="2023110" h="274320">
                <a:moveTo>
                  <a:pt x="1885744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885744" y="273843"/>
                </a:lnTo>
                <a:lnTo>
                  <a:pt x="1929021" y="266863"/>
                </a:lnTo>
                <a:lnTo>
                  <a:pt x="1966608" y="247425"/>
                </a:lnTo>
                <a:lnTo>
                  <a:pt x="1996247" y="217786"/>
                </a:lnTo>
                <a:lnTo>
                  <a:pt x="2015685" y="180200"/>
                </a:lnTo>
                <a:lnTo>
                  <a:pt x="2022665" y="136922"/>
                </a:lnTo>
                <a:lnTo>
                  <a:pt x="2015685" y="93644"/>
                </a:lnTo>
                <a:lnTo>
                  <a:pt x="1996247" y="56057"/>
                </a:lnTo>
                <a:lnTo>
                  <a:pt x="1966608" y="26417"/>
                </a:lnTo>
                <a:lnTo>
                  <a:pt x="1929021" y="6980"/>
                </a:lnTo>
                <a:lnTo>
                  <a:pt x="188574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762419" y="227076"/>
            <a:ext cx="17341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анализ</a:t>
            </a:r>
            <a:r>
              <a:rPr sz="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интервью администрации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00092" y="1376761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70359" y="0"/>
                </a:moveTo>
                <a:lnTo>
                  <a:pt x="227478" y="0"/>
                </a:lnTo>
                <a:lnTo>
                  <a:pt x="181633" y="4621"/>
                </a:lnTo>
                <a:lnTo>
                  <a:pt x="138933" y="17876"/>
                </a:lnTo>
                <a:lnTo>
                  <a:pt x="100292" y="38850"/>
                </a:lnTo>
                <a:lnTo>
                  <a:pt x="66626" y="66627"/>
                </a:lnTo>
                <a:lnTo>
                  <a:pt x="38849" y="100293"/>
                </a:lnTo>
                <a:lnTo>
                  <a:pt x="17876" y="138934"/>
                </a:lnTo>
                <a:lnTo>
                  <a:pt x="4621" y="181634"/>
                </a:lnTo>
                <a:lnTo>
                  <a:pt x="0" y="227479"/>
                </a:lnTo>
                <a:lnTo>
                  <a:pt x="0" y="548115"/>
                </a:lnTo>
                <a:lnTo>
                  <a:pt x="4621" y="593960"/>
                </a:lnTo>
                <a:lnTo>
                  <a:pt x="17876" y="636660"/>
                </a:lnTo>
                <a:lnTo>
                  <a:pt x="38849" y="675301"/>
                </a:lnTo>
                <a:lnTo>
                  <a:pt x="66626" y="708967"/>
                </a:lnTo>
                <a:lnTo>
                  <a:pt x="100292" y="736745"/>
                </a:lnTo>
                <a:lnTo>
                  <a:pt x="138933" y="757718"/>
                </a:lnTo>
                <a:lnTo>
                  <a:pt x="181633" y="770973"/>
                </a:lnTo>
                <a:lnTo>
                  <a:pt x="227478" y="775595"/>
                </a:lnTo>
                <a:lnTo>
                  <a:pt x="4270359" y="775595"/>
                </a:lnTo>
                <a:lnTo>
                  <a:pt x="4316204" y="770973"/>
                </a:lnTo>
                <a:lnTo>
                  <a:pt x="4358904" y="757718"/>
                </a:lnTo>
                <a:lnTo>
                  <a:pt x="4397545" y="736745"/>
                </a:lnTo>
                <a:lnTo>
                  <a:pt x="4431211" y="708967"/>
                </a:lnTo>
                <a:lnTo>
                  <a:pt x="4458988" y="675301"/>
                </a:lnTo>
                <a:lnTo>
                  <a:pt x="4479962" y="636660"/>
                </a:lnTo>
                <a:lnTo>
                  <a:pt x="4493216" y="593960"/>
                </a:lnTo>
                <a:lnTo>
                  <a:pt x="4497838" y="548115"/>
                </a:lnTo>
                <a:lnTo>
                  <a:pt x="4497838" y="227479"/>
                </a:lnTo>
                <a:lnTo>
                  <a:pt x="4493216" y="181634"/>
                </a:lnTo>
                <a:lnTo>
                  <a:pt x="4479962" y="138934"/>
                </a:lnTo>
                <a:lnTo>
                  <a:pt x="4458988" y="100293"/>
                </a:lnTo>
                <a:lnTo>
                  <a:pt x="4431211" y="66627"/>
                </a:lnTo>
                <a:lnTo>
                  <a:pt x="4397545" y="38850"/>
                </a:lnTo>
                <a:lnTo>
                  <a:pt x="4358904" y="17876"/>
                </a:lnTo>
                <a:lnTo>
                  <a:pt x="4316204" y="4621"/>
                </a:lnTo>
                <a:lnTo>
                  <a:pt x="427035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6666360" y="1667255"/>
            <a:ext cx="176593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ВОЗМОЖНЫЕ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РЕШЕНИЯ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8846" y="2255993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10" h="486410">
                <a:moveTo>
                  <a:pt x="4268814" y="0"/>
                </a:moveTo>
                <a:lnTo>
                  <a:pt x="242998" y="0"/>
                </a:lnTo>
                <a:lnTo>
                  <a:pt x="194025" y="4936"/>
                </a:lnTo>
                <a:lnTo>
                  <a:pt x="148412" y="19096"/>
                </a:lnTo>
                <a:lnTo>
                  <a:pt x="107135" y="41500"/>
                </a:lnTo>
                <a:lnTo>
                  <a:pt x="71172" y="71173"/>
                </a:lnTo>
                <a:lnTo>
                  <a:pt x="41500" y="107136"/>
                </a:lnTo>
                <a:lnTo>
                  <a:pt x="19096" y="148413"/>
                </a:lnTo>
                <a:lnTo>
                  <a:pt x="4936" y="194027"/>
                </a:lnTo>
                <a:lnTo>
                  <a:pt x="0" y="243000"/>
                </a:lnTo>
                <a:lnTo>
                  <a:pt x="4936" y="291973"/>
                </a:lnTo>
                <a:lnTo>
                  <a:pt x="19096" y="337586"/>
                </a:lnTo>
                <a:lnTo>
                  <a:pt x="41500" y="378863"/>
                </a:lnTo>
                <a:lnTo>
                  <a:pt x="71172" y="414826"/>
                </a:lnTo>
                <a:lnTo>
                  <a:pt x="107135" y="444499"/>
                </a:lnTo>
                <a:lnTo>
                  <a:pt x="148412" y="466903"/>
                </a:lnTo>
                <a:lnTo>
                  <a:pt x="194025" y="481062"/>
                </a:lnTo>
                <a:lnTo>
                  <a:pt x="242998" y="485999"/>
                </a:lnTo>
                <a:lnTo>
                  <a:pt x="4268814" y="485999"/>
                </a:lnTo>
                <a:lnTo>
                  <a:pt x="4317787" y="481062"/>
                </a:lnTo>
                <a:lnTo>
                  <a:pt x="4363401" y="466903"/>
                </a:lnTo>
                <a:lnTo>
                  <a:pt x="4404678" y="444499"/>
                </a:lnTo>
                <a:lnTo>
                  <a:pt x="4440641" y="414826"/>
                </a:lnTo>
                <a:lnTo>
                  <a:pt x="4470313" y="378863"/>
                </a:lnTo>
                <a:lnTo>
                  <a:pt x="4492718" y="337586"/>
                </a:lnTo>
                <a:lnTo>
                  <a:pt x="4506877" y="291973"/>
                </a:lnTo>
                <a:lnTo>
                  <a:pt x="4511814" y="243000"/>
                </a:lnTo>
                <a:lnTo>
                  <a:pt x="4506877" y="194027"/>
                </a:lnTo>
                <a:lnTo>
                  <a:pt x="4492718" y="148413"/>
                </a:lnTo>
                <a:lnTo>
                  <a:pt x="4470313" y="107136"/>
                </a:lnTo>
                <a:lnTo>
                  <a:pt x="4440641" y="71173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7" y="4936"/>
                </a:lnTo>
                <a:lnTo>
                  <a:pt x="42688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1117487" y="2425576"/>
            <a:ext cx="3332479" cy="123752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dirty="0" smtClean="0">
                <a:latin typeface="Arial"/>
                <a:cs typeface="Arial"/>
              </a:rPr>
              <a:t>Частичная изношенность </a:t>
            </a:r>
            <a:r>
              <a:rPr lang="ru-RU" sz="700" b="1" dirty="0">
                <a:latin typeface="Arial"/>
                <a:cs typeface="Arial"/>
              </a:rPr>
              <a:t>инженерных сетей</a:t>
            </a:r>
          </a:p>
        </p:txBody>
      </p:sp>
      <p:sp>
        <p:nvSpPr>
          <p:cNvPr id="11" name="object 11"/>
          <p:cNvSpPr/>
          <p:nvPr/>
        </p:nvSpPr>
        <p:spPr>
          <a:xfrm>
            <a:off x="627016" y="2848701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10" h="486410">
                <a:moveTo>
                  <a:pt x="4268814" y="0"/>
                </a:moveTo>
                <a:lnTo>
                  <a:pt x="242998" y="0"/>
                </a:lnTo>
                <a:lnTo>
                  <a:pt x="194025" y="4936"/>
                </a:lnTo>
                <a:lnTo>
                  <a:pt x="148412" y="19096"/>
                </a:lnTo>
                <a:lnTo>
                  <a:pt x="107135" y="41500"/>
                </a:lnTo>
                <a:lnTo>
                  <a:pt x="71172" y="71173"/>
                </a:lnTo>
                <a:lnTo>
                  <a:pt x="41500" y="107136"/>
                </a:lnTo>
                <a:lnTo>
                  <a:pt x="19096" y="148414"/>
                </a:lnTo>
                <a:lnTo>
                  <a:pt x="4936" y="194027"/>
                </a:lnTo>
                <a:lnTo>
                  <a:pt x="0" y="243000"/>
                </a:lnTo>
                <a:lnTo>
                  <a:pt x="4936" y="291973"/>
                </a:lnTo>
                <a:lnTo>
                  <a:pt x="19096" y="337586"/>
                </a:lnTo>
                <a:lnTo>
                  <a:pt x="41500" y="378864"/>
                </a:lnTo>
                <a:lnTo>
                  <a:pt x="71172" y="414827"/>
                </a:lnTo>
                <a:lnTo>
                  <a:pt x="107135" y="444500"/>
                </a:lnTo>
                <a:lnTo>
                  <a:pt x="148412" y="466904"/>
                </a:lnTo>
                <a:lnTo>
                  <a:pt x="194025" y="481064"/>
                </a:lnTo>
                <a:lnTo>
                  <a:pt x="242998" y="486001"/>
                </a:lnTo>
                <a:lnTo>
                  <a:pt x="4268814" y="486001"/>
                </a:lnTo>
                <a:lnTo>
                  <a:pt x="4317787" y="481064"/>
                </a:lnTo>
                <a:lnTo>
                  <a:pt x="4363401" y="466904"/>
                </a:lnTo>
                <a:lnTo>
                  <a:pt x="4404678" y="444500"/>
                </a:lnTo>
                <a:lnTo>
                  <a:pt x="4440641" y="414827"/>
                </a:lnTo>
                <a:lnTo>
                  <a:pt x="4470313" y="378864"/>
                </a:lnTo>
                <a:lnTo>
                  <a:pt x="4492718" y="337586"/>
                </a:lnTo>
                <a:lnTo>
                  <a:pt x="4506877" y="291973"/>
                </a:lnTo>
                <a:lnTo>
                  <a:pt x="4511814" y="243000"/>
                </a:lnTo>
                <a:lnTo>
                  <a:pt x="4506877" y="194027"/>
                </a:lnTo>
                <a:lnTo>
                  <a:pt x="4492718" y="148414"/>
                </a:lnTo>
                <a:lnTo>
                  <a:pt x="4470313" y="107136"/>
                </a:lnTo>
                <a:lnTo>
                  <a:pt x="4440641" y="71173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7" y="4936"/>
                </a:lnTo>
                <a:lnTo>
                  <a:pt x="42688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117487" y="3025647"/>
            <a:ext cx="3596004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700" b="1" dirty="0">
                <a:latin typeface="Arial"/>
                <a:cs typeface="Arial"/>
              </a:rPr>
              <a:t>Дотационность </a:t>
            </a:r>
            <a:r>
              <a:rPr lang="ru-RU" sz="700" b="1" dirty="0" smtClean="0">
                <a:latin typeface="Arial"/>
                <a:cs typeface="Arial"/>
              </a:rPr>
              <a:t>бюджета (финансовая ограниченность)</a:t>
            </a:r>
            <a:endParaRPr lang="ru-RU" sz="700" b="1" dirty="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087" y="2907792"/>
            <a:ext cx="362712" cy="362712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627016" y="3446490"/>
            <a:ext cx="4512310" cy="592708"/>
          </a:xfrm>
          <a:custGeom>
            <a:avLst/>
            <a:gdLst/>
            <a:ahLst/>
            <a:cxnLst/>
            <a:rect l="l" t="t" r="r" b="b"/>
            <a:pathLst>
              <a:path w="4512310" h="486410">
                <a:moveTo>
                  <a:pt x="4268814" y="0"/>
                </a:moveTo>
                <a:lnTo>
                  <a:pt x="242998" y="0"/>
                </a:lnTo>
                <a:lnTo>
                  <a:pt x="194025" y="4936"/>
                </a:lnTo>
                <a:lnTo>
                  <a:pt x="148412" y="19096"/>
                </a:lnTo>
                <a:lnTo>
                  <a:pt x="107135" y="41500"/>
                </a:lnTo>
                <a:lnTo>
                  <a:pt x="71172" y="71172"/>
                </a:lnTo>
                <a:lnTo>
                  <a:pt x="41500" y="107136"/>
                </a:lnTo>
                <a:lnTo>
                  <a:pt x="19096" y="148413"/>
                </a:lnTo>
                <a:lnTo>
                  <a:pt x="4936" y="194026"/>
                </a:lnTo>
                <a:lnTo>
                  <a:pt x="0" y="242999"/>
                </a:lnTo>
                <a:lnTo>
                  <a:pt x="4936" y="291972"/>
                </a:lnTo>
                <a:lnTo>
                  <a:pt x="19096" y="337585"/>
                </a:lnTo>
                <a:lnTo>
                  <a:pt x="41500" y="378862"/>
                </a:lnTo>
                <a:lnTo>
                  <a:pt x="71172" y="414826"/>
                </a:lnTo>
                <a:lnTo>
                  <a:pt x="107135" y="444498"/>
                </a:lnTo>
                <a:lnTo>
                  <a:pt x="148412" y="466903"/>
                </a:lnTo>
                <a:lnTo>
                  <a:pt x="194025" y="481062"/>
                </a:lnTo>
                <a:lnTo>
                  <a:pt x="242998" y="485999"/>
                </a:lnTo>
                <a:lnTo>
                  <a:pt x="4268814" y="485999"/>
                </a:lnTo>
                <a:lnTo>
                  <a:pt x="4317787" y="481062"/>
                </a:lnTo>
                <a:lnTo>
                  <a:pt x="4363401" y="466903"/>
                </a:lnTo>
                <a:lnTo>
                  <a:pt x="4404678" y="444498"/>
                </a:lnTo>
                <a:lnTo>
                  <a:pt x="4440641" y="414826"/>
                </a:lnTo>
                <a:lnTo>
                  <a:pt x="4470313" y="378862"/>
                </a:lnTo>
                <a:lnTo>
                  <a:pt x="4492718" y="337585"/>
                </a:lnTo>
                <a:lnTo>
                  <a:pt x="4506877" y="291972"/>
                </a:lnTo>
                <a:lnTo>
                  <a:pt x="4511814" y="242999"/>
                </a:lnTo>
                <a:lnTo>
                  <a:pt x="4506877" y="194026"/>
                </a:lnTo>
                <a:lnTo>
                  <a:pt x="4492718" y="148413"/>
                </a:lnTo>
                <a:lnTo>
                  <a:pt x="4470313" y="107136"/>
                </a:lnTo>
                <a:lnTo>
                  <a:pt x="4440641" y="71172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7" y="4936"/>
                </a:lnTo>
                <a:lnTo>
                  <a:pt x="42688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1106691" y="3686740"/>
            <a:ext cx="3436620" cy="123752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latin typeface="Arial"/>
                <a:cs typeface="Arial"/>
              </a:rPr>
              <a:t>Небольшое количество свободных земельных участков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40990" y="4198607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10" h="486410">
                <a:moveTo>
                  <a:pt x="4268814" y="0"/>
                </a:moveTo>
                <a:lnTo>
                  <a:pt x="242998" y="0"/>
                </a:lnTo>
                <a:lnTo>
                  <a:pt x="194025" y="4936"/>
                </a:lnTo>
                <a:lnTo>
                  <a:pt x="148412" y="19096"/>
                </a:lnTo>
                <a:lnTo>
                  <a:pt x="107135" y="41500"/>
                </a:lnTo>
                <a:lnTo>
                  <a:pt x="71172" y="71172"/>
                </a:lnTo>
                <a:lnTo>
                  <a:pt x="41500" y="107136"/>
                </a:lnTo>
                <a:lnTo>
                  <a:pt x="19096" y="148413"/>
                </a:lnTo>
                <a:lnTo>
                  <a:pt x="4936" y="194026"/>
                </a:lnTo>
                <a:lnTo>
                  <a:pt x="0" y="242999"/>
                </a:lnTo>
                <a:lnTo>
                  <a:pt x="4936" y="291972"/>
                </a:lnTo>
                <a:lnTo>
                  <a:pt x="19096" y="337586"/>
                </a:lnTo>
                <a:lnTo>
                  <a:pt x="41500" y="378863"/>
                </a:lnTo>
                <a:lnTo>
                  <a:pt x="71172" y="414826"/>
                </a:lnTo>
                <a:lnTo>
                  <a:pt x="107135" y="444499"/>
                </a:lnTo>
                <a:lnTo>
                  <a:pt x="148412" y="466903"/>
                </a:lnTo>
                <a:lnTo>
                  <a:pt x="194025" y="481062"/>
                </a:lnTo>
                <a:lnTo>
                  <a:pt x="242998" y="485999"/>
                </a:lnTo>
                <a:lnTo>
                  <a:pt x="4268814" y="485999"/>
                </a:lnTo>
                <a:lnTo>
                  <a:pt x="4317787" y="481062"/>
                </a:lnTo>
                <a:lnTo>
                  <a:pt x="4363401" y="466903"/>
                </a:lnTo>
                <a:lnTo>
                  <a:pt x="4404678" y="444499"/>
                </a:lnTo>
                <a:lnTo>
                  <a:pt x="4440641" y="414826"/>
                </a:lnTo>
                <a:lnTo>
                  <a:pt x="4470313" y="378863"/>
                </a:lnTo>
                <a:lnTo>
                  <a:pt x="4492718" y="337586"/>
                </a:lnTo>
                <a:lnTo>
                  <a:pt x="4506877" y="291972"/>
                </a:lnTo>
                <a:lnTo>
                  <a:pt x="4511814" y="242999"/>
                </a:lnTo>
                <a:lnTo>
                  <a:pt x="4506877" y="194026"/>
                </a:lnTo>
                <a:lnTo>
                  <a:pt x="4492718" y="148413"/>
                </a:lnTo>
                <a:lnTo>
                  <a:pt x="4470313" y="107136"/>
                </a:lnTo>
                <a:lnTo>
                  <a:pt x="4440641" y="71172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7" y="4936"/>
                </a:lnTo>
                <a:lnTo>
                  <a:pt x="42688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4087" y="4260455"/>
            <a:ext cx="362712" cy="362712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5300092" y="2255993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09" h="486410">
                <a:moveTo>
                  <a:pt x="4268815" y="0"/>
                </a:moveTo>
                <a:lnTo>
                  <a:pt x="242997" y="0"/>
                </a:lnTo>
                <a:lnTo>
                  <a:pt x="194025" y="4936"/>
                </a:lnTo>
                <a:lnTo>
                  <a:pt x="148411" y="19096"/>
                </a:lnTo>
                <a:lnTo>
                  <a:pt x="107135" y="41500"/>
                </a:lnTo>
                <a:lnTo>
                  <a:pt x="71172" y="71173"/>
                </a:lnTo>
                <a:lnTo>
                  <a:pt x="41500" y="107136"/>
                </a:lnTo>
                <a:lnTo>
                  <a:pt x="19095" y="148413"/>
                </a:lnTo>
                <a:lnTo>
                  <a:pt x="4936" y="194027"/>
                </a:lnTo>
                <a:lnTo>
                  <a:pt x="0" y="243000"/>
                </a:lnTo>
                <a:lnTo>
                  <a:pt x="4936" y="291973"/>
                </a:lnTo>
                <a:lnTo>
                  <a:pt x="19095" y="337586"/>
                </a:lnTo>
                <a:lnTo>
                  <a:pt x="41500" y="378863"/>
                </a:lnTo>
                <a:lnTo>
                  <a:pt x="71172" y="414826"/>
                </a:lnTo>
                <a:lnTo>
                  <a:pt x="107135" y="444499"/>
                </a:lnTo>
                <a:lnTo>
                  <a:pt x="148411" y="466903"/>
                </a:lnTo>
                <a:lnTo>
                  <a:pt x="194025" y="481062"/>
                </a:lnTo>
                <a:lnTo>
                  <a:pt x="242997" y="485999"/>
                </a:lnTo>
                <a:lnTo>
                  <a:pt x="4268815" y="485999"/>
                </a:lnTo>
                <a:lnTo>
                  <a:pt x="4317788" y="481062"/>
                </a:lnTo>
                <a:lnTo>
                  <a:pt x="4363401" y="466903"/>
                </a:lnTo>
                <a:lnTo>
                  <a:pt x="4404678" y="444499"/>
                </a:lnTo>
                <a:lnTo>
                  <a:pt x="4440641" y="414826"/>
                </a:lnTo>
                <a:lnTo>
                  <a:pt x="4470313" y="378863"/>
                </a:lnTo>
                <a:lnTo>
                  <a:pt x="4492717" y="337586"/>
                </a:lnTo>
                <a:lnTo>
                  <a:pt x="4506876" y="291973"/>
                </a:lnTo>
                <a:lnTo>
                  <a:pt x="4511813" y="243000"/>
                </a:lnTo>
                <a:lnTo>
                  <a:pt x="4506876" y="194027"/>
                </a:lnTo>
                <a:lnTo>
                  <a:pt x="4492717" y="148413"/>
                </a:lnTo>
                <a:lnTo>
                  <a:pt x="4470313" y="107136"/>
                </a:lnTo>
                <a:lnTo>
                  <a:pt x="4440641" y="71173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8" y="4936"/>
                </a:lnTo>
                <a:lnTo>
                  <a:pt x="426881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5790563" y="2379471"/>
            <a:ext cx="3437254" cy="123752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10" dirty="0" smtClean="0">
                <a:latin typeface="Arial"/>
                <a:cs typeface="Arial"/>
              </a:rPr>
              <a:t>Участие в программах с целью замены и ремонта инженерных сетей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300092" y="2848701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09" h="486410">
                <a:moveTo>
                  <a:pt x="4268815" y="0"/>
                </a:moveTo>
                <a:lnTo>
                  <a:pt x="242997" y="0"/>
                </a:lnTo>
                <a:lnTo>
                  <a:pt x="194025" y="4936"/>
                </a:lnTo>
                <a:lnTo>
                  <a:pt x="148411" y="19096"/>
                </a:lnTo>
                <a:lnTo>
                  <a:pt x="107135" y="41500"/>
                </a:lnTo>
                <a:lnTo>
                  <a:pt x="71172" y="71173"/>
                </a:lnTo>
                <a:lnTo>
                  <a:pt x="41500" y="107136"/>
                </a:lnTo>
                <a:lnTo>
                  <a:pt x="19095" y="148414"/>
                </a:lnTo>
                <a:lnTo>
                  <a:pt x="4936" y="194027"/>
                </a:lnTo>
                <a:lnTo>
                  <a:pt x="0" y="243000"/>
                </a:lnTo>
                <a:lnTo>
                  <a:pt x="4936" y="291973"/>
                </a:lnTo>
                <a:lnTo>
                  <a:pt x="19095" y="337586"/>
                </a:lnTo>
                <a:lnTo>
                  <a:pt x="41500" y="378864"/>
                </a:lnTo>
                <a:lnTo>
                  <a:pt x="71172" y="414827"/>
                </a:lnTo>
                <a:lnTo>
                  <a:pt x="107135" y="444500"/>
                </a:lnTo>
                <a:lnTo>
                  <a:pt x="148411" y="466904"/>
                </a:lnTo>
                <a:lnTo>
                  <a:pt x="194025" y="481064"/>
                </a:lnTo>
                <a:lnTo>
                  <a:pt x="242997" y="486001"/>
                </a:lnTo>
                <a:lnTo>
                  <a:pt x="4268815" y="486001"/>
                </a:lnTo>
                <a:lnTo>
                  <a:pt x="4317788" y="481064"/>
                </a:lnTo>
                <a:lnTo>
                  <a:pt x="4363401" y="466904"/>
                </a:lnTo>
                <a:lnTo>
                  <a:pt x="4404678" y="444500"/>
                </a:lnTo>
                <a:lnTo>
                  <a:pt x="4440641" y="414827"/>
                </a:lnTo>
                <a:lnTo>
                  <a:pt x="4470313" y="378864"/>
                </a:lnTo>
                <a:lnTo>
                  <a:pt x="4492717" y="337586"/>
                </a:lnTo>
                <a:lnTo>
                  <a:pt x="4506876" y="291973"/>
                </a:lnTo>
                <a:lnTo>
                  <a:pt x="4511813" y="243000"/>
                </a:lnTo>
                <a:lnTo>
                  <a:pt x="4506876" y="194027"/>
                </a:lnTo>
                <a:lnTo>
                  <a:pt x="4492717" y="148414"/>
                </a:lnTo>
                <a:lnTo>
                  <a:pt x="4470313" y="107136"/>
                </a:lnTo>
                <a:lnTo>
                  <a:pt x="4440641" y="71173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8" y="4936"/>
                </a:lnTo>
                <a:lnTo>
                  <a:pt x="426881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76671" y="2313432"/>
            <a:ext cx="368808" cy="368808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5300092" y="3446490"/>
            <a:ext cx="4512310" cy="604252"/>
          </a:xfrm>
          <a:custGeom>
            <a:avLst/>
            <a:gdLst/>
            <a:ahLst/>
            <a:cxnLst/>
            <a:rect l="l" t="t" r="r" b="b"/>
            <a:pathLst>
              <a:path w="4512309" h="486410">
                <a:moveTo>
                  <a:pt x="4268815" y="0"/>
                </a:moveTo>
                <a:lnTo>
                  <a:pt x="242997" y="0"/>
                </a:lnTo>
                <a:lnTo>
                  <a:pt x="194025" y="4936"/>
                </a:lnTo>
                <a:lnTo>
                  <a:pt x="148411" y="19096"/>
                </a:lnTo>
                <a:lnTo>
                  <a:pt x="107135" y="41500"/>
                </a:lnTo>
                <a:lnTo>
                  <a:pt x="71172" y="71172"/>
                </a:lnTo>
                <a:lnTo>
                  <a:pt x="41500" y="107136"/>
                </a:lnTo>
                <a:lnTo>
                  <a:pt x="19095" y="148413"/>
                </a:lnTo>
                <a:lnTo>
                  <a:pt x="4936" y="194026"/>
                </a:lnTo>
                <a:lnTo>
                  <a:pt x="0" y="242999"/>
                </a:lnTo>
                <a:lnTo>
                  <a:pt x="4936" y="291972"/>
                </a:lnTo>
                <a:lnTo>
                  <a:pt x="19095" y="337585"/>
                </a:lnTo>
                <a:lnTo>
                  <a:pt x="41500" y="378862"/>
                </a:lnTo>
                <a:lnTo>
                  <a:pt x="71172" y="414826"/>
                </a:lnTo>
                <a:lnTo>
                  <a:pt x="107135" y="444498"/>
                </a:lnTo>
                <a:lnTo>
                  <a:pt x="148411" y="466903"/>
                </a:lnTo>
                <a:lnTo>
                  <a:pt x="194025" y="481062"/>
                </a:lnTo>
                <a:lnTo>
                  <a:pt x="242997" y="485999"/>
                </a:lnTo>
                <a:lnTo>
                  <a:pt x="4268815" y="485999"/>
                </a:lnTo>
                <a:lnTo>
                  <a:pt x="4317788" y="481062"/>
                </a:lnTo>
                <a:lnTo>
                  <a:pt x="4363401" y="466903"/>
                </a:lnTo>
                <a:lnTo>
                  <a:pt x="4404678" y="444498"/>
                </a:lnTo>
                <a:lnTo>
                  <a:pt x="4440641" y="414826"/>
                </a:lnTo>
                <a:lnTo>
                  <a:pt x="4470313" y="378862"/>
                </a:lnTo>
                <a:lnTo>
                  <a:pt x="4492717" y="337585"/>
                </a:lnTo>
                <a:lnTo>
                  <a:pt x="4506876" y="291972"/>
                </a:lnTo>
                <a:lnTo>
                  <a:pt x="4511813" y="242999"/>
                </a:lnTo>
                <a:lnTo>
                  <a:pt x="4506876" y="194026"/>
                </a:lnTo>
                <a:lnTo>
                  <a:pt x="4492717" y="148413"/>
                </a:lnTo>
                <a:lnTo>
                  <a:pt x="4470313" y="107136"/>
                </a:lnTo>
                <a:lnTo>
                  <a:pt x="4440641" y="71172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8" y="4936"/>
                </a:lnTo>
                <a:lnTo>
                  <a:pt x="426881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/>
          <p:nvPr/>
        </p:nvSpPr>
        <p:spPr>
          <a:xfrm>
            <a:off x="5790563" y="3465325"/>
            <a:ext cx="3886837" cy="585417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latin typeface="Arial"/>
                <a:cs typeface="Arial"/>
              </a:rPr>
              <a:t>Формирование инвестиционных площадок для крупных инвестиционных проектов</a:t>
            </a:r>
          </a:p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latin typeface="Arial"/>
                <a:cs typeface="Arial"/>
              </a:rPr>
              <a:t>Перевод земельных участков лесфонда, расположенных в черте населенных пунктов , в земли поселений </a:t>
            </a:r>
          </a:p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latin typeface="Arial"/>
                <a:cs typeface="Arial"/>
              </a:rPr>
              <a:t>Передача земель, неиспользуемых федеральными  и областными структурами в  муниципальную собственность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293107" y="4198607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09" h="486410">
                <a:moveTo>
                  <a:pt x="4268815" y="0"/>
                </a:moveTo>
                <a:lnTo>
                  <a:pt x="242997" y="0"/>
                </a:lnTo>
                <a:lnTo>
                  <a:pt x="194025" y="4936"/>
                </a:lnTo>
                <a:lnTo>
                  <a:pt x="148411" y="19096"/>
                </a:lnTo>
                <a:lnTo>
                  <a:pt x="107135" y="41500"/>
                </a:lnTo>
                <a:lnTo>
                  <a:pt x="71172" y="71172"/>
                </a:lnTo>
                <a:lnTo>
                  <a:pt x="41500" y="107136"/>
                </a:lnTo>
                <a:lnTo>
                  <a:pt x="19095" y="148413"/>
                </a:lnTo>
                <a:lnTo>
                  <a:pt x="4936" y="194026"/>
                </a:lnTo>
                <a:lnTo>
                  <a:pt x="0" y="242999"/>
                </a:lnTo>
                <a:lnTo>
                  <a:pt x="4936" y="291972"/>
                </a:lnTo>
                <a:lnTo>
                  <a:pt x="19095" y="337586"/>
                </a:lnTo>
                <a:lnTo>
                  <a:pt x="41500" y="378863"/>
                </a:lnTo>
                <a:lnTo>
                  <a:pt x="71172" y="414826"/>
                </a:lnTo>
                <a:lnTo>
                  <a:pt x="107135" y="444499"/>
                </a:lnTo>
                <a:lnTo>
                  <a:pt x="148411" y="466903"/>
                </a:lnTo>
                <a:lnTo>
                  <a:pt x="194025" y="481062"/>
                </a:lnTo>
                <a:lnTo>
                  <a:pt x="242997" y="485999"/>
                </a:lnTo>
                <a:lnTo>
                  <a:pt x="4268815" y="485999"/>
                </a:lnTo>
                <a:lnTo>
                  <a:pt x="4317788" y="481062"/>
                </a:lnTo>
                <a:lnTo>
                  <a:pt x="4363401" y="466903"/>
                </a:lnTo>
                <a:lnTo>
                  <a:pt x="4404678" y="444499"/>
                </a:lnTo>
                <a:lnTo>
                  <a:pt x="4440641" y="414826"/>
                </a:lnTo>
                <a:lnTo>
                  <a:pt x="4470313" y="378863"/>
                </a:lnTo>
                <a:lnTo>
                  <a:pt x="4492717" y="337586"/>
                </a:lnTo>
                <a:lnTo>
                  <a:pt x="4506876" y="291972"/>
                </a:lnTo>
                <a:lnTo>
                  <a:pt x="4511813" y="242999"/>
                </a:lnTo>
                <a:lnTo>
                  <a:pt x="4506876" y="194026"/>
                </a:lnTo>
                <a:lnTo>
                  <a:pt x="4492717" y="148413"/>
                </a:lnTo>
                <a:lnTo>
                  <a:pt x="4470313" y="107136"/>
                </a:lnTo>
                <a:lnTo>
                  <a:pt x="4440641" y="71172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8" y="4936"/>
                </a:lnTo>
                <a:lnTo>
                  <a:pt x="426881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5790563" y="4332806"/>
            <a:ext cx="3962400" cy="346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latin typeface="Arial"/>
                <a:cs typeface="Arial"/>
              </a:rPr>
              <a:t>Капитальные ремонты объектов культурного наследия и укрепление материально-технической базы учреждения</a:t>
            </a:r>
          </a:p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latin typeface="Arial"/>
                <a:cs typeface="Arial"/>
              </a:rPr>
              <a:t>Участие в федеральных и региональных проектах/программах</a:t>
            </a:r>
          </a:p>
        </p:txBody>
      </p:sp>
      <p:pic>
        <p:nvPicPr>
          <p:cNvPr id="28" name="object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6671" y="3505200"/>
            <a:ext cx="368808" cy="368807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76671" y="2907792"/>
            <a:ext cx="368808" cy="368808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73623" y="4272107"/>
            <a:ext cx="365760" cy="368807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4087" y="2319527"/>
            <a:ext cx="362712" cy="36271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4087" y="3561488"/>
            <a:ext cx="362712" cy="362712"/>
          </a:xfrm>
          <a:prstGeom prst="rect">
            <a:avLst/>
          </a:prstGeom>
        </p:spPr>
      </p:pic>
      <p:sp>
        <p:nvSpPr>
          <p:cNvPr id="33" name="object 33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 БРЯНСКОГО МУНИЦИПАЛЬНОГО РАЙОНА</a:t>
            </a:r>
            <a:endParaRPr spc="-10" dirty="0"/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14</a:t>
            </a:fld>
            <a:endParaRPr dirty="0"/>
          </a:p>
        </p:txBody>
      </p:sp>
      <p:sp>
        <p:nvSpPr>
          <p:cNvPr id="38" name="TextBox 37"/>
          <p:cNvSpPr txBox="1"/>
          <p:nvPr/>
        </p:nvSpPr>
        <p:spPr>
          <a:xfrm>
            <a:off x="5745479" y="2907792"/>
            <a:ext cx="3931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b="1" dirty="0" smtClean="0">
                <a:latin typeface="Arial" pitchFamily="34" charset="0"/>
                <a:cs typeface="Arial" pitchFamily="34" charset="0"/>
              </a:rPr>
              <a:t>Увеличение  налоговых и неналоговых доходов,  грантовая поддержка муниципалитетов 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97343" y="4287922"/>
            <a:ext cx="4090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b="1" dirty="0" smtClean="0">
                <a:latin typeface="Arial" pitchFamily="34" charset="0"/>
                <a:cs typeface="Arial" pitchFamily="34" charset="0"/>
              </a:rPr>
              <a:t>Изношенность объектов культурного наследия (физический износ, функциональное, экономическое устаревание)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Овал 35">
            <a:hlinkClick r:id="rId10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97770" y="2269713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196249"/>
                </a:moveTo>
                <a:lnTo>
                  <a:pt x="5183" y="151251"/>
                </a:lnTo>
                <a:lnTo>
                  <a:pt x="19946" y="109943"/>
                </a:lnTo>
                <a:lnTo>
                  <a:pt x="43113" y="73505"/>
                </a:lnTo>
                <a:lnTo>
                  <a:pt x="73505" y="43113"/>
                </a:lnTo>
                <a:lnTo>
                  <a:pt x="109943" y="19947"/>
                </a:lnTo>
                <a:lnTo>
                  <a:pt x="151251" y="5183"/>
                </a:lnTo>
                <a:lnTo>
                  <a:pt x="196249" y="0"/>
                </a:lnTo>
                <a:lnTo>
                  <a:pt x="4301590" y="0"/>
                </a:lnTo>
                <a:lnTo>
                  <a:pt x="4346588" y="5183"/>
                </a:lnTo>
                <a:lnTo>
                  <a:pt x="4387895" y="19947"/>
                </a:lnTo>
                <a:lnTo>
                  <a:pt x="4424333" y="43113"/>
                </a:lnTo>
                <a:lnTo>
                  <a:pt x="4454725" y="73505"/>
                </a:lnTo>
                <a:lnTo>
                  <a:pt x="4477892" y="109943"/>
                </a:lnTo>
                <a:lnTo>
                  <a:pt x="4492655" y="151251"/>
                </a:lnTo>
                <a:lnTo>
                  <a:pt x="4497839" y="196249"/>
                </a:lnTo>
                <a:lnTo>
                  <a:pt x="4497839" y="1286795"/>
                </a:lnTo>
                <a:lnTo>
                  <a:pt x="4492655" y="1331793"/>
                </a:lnTo>
                <a:lnTo>
                  <a:pt x="4477892" y="1373100"/>
                </a:lnTo>
                <a:lnTo>
                  <a:pt x="4454725" y="1409539"/>
                </a:lnTo>
                <a:lnTo>
                  <a:pt x="4424333" y="1439931"/>
                </a:lnTo>
                <a:lnTo>
                  <a:pt x="4387895" y="1463097"/>
                </a:lnTo>
                <a:lnTo>
                  <a:pt x="4346588" y="1477861"/>
                </a:lnTo>
                <a:lnTo>
                  <a:pt x="4301590" y="1483045"/>
                </a:lnTo>
                <a:lnTo>
                  <a:pt x="196249" y="1483045"/>
                </a:lnTo>
                <a:lnTo>
                  <a:pt x="151251" y="1477861"/>
                </a:lnTo>
                <a:lnTo>
                  <a:pt x="109943" y="1463097"/>
                </a:lnTo>
                <a:lnTo>
                  <a:pt x="73505" y="1439931"/>
                </a:lnTo>
                <a:lnTo>
                  <a:pt x="43113" y="1409539"/>
                </a:lnTo>
                <a:lnTo>
                  <a:pt x="19946" y="1373100"/>
                </a:lnTo>
                <a:lnTo>
                  <a:pt x="5183" y="1331793"/>
                </a:lnTo>
                <a:lnTo>
                  <a:pt x="0" y="1286795"/>
                </a:lnTo>
                <a:lnTo>
                  <a:pt x="0" y="196249"/>
                </a:lnTo>
                <a:close/>
              </a:path>
            </a:pathLst>
          </a:custGeom>
          <a:ln w="12700">
            <a:solidFill>
              <a:srgbClr val="B1C1E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486550" y="2590800"/>
            <a:ext cx="4267049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spcBef>
                <a:spcPts val="100"/>
              </a:spcBef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5" dirty="0" smtClean="0">
                <a:latin typeface="Arial"/>
                <a:cs typeface="Arial"/>
              </a:rPr>
              <a:t>Разбросанность населенных пунктов вокруг областного центра</a:t>
            </a:r>
          </a:p>
          <a:p>
            <a:pPr marL="184150" indent="-171450">
              <a:spcBef>
                <a:spcPts val="100"/>
              </a:spcBef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5" dirty="0" smtClean="0">
                <a:latin typeface="Arial"/>
                <a:cs typeface="Arial"/>
              </a:rPr>
              <a:t>Дефицит кадров рабочих специальностей для обрабатывающего производства и строительства</a:t>
            </a:r>
            <a:endParaRPr sz="550" dirty="0">
              <a:latin typeface="Arial"/>
              <a:cs typeface="Arial"/>
            </a:endParaRPr>
          </a:p>
          <a:p>
            <a:pPr marL="184150" indent="-171450">
              <a:spcBef>
                <a:spcPts val="5"/>
              </a:spcBef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dirty="0" smtClean="0">
                <a:latin typeface="Arial"/>
                <a:cs typeface="Arial"/>
              </a:rPr>
              <a:t>Отсутствие баланса между спросом и предложением на рынке труда</a:t>
            </a:r>
            <a:endParaRPr sz="650" dirty="0">
              <a:latin typeface="Arial"/>
              <a:cs typeface="Arial"/>
            </a:endParaRPr>
          </a:p>
          <a:p>
            <a:pPr marL="184150" marR="5080" indent="-171450"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5" dirty="0" smtClean="0">
                <a:latin typeface="Arial"/>
                <a:cs typeface="Arial"/>
              </a:rPr>
              <a:t>Рост износа производственных фондов и объектов инженерной инфраструктуры</a:t>
            </a:r>
          </a:p>
          <a:p>
            <a:pPr marL="184150" marR="5080" indent="-171450"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5" dirty="0" smtClean="0">
                <a:latin typeface="Arial"/>
                <a:cs typeface="Arial"/>
              </a:rPr>
              <a:t>Высокая дифференциация в размерах заработной платы между отдельными сферами экономики</a:t>
            </a:r>
          </a:p>
          <a:p>
            <a:pPr marL="184150" marR="5080" indent="-171450"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5" dirty="0" smtClean="0">
                <a:latin typeface="Arial"/>
                <a:cs typeface="Arial"/>
              </a:rPr>
              <a:t>Зависимость доходов местного бюджета от вышестоящих бюджетов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83794" y="4824774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09033"/>
                </a:moveTo>
                <a:lnTo>
                  <a:pt x="5520" y="161104"/>
                </a:lnTo>
                <a:lnTo>
                  <a:pt x="21246" y="117106"/>
                </a:lnTo>
                <a:lnTo>
                  <a:pt x="45922" y="78293"/>
                </a:lnTo>
                <a:lnTo>
                  <a:pt x="78293" y="45922"/>
                </a:lnTo>
                <a:lnTo>
                  <a:pt x="117105" y="21246"/>
                </a:lnTo>
                <a:lnTo>
                  <a:pt x="161103" y="5520"/>
                </a:lnTo>
                <a:lnTo>
                  <a:pt x="209033" y="0"/>
                </a:lnTo>
                <a:lnTo>
                  <a:pt x="4288806" y="0"/>
                </a:lnTo>
                <a:lnTo>
                  <a:pt x="4336735" y="5520"/>
                </a:lnTo>
                <a:lnTo>
                  <a:pt x="4380733" y="21246"/>
                </a:lnTo>
                <a:lnTo>
                  <a:pt x="4419545" y="45922"/>
                </a:lnTo>
                <a:lnTo>
                  <a:pt x="4451916" y="78293"/>
                </a:lnTo>
                <a:lnTo>
                  <a:pt x="4476592" y="117106"/>
                </a:lnTo>
                <a:lnTo>
                  <a:pt x="4492318" y="161104"/>
                </a:lnTo>
                <a:lnTo>
                  <a:pt x="4497839" y="209033"/>
                </a:lnTo>
                <a:lnTo>
                  <a:pt x="4497839" y="1274011"/>
                </a:lnTo>
                <a:lnTo>
                  <a:pt x="4492318" y="1321940"/>
                </a:lnTo>
                <a:lnTo>
                  <a:pt x="4476592" y="1365938"/>
                </a:lnTo>
                <a:lnTo>
                  <a:pt x="4451916" y="1404751"/>
                </a:lnTo>
                <a:lnTo>
                  <a:pt x="4419545" y="1437122"/>
                </a:lnTo>
                <a:lnTo>
                  <a:pt x="4380733" y="1461798"/>
                </a:lnTo>
                <a:lnTo>
                  <a:pt x="4336735" y="1477524"/>
                </a:lnTo>
                <a:lnTo>
                  <a:pt x="4288806" y="1483045"/>
                </a:lnTo>
                <a:lnTo>
                  <a:pt x="209033" y="1483045"/>
                </a:lnTo>
                <a:lnTo>
                  <a:pt x="161103" y="1477524"/>
                </a:lnTo>
                <a:lnTo>
                  <a:pt x="117105" y="1461798"/>
                </a:lnTo>
                <a:lnTo>
                  <a:pt x="78293" y="1437122"/>
                </a:lnTo>
                <a:lnTo>
                  <a:pt x="45922" y="1404751"/>
                </a:lnTo>
                <a:lnTo>
                  <a:pt x="21246" y="1365938"/>
                </a:lnTo>
                <a:lnTo>
                  <a:pt x="5520" y="1321940"/>
                </a:lnTo>
                <a:lnTo>
                  <a:pt x="0" y="1274011"/>
                </a:lnTo>
                <a:lnTo>
                  <a:pt x="0" y="209033"/>
                </a:lnTo>
                <a:close/>
              </a:path>
            </a:pathLst>
          </a:custGeom>
          <a:ln w="12700">
            <a:solidFill>
              <a:srgbClr val="B1C1E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5405232" y="5145460"/>
            <a:ext cx="4429684" cy="7463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5" dirty="0" smtClean="0">
                <a:latin typeface="Arial"/>
                <a:cs typeface="Arial"/>
              </a:rPr>
              <a:t>Увеличение мобильности трудовых ресурсов</a:t>
            </a:r>
            <a:endParaRPr sz="600" dirty="0">
              <a:latin typeface="Arial"/>
              <a:cs typeface="Arial"/>
            </a:endParaRPr>
          </a:p>
          <a:p>
            <a:pPr marL="184150" indent="-171450">
              <a:lnSpc>
                <a:spcPts val="710"/>
              </a:lnSpc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600" b="1" spc="-5" dirty="0">
                <a:latin typeface="Arial"/>
                <a:cs typeface="Arial"/>
              </a:rPr>
              <a:t>Ухудшение экологической</a:t>
            </a:r>
            <a:r>
              <a:rPr sz="600" b="1" spc="5" dirty="0">
                <a:latin typeface="Arial"/>
                <a:cs typeface="Arial"/>
              </a:rPr>
              <a:t> </a:t>
            </a:r>
            <a:r>
              <a:rPr sz="600" b="1" spc="-5" dirty="0" smtClean="0">
                <a:latin typeface="Arial"/>
                <a:cs typeface="Arial"/>
              </a:rPr>
              <a:t>обстановки</a:t>
            </a:r>
            <a:r>
              <a:rPr lang="ru-RU" sz="600" b="1" spc="-5" dirty="0" smtClean="0">
                <a:latin typeface="Arial"/>
                <a:cs typeface="Arial"/>
              </a:rPr>
              <a:t> (увеличение</a:t>
            </a:r>
            <a:r>
              <a:rPr lang="ru-RU" sz="600" b="1" spc="10" dirty="0" smtClean="0">
                <a:latin typeface="Arial"/>
                <a:cs typeface="Arial"/>
              </a:rPr>
              <a:t> </a:t>
            </a:r>
            <a:r>
              <a:rPr lang="ru-RU" sz="600" b="1" spc="-5" dirty="0" smtClean="0">
                <a:latin typeface="Arial"/>
                <a:cs typeface="Arial"/>
              </a:rPr>
              <a:t>количества выбросов</a:t>
            </a:r>
            <a:r>
              <a:rPr lang="ru-RU" sz="600" b="1" spc="5" dirty="0" smtClean="0">
                <a:latin typeface="Arial"/>
                <a:cs typeface="Arial"/>
              </a:rPr>
              <a:t>  в атмосферу от стационарных источников)</a:t>
            </a:r>
            <a:endParaRPr lang="ru-RU" sz="600" b="1" dirty="0" smtClean="0">
              <a:latin typeface="Arial"/>
              <a:cs typeface="Arial"/>
            </a:endParaRPr>
          </a:p>
          <a:p>
            <a:pPr marL="184150" indent="-171450">
              <a:lnSpc>
                <a:spcPct val="100000"/>
              </a:lnSpc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dirty="0" smtClean="0">
                <a:latin typeface="Arial"/>
                <a:cs typeface="Arial"/>
              </a:rPr>
              <a:t>Рост инфляции, снижение реальной заработной платы</a:t>
            </a:r>
          </a:p>
          <a:p>
            <a:pPr marL="184150" indent="-171450">
              <a:lnSpc>
                <a:spcPct val="100000"/>
              </a:lnSpc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dirty="0" smtClean="0">
                <a:latin typeface="Arial"/>
                <a:cs typeface="Arial"/>
              </a:rPr>
              <a:t>Рост социальной и экономической напряженности, вызванной санкционной политикой отдельных государств</a:t>
            </a:r>
            <a:endParaRPr lang="ru-RU" sz="600" b="1" dirty="0">
              <a:latin typeface="Arial"/>
              <a:cs typeface="Arial"/>
            </a:endParaRPr>
          </a:p>
          <a:p>
            <a:pPr marL="184150" indent="-171450">
              <a:lnSpc>
                <a:spcPct val="100000"/>
              </a:lnSpc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dirty="0" smtClean="0">
                <a:latin typeface="Arial"/>
                <a:cs typeface="Arial"/>
              </a:rPr>
              <a:t>Рост цен на услуги естественных монополий</a:t>
            </a:r>
            <a:endParaRPr lang="ru-RU" sz="600" b="1" dirty="0">
              <a:latin typeface="Arial"/>
              <a:cs typeface="Arial"/>
            </a:endParaRPr>
          </a:p>
          <a:p>
            <a:pPr marL="184150" indent="-171450">
              <a:lnSpc>
                <a:spcPct val="100000"/>
              </a:lnSpc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dirty="0" smtClean="0">
                <a:latin typeface="Arial"/>
                <a:cs typeface="Arial"/>
              </a:rPr>
              <a:t>Усиление конкуренции на высокотехнологичных рынках 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0990" y="2269713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196249"/>
                </a:moveTo>
                <a:lnTo>
                  <a:pt x="5183" y="151251"/>
                </a:lnTo>
                <a:lnTo>
                  <a:pt x="19946" y="109943"/>
                </a:lnTo>
                <a:lnTo>
                  <a:pt x="43113" y="73505"/>
                </a:lnTo>
                <a:lnTo>
                  <a:pt x="73505" y="43113"/>
                </a:lnTo>
                <a:lnTo>
                  <a:pt x="109943" y="19947"/>
                </a:lnTo>
                <a:lnTo>
                  <a:pt x="151251" y="5183"/>
                </a:lnTo>
                <a:lnTo>
                  <a:pt x="196249" y="0"/>
                </a:lnTo>
                <a:lnTo>
                  <a:pt x="4301590" y="0"/>
                </a:lnTo>
                <a:lnTo>
                  <a:pt x="4346588" y="5183"/>
                </a:lnTo>
                <a:lnTo>
                  <a:pt x="4387895" y="19947"/>
                </a:lnTo>
                <a:lnTo>
                  <a:pt x="4424333" y="43113"/>
                </a:lnTo>
                <a:lnTo>
                  <a:pt x="4454725" y="73505"/>
                </a:lnTo>
                <a:lnTo>
                  <a:pt x="4477892" y="109943"/>
                </a:lnTo>
                <a:lnTo>
                  <a:pt x="4492655" y="151251"/>
                </a:lnTo>
                <a:lnTo>
                  <a:pt x="4497839" y="196249"/>
                </a:lnTo>
                <a:lnTo>
                  <a:pt x="4497839" y="1286795"/>
                </a:lnTo>
                <a:lnTo>
                  <a:pt x="4492655" y="1331793"/>
                </a:lnTo>
                <a:lnTo>
                  <a:pt x="4477892" y="1373100"/>
                </a:lnTo>
                <a:lnTo>
                  <a:pt x="4454725" y="1409539"/>
                </a:lnTo>
                <a:lnTo>
                  <a:pt x="4424333" y="1439931"/>
                </a:lnTo>
                <a:lnTo>
                  <a:pt x="4387895" y="1463097"/>
                </a:lnTo>
                <a:lnTo>
                  <a:pt x="4346588" y="1477861"/>
                </a:lnTo>
                <a:lnTo>
                  <a:pt x="4301590" y="1483045"/>
                </a:lnTo>
                <a:lnTo>
                  <a:pt x="196249" y="1483045"/>
                </a:lnTo>
                <a:lnTo>
                  <a:pt x="151251" y="1477861"/>
                </a:lnTo>
                <a:lnTo>
                  <a:pt x="109943" y="1463097"/>
                </a:lnTo>
                <a:lnTo>
                  <a:pt x="73505" y="1439931"/>
                </a:lnTo>
                <a:lnTo>
                  <a:pt x="43113" y="1409539"/>
                </a:lnTo>
                <a:lnTo>
                  <a:pt x="19946" y="1373100"/>
                </a:lnTo>
                <a:lnTo>
                  <a:pt x="5183" y="1331793"/>
                </a:lnTo>
                <a:lnTo>
                  <a:pt x="0" y="1286795"/>
                </a:lnTo>
                <a:lnTo>
                  <a:pt x="0" y="196249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829771" y="2459228"/>
            <a:ext cx="3773804" cy="12336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dirty="0" smtClean="0">
                <a:latin typeface="Arial"/>
                <a:cs typeface="Arial"/>
              </a:rPr>
              <a:t>Выгодное географическое и экономическое положение</a:t>
            </a:r>
          </a:p>
          <a:p>
            <a:pPr marL="184150" indent="-171450"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600" b="1" dirty="0" smtClean="0">
                <a:latin typeface="Arial"/>
                <a:cs typeface="Arial"/>
              </a:rPr>
              <a:t>Развит</a:t>
            </a:r>
            <a:r>
              <a:rPr lang="ru-RU" sz="600" b="1" dirty="0">
                <a:latin typeface="Arial"/>
                <a:cs typeface="Arial"/>
              </a:rPr>
              <a:t>о</a:t>
            </a:r>
            <a:r>
              <a:rPr sz="600" b="1" spc="-15" dirty="0" smtClean="0">
                <a:latin typeface="Arial"/>
                <a:cs typeface="Arial"/>
              </a:rPr>
              <a:t> </a:t>
            </a:r>
            <a:r>
              <a:rPr sz="600" b="1" dirty="0" smtClean="0">
                <a:latin typeface="Arial"/>
                <a:cs typeface="Arial"/>
              </a:rPr>
              <a:t>обрабатывающ</a:t>
            </a:r>
            <a:r>
              <a:rPr lang="ru-RU" sz="600" b="1" dirty="0">
                <a:latin typeface="Arial"/>
                <a:cs typeface="Arial"/>
              </a:rPr>
              <a:t>е</a:t>
            </a:r>
            <a:r>
              <a:rPr lang="ru-RU" sz="600" b="1" dirty="0" smtClean="0">
                <a:latin typeface="Arial"/>
                <a:cs typeface="Arial"/>
              </a:rPr>
              <a:t>е производство и сельское хозяйство</a:t>
            </a:r>
          </a:p>
          <a:p>
            <a:pPr marL="184150" indent="-171450">
              <a:spcBef>
                <a:spcPts val="5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600" b="1" dirty="0" smtClean="0">
                <a:latin typeface="Arial"/>
                <a:cs typeface="Arial"/>
              </a:rPr>
              <a:t>Близость</a:t>
            </a:r>
            <a:r>
              <a:rPr sz="600" b="1" spc="5" dirty="0" smtClean="0">
                <a:latin typeface="Arial"/>
                <a:cs typeface="Arial"/>
              </a:rPr>
              <a:t> </a:t>
            </a:r>
            <a:r>
              <a:rPr sz="600" b="1" dirty="0" smtClean="0">
                <a:latin typeface="Arial"/>
                <a:cs typeface="Arial"/>
              </a:rPr>
              <a:t>к </a:t>
            </a:r>
            <a:r>
              <a:rPr sz="600" b="1" spc="-5" dirty="0" smtClean="0">
                <a:latin typeface="Arial"/>
                <a:cs typeface="Arial"/>
              </a:rPr>
              <a:t>региональному</a:t>
            </a:r>
            <a:r>
              <a:rPr sz="600" b="1" dirty="0" smtClean="0">
                <a:latin typeface="Arial"/>
                <a:cs typeface="Arial"/>
              </a:rPr>
              <a:t> центру</a:t>
            </a:r>
            <a:r>
              <a:rPr lang="ru-RU" sz="600" b="1" dirty="0" smtClean="0">
                <a:latin typeface="Arial"/>
                <a:cs typeface="Arial"/>
              </a:rPr>
              <a:t> </a:t>
            </a:r>
            <a:r>
              <a:rPr sz="600" b="1" dirty="0" smtClean="0">
                <a:latin typeface="Arial"/>
                <a:cs typeface="Arial"/>
              </a:rPr>
              <a:t>и</a:t>
            </a:r>
            <a:r>
              <a:rPr sz="600" b="1" spc="5" dirty="0" smtClean="0">
                <a:latin typeface="Arial"/>
                <a:cs typeface="Arial"/>
              </a:rPr>
              <a:t> </a:t>
            </a:r>
            <a:r>
              <a:rPr sz="600" b="1" spc="-5" dirty="0" smtClean="0">
                <a:latin typeface="Arial"/>
                <a:cs typeface="Arial"/>
              </a:rPr>
              <a:t>вхождение</a:t>
            </a:r>
            <a:r>
              <a:rPr sz="600" b="1" dirty="0" smtClean="0">
                <a:latin typeface="Arial"/>
                <a:cs typeface="Arial"/>
              </a:rPr>
              <a:t> в</a:t>
            </a:r>
            <a:r>
              <a:rPr sz="600" b="1" spc="10" dirty="0" smtClean="0">
                <a:latin typeface="Arial"/>
                <a:cs typeface="Arial"/>
              </a:rPr>
              <a:t> </a:t>
            </a:r>
            <a:r>
              <a:rPr lang="ru-RU" sz="600" b="1" spc="-5" dirty="0" smtClean="0">
                <a:latin typeface="Arial"/>
                <a:cs typeface="Arial"/>
              </a:rPr>
              <a:t>Брян</a:t>
            </a:r>
            <a:r>
              <a:rPr sz="600" b="1" spc="-5" dirty="0" smtClean="0">
                <a:latin typeface="Arial"/>
                <a:cs typeface="Arial"/>
              </a:rPr>
              <a:t>скую</a:t>
            </a:r>
            <a:r>
              <a:rPr sz="600" b="1" dirty="0" smtClean="0">
                <a:latin typeface="Arial"/>
                <a:cs typeface="Arial"/>
              </a:rPr>
              <a:t> </a:t>
            </a:r>
            <a:r>
              <a:rPr lang="ru-RU" sz="600" b="1" dirty="0" smtClean="0">
                <a:latin typeface="Arial"/>
                <a:cs typeface="Arial"/>
              </a:rPr>
              <a:t>городскую </a:t>
            </a:r>
            <a:r>
              <a:rPr sz="600" b="1" spc="-5" dirty="0" smtClean="0">
                <a:latin typeface="Arial"/>
                <a:cs typeface="Arial"/>
              </a:rPr>
              <a:t>агломерацию</a:t>
            </a:r>
            <a:endParaRPr lang="ru-RU" sz="600" b="1" spc="-5" dirty="0" smtClean="0">
              <a:latin typeface="Arial"/>
              <a:cs typeface="Arial"/>
            </a:endParaRPr>
          </a:p>
          <a:p>
            <a:pPr marL="184150" indent="-171450">
              <a:spcBef>
                <a:spcPts val="5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600" b="1" dirty="0" smtClean="0">
                <a:latin typeface="Arial"/>
                <a:cs typeface="Arial"/>
              </a:rPr>
              <a:t>Развит</a:t>
            </a:r>
            <a:r>
              <a:rPr lang="ru-RU" sz="600" b="1" dirty="0" smtClean="0">
                <a:latin typeface="Arial"/>
                <a:cs typeface="Arial"/>
              </a:rPr>
              <a:t>ое</a:t>
            </a:r>
            <a:r>
              <a:rPr sz="600" b="1" dirty="0" smtClean="0">
                <a:latin typeface="Arial"/>
                <a:cs typeface="Arial"/>
              </a:rPr>
              <a:t> </a:t>
            </a:r>
            <a:r>
              <a:rPr sz="600" b="1" spc="-5" dirty="0" smtClean="0">
                <a:latin typeface="Arial"/>
                <a:cs typeface="Arial"/>
              </a:rPr>
              <a:t>транспортное</a:t>
            </a:r>
            <a:r>
              <a:rPr sz="600" b="1" dirty="0" smtClean="0">
                <a:latin typeface="Arial"/>
                <a:cs typeface="Arial"/>
              </a:rPr>
              <a:t> сообщение </a:t>
            </a:r>
            <a:r>
              <a:rPr sz="600" b="1" spc="-5" dirty="0" smtClean="0">
                <a:latin typeface="Arial"/>
                <a:cs typeface="Arial"/>
              </a:rPr>
              <a:t>(</a:t>
            </a:r>
            <a:r>
              <a:rPr lang="ru-RU" sz="600" b="1" spc="-5" dirty="0" smtClean="0">
                <a:latin typeface="Arial"/>
                <a:cs typeface="Arial"/>
              </a:rPr>
              <a:t>авиа-</a:t>
            </a:r>
            <a:r>
              <a:rPr sz="600" b="1" spc="-5" dirty="0" smtClean="0">
                <a:latin typeface="Arial"/>
                <a:cs typeface="Arial"/>
              </a:rPr>
              <a:t>, ж/д</a:t>
            </a:r>
            <a:r>
              <a:rPr sz="600" b="1" spc="-10" dirty="0" smtClean="0">
                <a:latin typeface="Arial"/>
                <a:cs typeface="Arial"/>
              </a:rPr>
              <a:t> </a:t>
            </a:r>
            <a:r>
              <a:rPr lang="ru-RU" sz="600" b="1" spc="-10" dirty="0" smtClean="0">
                <a:latin typeface="Arial"/>
                <a:cs typeface="Arial"/>
              </a:rPr>
              <a:t>- </a:t>
            </a:r>
            <a:r>
              <a:rPr sz="600" b="1" dirty="0" smtClean="0">
                <a:latin typeface="Arial"/>
                <a:cs typeface="Arial"/>
              </a:rPr>
              <a:t>и</a:t>
            </a:r>
            <a:r>
              <a:rPr sz="600" b="1" spc="10" dirty="0" smtClean="0">
                <a:latin typeface="Arial"/>
                <a:cs typeface="Arial"/>
              </a:rPr>
              <a:t> </a:t>
            </a:r>
            <a:r>
              <a:rPr sz="600" b="1" dirty="0" smtClean="0">
                <a:latin typeface="Arial"/>
                <a:cs typeface="Arial"/>
              </a:rPr>
              <a:t>автомобильный</a:t>
            </a:r>
            <a:r>
              <a:rPr sz="600" b="1" spc="5" dirty="0" smtClean="0">
                <a:latin typeface="Arial"/>
                <a:cs typeface="Arial"/>
              </a:rPr>
              <a:t> </a:t>
            </a:r>
            <a:r>
              <a:rPr sz="600" b="1" spc="-5" dirty="0" smtClean="0">
                <a:latin typeface="Arial"/>
                <a:cs typeface="Arial"/>
              </a:rPr>
              <a:t>транспорт)</a:t>
            </a:r>
            <a:endParaRPr lang="ru-RU" sz="600" b="1" spc="-5" dirty="0" smtClean="0">
              <a:latin typeface="Arial"/>
              <a:cs typeface="Arial"/>
            </a:endParaRPr>
          </a:p>
          <a:p>
            <a:pPr marL="184150" indent="-171450"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600" b="1" spc="-5" dirty="0" smtClean="0">
                <a:latin typeface="Arial"/>
                <a:cs typeface="Arial"/>
              </a:rPr>
              <a:t>Богатое</a:t>
            </a:r>
            <a:r>
              <a:rPr sz="600" b="1" dirty="0" smtClean="0">
                <a:latin typeface="Arial"/>
                <a:cs typeface="Arial"/>
              </a:rPr>
              <a:t> </a:t>
            </a:r>
            <a:r>
              <a:rPr sz="600" b="1" spc="-5" dirty="0" smtClean="0">
                <a:latin typeface="Arial"/>
                <a:cs typeface="Arial"/>
              </a:rPr>
              <a:t>историко-культурное</a:t>
            </a:r>
            <a:r>
              <a:rPr sz="600" b="1" spc="5" dirty="0" smtClean="0">
                <a:latin typeface="Arial"/>
                <a:cs typeface="Arial"/>
              </a:rPr>
              <a:t> </a:t>
            </a:r>
            <a:r>
              <a:rPr sz="600" b="1" spc="-5" dirty="0" smtClean="0">
                <a:latin typeface="Arial"/>
                <a:cs typeface="Arial"/>
              </a:rPr>
              <a:t>наследие</a:t>
            </a:r>
            <a:endParaRPr lang="ru-RU" sz="600" b="1" spc="-5" dirty="0" smtClean="0">
              <a:latin typeface="Arial"/>
              <a:cs typeface="Arial"/>
            </a:endParaRPr>
          </a:p>
          <a:p>
            <a:pPr marL="184150" indent="-171450"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5" dirty="0" smtClean="0">
                <a:latin typeface="Arial"/>
                <a:cs typeface="Arial"/>
              </a:rPr>
              <a:t>Минерально-сырьевая база</a:t>
            </a:r>
          </a:p>
          <a:p>
            <a:pPr marL="184150" indent="-171450"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5" dirty="0" smtClean="0">
                <a:latin typeface="Arial"/>
                <a:cs typeface="Arial"/>
              </a:rPr>
              <a:t>Наличие земельных ресурсов для развития крупных производств</a:t>
            </a:r>
          </a:p>
          <a:p>
            <a:pPr marL="184150" indent="-171450"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5" dirty="0" smtClean="0">
                <a:latin typeface="Arial"/>
                <a:cs typeface="Arial"/>
              </a:rPr>
              <a:t>Рост численности населения района, сокращение числа официально зарегистрированных безработных, наличие вакансий на рынке труда, высокий уровень заработной платы</a:t>
            </a:r>
          </a:p>
          <a:p>
            <a:pPr marL="184150" indent="-171450"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5" dirty="0" smtClean="0">
                <a:latin typeface="Arial"/>
                <a:cs typeface="Arial"/>
              </a:rPr>
              <a:t>Развитая социальная инфраструктура</a:t>
            </a:r>
          </a:p>
          <a:p>
            <a:pPr marL="184150" indent="-171450"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5" dirty="0" smtClean="0">
                <a:latin typeface="Arial"/>
                <a:cs typeface="Arial"/>
              </a:rPr>
              <a:t>Обеспеченность врачами – 100%</a:t>
            </a:r>
          </a:p>
          <a:p>
            <a:pPr marL="184150" indent="-171450"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5" dirty="0" smtClean="0">
                <a:latin typeface="Arial"/>
                <a:cs typeface="Arial"/>
              </a:rPr>
              <a:t>Доверие населения к местной власти</a:t>
            </a:r>
            <a:endParaRPr sz="600" dirty="0" smtClean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4756A0"/>
              </a:buClr>
              <a:buFont typeface="Microsoft Sans Serif"/>
              <a:buChar char="•"/>
            </a:pPr>
            <a:endParaRPr sz="65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0990" y="1376761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83148" y="0"/>
                </a:moveTo>
                <a:lnTo>
                  <a:pt x="214690" y="0"/>
                </a:lnTo>
                <a:lnTo>
                  <a:pt x="165463" y="5670"/>
                </a:lnTo>
                <a:lnTo>
                  <a:pt x="120274" y="21821"/>
                </a:lnTo>
                <a:lnTo>
                  <a:pt x="80412" y="47165"/>
                </a:lnTo>
                <a:lnTo>
                  <a:pt x="47165" y="80412"/>
                </a:lnTo>
                <a:lnTo>
                  <a:pt x="21821" y="120275"/>
                </a:lnTo>
                <a:lnTo>
                  <a:pt x="5670" y="165464"/>
                </a:lnTo>
                <a:lnTo>
                  <a:pt x="0" y="214690"/>
                </a:lnTo>
                <a:lnTo>
                  <a:pt x="0" y="560904"/>
                </a:lnTo>
                <a:lnTo>
                  <a:pt x="5670" y="610131"/>
                </a:lnTo>
                <a:lnTo>
                  <a:pt x="21821" y="655320"/>
                </a:lnTo>
                <a:lnTo>
                  <a:pt x="47165" y="695182"/>
                </a:lnTo>
                <a:lnTo>
                  <a:pt x="80412" y="728430"/>
                </a:lnTo>
                <a:lnTo>
                  <a:pt x="120274" y="753773"/>
                </a:lnTo>
                <a:lnTo>
                  <a:pt x="165463" y="769925"/>
                </a:lnTo>
                <a:lnTo>
                  <a:pt x="214690" y="775595"/>
                </a:lnTo>
                <a:lnTo>
                  <a:pt x="4283148" y="775595"/>
                </a:lnTo>
                <a:lnTo>
                  <a:pt x="4332375" y="769925"/>
                </a:lnTo>
                <a:lnTo>
                  <a:pt x="4377564" y="753773"/>
                </a:lnTo>
                <a:lnTo>
                  <a:pt x="4417426" y="728430"/>
                </a:lnTo>
                <a:lnTo>
                  <a:pt x="4450674" y="695182"/>
                </a:lnTo>
                <a:lnTo>
                  <a:pt x="4476017" y="655320"/>
                </a:lnTo>
                <a:lnTo>
                  <a:pt x="4492169" y="610131"/>
                </a:lnTo>
                <a:lnTo>
                  <a:pt x="4497839" y="560904"/>
                </a:lnTo>
                <a:lnTo>
                  <a:pt x="4497839" y="214690"/>
                </a:lnTo>
                <a:lnTo>
                  <a:pt x="4492169" y="165464"/>
                </a:lnTo>
                <a:lnTo>
                  <a:pt x="4476017" y="120275"/>
                </a:lnTo>
                <a:lnTo>
                  <a:pt x="4450674" y="80412"/>
                </a:lnTo>
                <a:lnTo>
                  <a:pt x="4417426" y="47165"/>
                </a:lnTo>
                <a:lnTo>
                  <a:pt x="4377564" y="21821"/>
                </a:lnTo>
                <a:lnTo>
                  <a:pt x="4332375" y="5670"/>
                </a:lnTo>
                <a:lnTo>
                  <a:pt x="428314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2124735" y="1667255"/>
            <a:ext cx="15316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СИЛЬНЫЕ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СТОРОНЫ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27014" y="4824774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09033"/>
                </a:moveTo>
                <a:lnTo>
                  <a:pt x="5520" y="161104"/>
                </a:lnTo>
                <a:lnTo>
                  <a:pt x="21246" y="117106"/>
                </a:lnTo>
                <a:lnTo>
                  <a:pt x="45922" y="78293"/>
                </a:lnTo>
                <a:lnTo>
                  <a:pt x="78293" y="45922"/>
                </a:lnTo>
                <a:lnTo>
                  <a:pt x="117105" y="21246"/>
                </a:lnTo>
                <a:lnTo>
                  <a:pt x="161103" y="5520"/>
                </a:lnTo>
                <a:lnTo>
                  <a:pt x="209033" y="0"/>
                </a:lnTo>
                <a:lnTo>
                  <a:pt x="4288806" y="0"/>
                </a:lnTo>
                <a:lnTo>
                  <a:pt x="4336735" y="5520"/>
                </a:lnTo>
                <a:lnTo>
                  <a:pt x="4380733" y="21246"/>
                </a:lnTo>
                <a:lnTo>
                  <a:pt x="4419545" y="45922"/>
                </a:lnTo>
                <a:lnTo>
                  <a:pt x="4451916" y="78293"/>
                </a:lnTo>
                <a:lnTo>
                  <a:pt x="4476592" y="117106"/>
                </a:lnTo>
                <a:lnTo>
                  <a:pt x="4492318" y="161104"/>
                </a:lnTo>
                <a:lnTo>
                  <a:pt x="4497839" y="209033"/>
                </a:lnTo>
                <a:lnTo>
                  <a:pt x="4497839" y="1274011"/>
                </a:lnTo>
                <a:lnTo>
                  <a:pt x="4492318" y="1321940"/>
                </a:lnTo>
                <a:lnTo>
                  <a:pt x="4476592" y="1365938"/>
                </a:lnTo>
                <a:lnTo>
                  <a:pt x="4451916" y="1404751"/>
                </a:lnTo>
                <a:lnTo>
                  <a:pt x="4419545" y="1437122"/>
                </a:lnTo>
                <a:lnTo>
                  <a:pt x="4380733" y="1461798"/>
                </a:lnTo>
                <a:lnTo>
                  <a:pt x="4336735" y="1477524"/>
                </a:lnTo>
                <a:lnTo>
                  <a:pt x="4288806" y="1483045"/>
                </a:lnTo>
                <a:lnTo>
                  <a:pt x="209033" y="1483045"/>
                </a:lnTo>
                <a:lnTo>
                  <a:pt x="161103" y="1477524"/>
                </a:lnTo>
                <a:lnTo>
                  <a:pt x="117105" y="1461798"/>
                </a:lnTo>
                <a:lnTo>
                  <a:pt x="78293" y="1437122"/>
                </a:lnTo>
                <a:lnTo>
                  <a:pt x="45922" y="1404751"/>
                </a:lnTo>
                <a:lnTo>
                  <a:pt x="21246" y="1365938"/>
                </a:lnTo>
                <a:lnTo>
                  <a:pt x="5520" y="1321940"/>
                </a:lnTo>
                <a:lnTo>
                  <a:pt x="0" y="1274011"/>
                </a:lnTo>
                <a:lnTo>
                  <a:pt x="0" y="209033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778605" y="5146022"/>
            <a:ext cx="4285863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dirty="0" smtClean="0">
                <a:latin typeface="Arial"/>
                <a:cs typeface="Arial"/>
              </a:rPr>
              <a:t>Государственная поддержка высокотехнологичных секторов экономики</a:t>
            </a:r>
          </a:p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dirty="0" smtClean="0">
                <a:latin typeface="Arial"/>
                <a:cs typeface="Arial"/>
              </a:rPr>
              <a:t>Участие района в федеральных и региональных программах – как инструмент социально-экономического развития района</a:t>
            </a:r>
            <a:endParaRPr sz="600" dirty="0">
              <a:latin typeface="Arial"/>
              <a:cs typeface="Arial"/>
            </a:endParaRPr>
          </a:p>
          <a:p>
            <a:pPr marL="184150" indent="-171450">
              <a:lnSpc>
                <a:spcPct val="100000"/>
              </a:lnSpc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600" b="1" dirty="0" smtClean="0">
                <a:latin typeface="Arial"/>
                <a:cs typeface="Arial"/>
              </a:rPr>
              <a:t>Развити</a:t>
            </a:r>
            <a:r>
              <a:rPr lang="ru-RU" sz="600" b="1" dirty="0" smtClean="0">
                <a:latin typeface="Arial"/>
                <a:cs typeface="Arial"/>
              </a:rPr>
              <a:t>е</a:t>
            </a:r>
            <a:r>
              <a:rPr sz="600" b="1" spc="-5" dirty="0" smtClean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промышленного </a:t>
            </a:r>
            <a:r>
              <a:rPr lang="ru-RU" sz="600" b="1" spc="-5" dirty="0" smtClean="0">
                <a:latin typeface="Arial"/>
                <a:cs typeface="Arial"/>
              </a:rPr>
              <a:t>и сельскохозяйственного </a:t>
            </a:r>
            <a:r>
              <a:rPr sz="600" b="1" dirty="0" smtClean="0">
                <a:latin typeface="Arial"/>
                <a:cs typeface="Arial"/>
              </a:rPr>
              <a:t>туризма </a:t>
            </a:r>
            <a:r>
              <a:rPr sz="600" b="1" dirty="0">
                <a:latin typeface="Arial"/>
                <a:cs typeface="Arial"/>
              </a:rPr>
              <a:t>на </a:t>
            </a:r>
            <a:r>
              <a:rPr lang="ru-RU" sz="600" b="1" spc="-5" dirty="0" smtClean="0">
                <a:latin typeface="Arial"/>
                <a:cs typeface="Arial"/>
              </a:rPr>
              <a:t>ведущих </a:t>
            </a:r>
            <a:r>
              <a:rPr sz="600" b="1" spc="-5" dirty="0" smtClean="0">
                <a:latin typeface="Arial"/>
                <a:cs typeface="Arial"/>
              </a:rPr>
              <a:t>предприятия</a:t>
            </a:r>
            <a:r>
              <a:rPr lang="ru-RU" sz="600" b="1" spc="-5" dirty="0" smtClean="0">
                <a:latin typeface="Arial"/>
                <a:cs typeface="Arial"/>
              </a:rPr>
              <a:t>х</a:t>
            </a:r>
            <a:r>
              <a:rPr sz="600" b="1" dirty="0" smtClean="0">
                <a:latin typeface="Arial"/>
                <a:cs typeface="Arial"/>
              </a:rPr>
              <a:t> МО</a:t>
            </a:r>
            <a:r>
              <a:rPr lang="ru-RU" sz="600" b="1" dirty="0" smtClean="0">
                <a:latin typeface="Arial"/>
                <a:cs typeface="Arial"/>
              </a:rPr>
              <a:t>, перспектива развития туризма, отдыха</a:t>
            </a:r>
            <a:endParaRPr sz="650" dirty="0">
              <a:latin typeface="Arial"/>
              <a:cs typeface="Arial"/>
            </a:endParaRPr>
          </a:p>
          <a:p>
            <a:pPr marL="184150" indent="-171450">
              <a:lnSpc>
                <a:spcPct val="100000"/>
              </a:lnSpc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600" b="1" dirty="0" smtClean="0">
                <a:latin typeface="Arial"/>
                <a:cs typeface="Arial"/>
              </a:rPr>
              <a:t>Наличие</a:t>
            </a:r>
            <a:r>
              <a:rPr sz="600" b="1" spc="-5" dirty="0" smtClean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свободных</a:t>
            </a:r>
            <a:r>
              <a:rPr sz="600" b="1" dirty="0">
                <a:latin typeface="Arial"/>
                <a:cs typeface="Arial"/>
              </a:rPr>
              <a:t> инвестиционных</a:t>
            </a:r>
            <a:r>
              <a:rPr sz="600" b="1" spc="-5" dirty="0">
                <a:latin typeface="Arial"/>
                <a:cs typeface="Arial"/>
              </a:rPr>
              <a:t> площадок</a:t>
            </a:r>
            <a:r>
              <a:rPr sz="600" b="1" dirty="0">
                <a:latin typeface="Arial"/>
                <a:cs typeface="Arial"/>
              </a:rPr>
              <a:t> </a:t>
            </a:r>
            <a:endParaRPr lang="ru-RU" sz="600" b="1" dirty="0" smtClean="0">
              <a:latin typeface="Arial"/>
              <a:cs typeface="Arial"/>
            </a:endParaRPr>
          </a:p>
          <a:p>
            <a:pPr marL="184150" indent="-171450">
              <a:lnSpc>
                <a:spcPct val="100000"/>
              </a:lnSpc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dirty="0" smtClean="0">
                <a:latin typeface="Arial"/>
                <a:cs typeface="Arial"/>
              </a:rPr>
              <a:t>Рост уровня заработной платы в бюджетной сфере и как следствие уменьшение дифференциации между отдельными сферами экономики</a:t>
            </a:r>
          </a:p>
          <a:p>
            <a:pPr marL="184150" indent="-171450">
              <a:lnSpc>
                <a:spcPct val="100000"/>
              </a:lnSpc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endParaRPr lang="ru-RU" sz="600" b="1" dirty="0" smtClean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27014" y="3931822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70">
                <a:moveTo>
                  <a:pt x="4270360" y="0"/>
                </a:moveTo>
                <a:lnTo>
                  <a:pt x="227479" y="0"/>
                </a:lnTo>
                <a:lnTo>
                  <a:pt x="181634" y="4621"/>
                </a:lnTo>
                <a:lnTo>
                  <a:pt x="138934" y="17876"/>
                </a:lnTo>
                <a:lnTo>
                  <a:pt x="100293" y="38850"/>
                </a:lnTo>
                <a:lnTo>
                  <a:pt x="66627" y="66627"/>
                </a:lnTo>
                <a:lnTo>
                  <a:pt x="38849" y="100293"/>
                </a:lnTo>
                <a:lnTo>
                  <a:pt x="17876" y="138934"/>
                </a:lnTo>
                <a:lnTo>
                  <a:pt x="4621" y="181634"/>
                </a:lnTo>
                <a:lnTo>
                  <a:pt x="0" y="227479"/>
                </a:lnTo>
                <a:lnTo>
                  <a:pt x="0" y="548115"/>
                </a:lnTo>
                <a:lnTo>
                  <a:pt x="4621" y="593960"/>
                </a:lnTo>
                <a:lnTo>
                  <a:pt x="17876" y="636660"/>
                </a:lnTo>
                <a:lnTo>
                  <a:pt x="38849" y="675301"/>
                </a:lnTo>
                <a:lnTo>
                  <a:pt x="66627" y="708967"/>
                </a:lnTo>
                <a:lnTo>
                  <a:pt x="100293" y="736745"/>
                </a:lnTo>
                <a:lnTo>
                  <a:pt x="138934" y="757718"/>
                </a:lnTo>
                <a:lnTo>
                  <a:pt x="181634" y="770973"/>
                </a:lnTo>
                <a:lnTo>
                  <a:pt x="227479" y="775595"/>
                </a:lnTo>
                <a:lnTo>
                  <a:pt x="4270360" y="775595"/>
                </a:lnTo>
                <a:lnTo>
                  <a:pt x="4316205" y="770973"/>
                </a:lnTo>
                <a:lnTo>
                  <a:pt x="4358905" y="757718"/>
                </a:lnTo>
                <a:lnTo>
                  <a:pt x="4397545" y="736745"/>
                </a:lnTo>
                <a:lnTo>
                  <a:pt x="4431211" y="708967"/>
                </a:lnTo>
                <a:lnTo>
                  <a:pt x="4458988" y="675301"/>
                </a:lnTo>
                <a:lnTo>
                  <a:pt x="4479962" y="636660"/>
                </a:lnTo>
                <a:lnTo>
                  <a:pt x="4493217" y="593960"/>
                </a:lnTo>
                <a:lnTo>
                  <a:pt x="4497838" y="548115"/>
                </a:lnTo>
                <a:lnTo>
                  <a:pt x="4497838" y="227479"/>
                </a:lnTo>
                <a:lnTo>
                  <a:pt x="4493217" y="181634"/>
                </a:lnTo>
                <a:lnTo>
                  <a:pt x="4479962" y="138934"/>
                </a:lnTo>
                <a:lnTo>
                  <a:pt x="4458988" y="100293"/>
                </a:lnTo>
                <a:lnTo>
                  <a:pt x="4431211" y="66627"/>
                </a:lnTo>
                <a:lnTo>
                  <a:pt x="4397545" y="38850"/>
                </a:lnTo>
                <a:lnTo>
                  <a:pt x="4358905" y="17876"/>
                </a:lnTo>
                <a:lnTo>
                  <a:pt x="4316205" y="4621"/>
                </a:lnTo>
                <a:lnTo>
                  <a:pt x="4270360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2290939" y="4224528"/>
            <a:ext cx="11703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ВОЗМОЖНОСТИ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92154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SWOT-АНАЛИЗ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b="0" spc="-25" dirty="0" smtClean="0">
                <a:latin typeface="Microsoft Sans Serif"/>
                <a:cs typeface="Microsoft Sans Serif"/>
              </a:rPr>
              <a:t>БРЯНСКОГО МУНИЦИПАЛЬНОГО РАЙОНА</a:t>
            </a:r>
            <a:endParaRPr b="0" spc="-85" dirty="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00092" y="1376761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70359" y="0"/>
                </a:moveTo>
                <a:lnTo>
                  <a:pt x="227478" y="0"/>
                </a:lnTo>
                <a:lnTo>
                  <a:pt x="181633" y="4621"/>
                </a:lnTo>
                <a:lnTo>
                  <a:pt x="138933" y="17876"/>
                </a:lnTo>
                <a:lnTo>
                  <a:pt x="100292" y="38850"/>
                </a:lnTo>
                <a:lnTo>
                  <a:pt x="66626" y="66627"/>
                </a:lnTo>
                <a:lnTo>
                  <a:pt x="38849" y="100293"/>
                </a:lnTo>
                <a:lnTo>
                  <a:pt x="17876" y="138934"/>
                </a:lnTo>
                <a:lnTo>
                  <a:pt x="4621" y="181634"/>
                </a:lnTo>
                <a:lnTo>
                  <a:pt x="0" y="227479"/>
                </a:lnTo>
                <a:lnTo>
                  <a:pt x="0" y="548115"/>
                </a:lnTo>
                <a:lnTo>
                  <a:pt x="4621" y="593960"/>
                </a:lnTo>
                <a:lnTo>
                  <a:pt x="17876" y="636660"/>
                </a:lnTo>
                <a:lnTo>
                  <a:pt x="38849" y="675301"/>
                </a:lnTo>
                <a:lnTo>
                  <a:pt x="66626" y="708967"/>
                </a:lnTo>
                <a:lnTo>
                  <a:pt x="100292" y="736745"/>
                </a:lnTo>
                <a:lnTo>
                  <a:pt x="138933" y="757718"/>
                </a:lnTo>
                <a:lnTo>
                  <a:pt x="181633" y="770973"/>
                </a:lnTo>
                <a:lnTo>
                  <a:pt x="227478" y="775595"/>
                </a:lnTo>
                <a:lnTo>
                  <a:pt x="4270359" y="775595"/>
                </a:lnTo>
                <a:lnTo>
                  <a:pt x="4316204" y="770973"/>
                </a:lnTo>
                <a:lnTo>
                  <a:pt x="4358904" y="757718"/>
                </a:lnTo>
                <a:lnTo>
                  <a:pt x="4397545" y="736745"/>
                </a:lnTo>
                <a:lnTo>
                  <a:pt x="4431211" y="708967"/>
                </a:lnTo>
                <a:lnTo>
                  <a:pt x="4458988" y="675301"/>
                </a:lnTo>
                <a:lnTo>
                  <a:pt x="4479962" y="636660"/>
                </a:lnTo>
                <a:lnTo>
                  <a:pt x="4493216" y="593960"/>
                </a:lnTo>
                <a:lnTo>
                  <a:pt x="4497838" y="548115"/>
                </a:lnTo>
                <a:lnTo>
                  <a:pt x="4497838" y="227479"/>
                </a:lnTo>
                <a:lnTo>
                  <a:pt x="4493216" y="181634"/>
                </a:lnTo>
                <a:lnTo>
                  <a:pt x="4479962" y="138934"/>
                </a:lnTo>
                <a:lnTo>
                  <a:pt x="4458988" y="100293"/>
                </a:lnTo>
                <a:lnTo>
                  <a:pt x="4431211" y="66627"/>
                </a:lnTo>
                <a:lnTo>
                  <a:pt x="4397545" y="38850"/>
                </a:lnTo>
                <a:lnTo>
                  <a:pt x="4358904" y="17876"/>
                </a:lnTo>
                <a:lnTo>
                  <a:pt x="4316204" y="4621"/>
                </a:lnTo>
                <a:lnTo>
                  <a:pt x="4270359" y="0"/>
                </a:lnTo>
                <a:close/>
              </a:path>
            </a:pathLst>
          </a:custGeom>
          <a:solidFill>
            <a:srgbClr val="B1C1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6833841" y="1667255"/>
            <a:ext cx="14312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СЛАБЫЕ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СТОРОНЫ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86114" y="3931822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70">
                <a:moveTo>
                  <a:pt x="4302328" y="0"/>
                </a:moveTo>
                <a:lnTo>
                  <a:pt x="195511" y="0"/>
                </a:lnTo>
                <a:lnTo>
                  <a:pt x="150682" y="5163"/>
                </a:lnTo>
                <a:lnTo>
                  <a:pt x="109530" y="19872"/>
                </a:lnTo>
                <a:lnTo>
                  <a:pt x="73229" y="42951"/>
                </a:lnTo>
                <a:lnTo>
                  <a:pt x="42951" y="73229"/>
                </a:lnTo>
                <a:lnTo>
                  <a:pt x="19872" y="109530"/>
                </a:lnTo>
                <a:lnTo>
                  <a:pt x="5163" y="150683"/>
                </a:lnTo>
                <a:lnTo>
                  <a:pt x="0" y="195512"/>
                </a:lnTo>
                <a:lnTo>
                  <a:pt x="0" y="580083"/>
                </a:lnTo>
                <a:lnTo>
                  <a:pt x="5163" y="624912"/>
                </a:lnTo>
                <a:lnTo>
                  <a:pt x="19872" y="666064"/>
                </a:lnTo>
                <a:lnTo>
                  <a:pt x="42951" y="702366"/>
                </a:lnTo>
                <a:lnTo>
                  <a:pt x="73229" y="732643"/>
                </a:lnTo>
                <a:lnTo>
                  <a:pt x="109530" y="755723"/>
                </a:lnTo>
                <a:lnTo>
                  <a:pt x="150682" y="770431"/>
                </a:lnTo>
                <a:lnTo>
                  <a:pt x="195511" y="775595"/>
                </a:lnTo>
                <a:lnTo>
                  <a:pt x="4302328" y="775595"/>
                </a:lnTo>
                <a:lnTo>
                  <a:pt x="4347157" y="770431"/>
                </a:lnTo>
                <a:lnTo>
                  <a:pt x="4388309" y="755723"/>
                </a:lnTo>
                <a:lnTo>
                  <a:pt x="4424610" y="732643"/>
                </a:lnTo>
                <a:lnTo>
                  <a:pt x="4454887" y="702366"/>
                </a:lnTo>
                <a:lnTo>
                  <a:pt x="4477967" y="666064"/>
                </a:lnTo>
                <a:lnTo>
                  <a:pt x="4492676" y="624912"/>
                </a:lnTo>
                <a:lnTo>
                  <a:pt x="4497839" y="580083"/>
                </a:lnTo>
                <a:lnTo>
                  <a:pt x="4497839" y="195512"/>
                </a:lnTo>
                <a:lnTo>
                  <a:pt x="4492676" y="150683"/>
                </a:lnTo>
                <a:lnTo>
                  <a:pt x="4477967" y="109530"/>
                </a:lnTo>
                <a:lnTo>
                  <a:pt x="4454887" y="73229"/>
                </a:lnTo>
                <a:lnTo>
                  <a:pt x="4424610" y="42951"/>
                </a:lnTo>
                <a:lnTo>
                  <a:pt x="4388309" y="19872"/>
                </a:lnTo>
                <a:lnTo>
                  <a:pt x="4347157" y="5163"/>
                </a:lnTo>
                <a:lnTo>
                  <a:pt x="4302328" y="0"/>
                </a:lnTo>
                <a:close/>
              </a:path>
            </a:pathLst>
          </a:custGeom>
          <a:solidFill>
            <a:srgbClr val="B1C1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7226265" y="4224528"/>
            <a:ext cx="6178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УГР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27018" y="163628"/>
            <a:ext cx="976630" cy="274320"/>
          </a:xfrm>
          <a:custGeom>
            <a:avLst/>
            <a:gdLst/>
            <a:ahLst/>
            <a:cxnLst/>
            <a:rect l="l" t="t" r="r" b="b"/>
            <a:pathLst>
              <a:path w="976630" h="274320">
                <a:moveTo>
                  <a:pt x="839308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839307" y="273845"/>
                </a:lnTo>
                <a:lnTo>
                  <a:pt x="882585" y="266864"/>
                </a:lnTo>
                <a:lnTo>
                  <a:pt x="920172" y="247426"/>
                </a:lnTo>
                <a:lnTo>
                  <a:pt x="949812" y="217786"/>
                </a:lnTo>
                <a:lnTo>
                  <a:pt x="969249" y="180200"/>
                </a:lnTo>
                <a:lnTo>
                  <a:pt x="976231" y="136922"/>
                </a:lnTo>
                <a:lnTo>
                  <a:pt x="969250" y="93644"/>
                </a:lnTo>
                <a:lnTo>
                  <a:pt x="949812" y="56057"/>
                </a:lnTo>
                <a:lnTo>
                  <a:pt x="920173" y="26417"/>
                </a:lnTo>
                <a:lnTo>
                  <a:pt x="882586" y="6980"/>
                </a:lnTo>
                <a:lnTo>
                  <a:pt x="83930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762421" y="227076"/>
            <a:ext cx="7175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SWOT-анализ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20" dirty="0" smtClean="0"/>
              <a:t>БРЯНСКОГО  МУНИЦИПАЛЬНОГО РАЙОНА</a:t>
            </a:r>
            <a:endParaRPr spc="-10" dirty="0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15</a:t>
            </a:fld>
            <a:endParaRPr dirty="0"/>
          </a:p>
        </p:txBody>
      </p:sp>
      <p:sp>
        <p:nvSpPr>
          <p:cNvPr id="24" name="Овал 23">
            <a:hlinkClick r:id="rId2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160550" y="4432807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7016" y="1406103"/>
            <a:ext cx="2196465" cy="2388870"/>
          </a:xfrm>
          <a:custGeom>
            <a:avLst/>
            <a:gdLst/>
            <a:ahLst/>
            <a:cxnLst/>
            <a:rect l="l" t="t" r="r" b="b"/>
            <a:pathLst>
              <a:path w="2196465" h="2388870">
                <a:moveTo>
                  <a:pt x="1983185" y="0"/>
                </a:moveTo>
                <a:lnTo>
                  <a:pt x="212813" y="0"/>
                </a:lnTo>
                <a:lnTo>
                  <a:pt x="164017" y="5620"/>
                </a:lnTo>
                <a:lnTo>
                  <a:pt x="119223" y="21630"/>
                </a:lnTo>
                <a:lnTo>
                  <a:pt x="79709" y="46752"/>
                </a:lnTo>
                <a:lnTo>
                  <a:pt x="46752" y="79709"/>
                </a:lnTo>
                <a:lnTo>
                  <a:pt x="21630" y="119223"/>
                </a:lnTo>
                <a:lnTo>
                  <a:pt x="5620" y="164017"/>
                </a:lnTo>
                <a:lnTo>
                  <a:pt x="0" y="212813"/>
                </a:lnTo>
                <a:lnTo>
                  <a:pt x="0" y="2175435"/>
                </a:lnTo>
                <a:lnTo>
                  <a:pt x="5620" y="2224231"/>
                </a:lnTo>
                <a:lnTo>
                  <a:pt x="21630" y="2269025"/>
                </a:lnTo>
                <a:lnTo>
                  <a:pt x="46752" y="2308539"/>
                </a:lnTo>
                <a:lnTo>
                  <a:pt x="79709" y="2341496"/>
                </a:lnTo>
                <a:lnTo>
                  <a:pt x="119223" y="2366618"/>
                </a:lnTo>
                <a:lnTo>
                  <a:pt x="164017" y="2382628"/>
                </a:lnTo>
                <a:lnTo>
                  <a:pt x="212813" y="2388248"/>
                </a:lnTo>
                <a:lnTo>
                  <a:pt x="1983185" y="2388248"/>
                </a:lnTo>
                <a:lnTo>
                  <a:pt x="2031981" y="2382628"/>
                </a:lnTo>
                <a:lnTo>
                  <a:pt x="2076775" y="2366618"/>
                </a:lnTo>
                <a:lnTo>
                  <a:pt x="2116289" y="2341496"/>
                </a:lnTo>
                <a:lnTo>
                  <a:pt x="2149246" y="2308539"/>
                </a:lnTo>
                <a:lnTo>
                  <a:pt x="2174368" y="2269025"/>
                </a:lnTo>
                <a:lnTo>
                  <a:pt x="2190379" y="2224231"/>
                </a:lnTo>
                <a:lnTo>
                  <a:pt x="2195999" y="2175435"/>
                </a:lnTo>
                <a:lnTo>
                  <a:pt x="2195999" y="212813"/>
                </a:lnTo>
                <a:lnTo>
                  <a:pt x="2190379" y="164017"/>
                </a:lnTo>
                <a:lnTo>
                  <a:pt x="2174368" y="119223"/>
                </a:lnTo>
                <a:lnTo>
                  <a:pt x="2149246" y="79709"/>
                </a:lnTo>
                <a:lnTo>
                  <a:pt x="2116289" y="46752"/>
                </a:lnTo>
                <a:lnTo>
                  <a:pt x="2076775" y="21630"/>
                </a:lnTo>
                <a:lnTo>
                  <a:pt x="2031981" y="5620"/>
                </a:lnTo>
                <a:lnTo>
                  <a:pt x="198318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258608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МАТРИЦА</a:t>
            </a:r>
            <a:r>
              <a:rPr spc="-80" dirty="0"/>
              <a:t> </a:t>
            </a:r>
            <a:r>
              <a:rPr spc="-5" dirty="0" smtClean="0"/>
              <a:t>БКГ</a:t>
            </a:r>
            <a:r>
              <a:rPr lang="ru-RU" spc="-5" dirty="0" smtClean="0"/>
              <a:t>*</a:t>
            </a:r>
            <a:endParaRPr spc="-5" dirty="0"/>
          </a:p>
        </p:txBody>
      </p:sp>
      <p:sp>
        <p:nvSpPr>
          <p:cNvPr id="7" name="object 7"/>
          <p:cNvSpPr/>
          <p:nvPr/>
        </p:nvSpPr>
        <p:spPr>
          <a:xfrm>
            <a:off x="627018" y="163628"/>
            <a:ext cx="933450" cy="274320"/>
          </a:xfrm>
          <a:custGeom>
            <a:avLst/>
            <a:gdLst/>
            <a:ahLst/>
            <a:cxnLst/>
            <a:rect l="l" t="t" r="r" b="b"/>
            <a:pathLst>
              <a:path w="933450" h="274320">
                <a:moveTo>
                  <a:pt x="796296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796296" y="273843"/>
                </a:lnTo>
                <a:lnTo>
                  <a:pt x="839574" y="266863"/>
                </a:lnTo>
                <a:lnTo>
                  <a:pt x="877160" y="247425"/>
                </a:lnTo>
                <a:lnTo>
                  <a:pt x="906799" y="217786"/>
                </a:lnTo>
                <a:lnTo>
                  <a:pt x="926237" y="180200"/>
                </a:lnTo>
                <a:lnTo>
                  <a:pt x="933217" y="136922"/>
                </a:lnTo>
                <a:lnTo>
                  <a:pt x="926237" y="93644"/>
                </a:lnTo>
                <a:lnTo>
                  <a:pt x="906799" y="56057"/>
                </a:lnTo>
                <a:lnTo>
                  <a:pt x="877160" y="26417"/>
                </a:lnTo>
                <a:lnTo>
                  <a:pt x="839574" y="6980"/>
                </a:lnTo>
                <a:lnTo>
                  <a:pt x="796296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762421" y="227076"/>
            <a:ext cx="6705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матрица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БКГ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7016" y="3919880"/>
            <a:ext cx="2196465" cy="2388870"/>
          </a:xfrm>
          <a:custGeom>
            <a:avLst/>
            <a:gdLst/>
            <a:ahLst/>
            <a:cxnLst/>
            <a:rect l="l" t="t" r="r" b="b"/>
            <a:pathLst>
              <a:path w="2196465" h="2388870">
                <a:moveTo>
                  <a:pt x="1983185" y="0"/>
                </a:moveTo>
                <a:lnTo>
                  <a:pt x="212813" y="0"/>
                </a:lnTo>
                <a:lnTo>
                  <a:pt x="164017" y="5620"/>
                </a:lnTo>
                <a:lnTo>
                  <a:pt x="119223" y="21630"/>
                </a:lnTo>
                <a:lnTo>
                  <a:pt x="79709" y="46752"/>
                </a:lnTo>
                <a:lnTo>
                  <a:pt x="46752" y="79709"/>
                </a:lnTo>
                <a:lnTo>
                  <a:pt x="21630" y="119223"/>
                </a:lnTo>
                <a:lnTo>
                  <a:pt x="5620" y="164017"/>
                </a:lnTo>
                <a:lnTo>
                  <a:pt x="0" y="212813"/>
                </a:lnTo>
                <a:lnTo>
                  <a:pt x="0" y="2175434"/>
                </a:lnTo>
                <a:lnTo>
                  <a:pt x="5620" y="2224231"/>
                </a:lnTo>
                <a:lnTo>
                  <a:pt x="21630" y="2269024"/>
                </a:lnTo>
                <a:lnTo>
                  <a:pt x="46752" y="2308539"/>
                </a:lnTo>
                <a:lnTo>
                  <a:pt x="79709" y="2341495"/>
                </a:lnTo>
                <a:lnTo>
                  <a:pt x="119223" y="2366618"/>
                </a:lnTo>
                <a:lnTo>
                  <a:pt x="164017" y="2382628"/>
                </a:lnTo>
                <a:lnTo>
                  <a:pt x="212813" y="2388248"/>
                </a:lnTo>
                <a:lnTo>
                  <a:pt x="1983185" y="2388248"/>
                </a:lnTo>
                <a:lnTo>
                  <a:pt x="2031981" y="2382628"/>
                </a:lnTo>
                <a:lnTo>
                  <a:pt x="2076775" y="2366618"/>
                </a:lnTo>
                <a:lnTo>
                  <a:pt x="2116289" y="2341495"/>
                </a:lnTo>
                <a:lnTo>
                  <a:pt x="2149246" y="2308539"/>
                </a:lnTo>
                <a:lnTo>
                  <a:pt x="2174368" y="2269024"/>
                </a:lnTo>
                <a:lnTo>
                  <a:pt x="2190379" y="2224231"/>
                </a:lnTo>
                <a:lnTo>
                  <a:pt x="2195999" y="2175434"/>
                </a:lnTo>
                <a:lnTo>
                  <a:pt x="2195999" y="212813"/>
                </a:lnTo>
                <a:lnTo>
                  <a:pt x="2190379" y="164017"/>
                </a:lnTo>
                <a:lnTo>
                  <a:pt x="2174368" y="119223"/>
                </a:lnTo>
                <a:lnTo>
                  <a:pt x="2149246" y="79709"/>
                </a:lnTo>
                <a:lnTo>
                  <a:pt x="2116289" y="46752"/>
                </a:lnTo>
                <a:lnTo>
                  <a:pt x="2076775" y="21630"/>
                </a:lnTo>
                <a:lnTo>
                  <a:pt x="2031981" y="5620"/>
                </a:lnTo>
                <a:lnTo>
                  <a:pt x="198318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7591593" y="1406103"/>
            <a:ext cx="2196465" cy="2388870"/>
          </a:xfrm>
          <a:custGeom>
            <a:avLst/>
            <a:gdLst/>
            <a:ahLst/>
            <a:cxnLst/>
            <a:rect l="l" t="t" r="r" b="b"/>
            <a:pathLst>
              <a:path w="2196465" h="2388870">
                <a:moveTo>
                  <a:pt x="1983186" y="0"/>
                </a:moveTo>
                <a:lnTo>
                  <a:pt x="212815" y="0"/>
                </a:lnTo>
                <a:lnTo>
                  <a:pt x="164018" y="5620"/>
                </a:lnTo>
                <a:lnTo>
                  <a:pt x="119224" y="21630"/>
                </a:lnTo>
                <a:lnTo>
                  <a:pt x="79710" y="46752"/>
                </a:lnTo>
                <a:lnTo>
                  <a:pt x="46753" y="79709"/>
                </a:lnTo>
                <a:lnTo>
                  <a:pt x="21630" y="119223"/>
                </a:lnTo>
                <a:lnTo>
                  <a:pt x="5620" y="164017"/>
                </a:lnTo>
                <a:lnTo>
                  <a:pt x="0" y="212813"/>
                </a:lnTo>
                <a:lnTo>
                  <a:pt x="0" y="2175435"/>
                </a:lnTo>
                <a:lnTo>
                  <a:pt x="5620" y="2224231"/>
                </a:lnTo>
                <a:lnTo>
                  <a:pt x="21630" y="2269025"/>
                </a:lnTo>
                <a:lnTo>
                  <a:pt x="46753" y="2308539"/>
                </a:lnTo>
                <a:lnTo>
                  <a:pt x="79710" y="2341496"/>
                </a:lnTo>
                <a:lnTo>
                  <a:pt x="119224" y="2366618"/>
                </a:lnTo>
                <a:lnTo>
                  <a:pt x="164018" y="2382628"/>
                </a:lnTo>
                <a:lnTo>
                  <a:pt x="212815" y="2388248"/>
                </a:lnTo>
                <a:lnTo>
                  <a:pt x="1983186" y="2388248"/>
                </a:lnTo>
                <a:lnTo>
                  <a:pt x="2031982" y="2382628"/>
                </a:lnTo>
                <a:lnTo>
                  <a:pt x="2076776" y="2366618"/>
                </a:lnTo>
                <a:lnTo>
                  <a:pt x="2116290" y="2341496"/>
                </a:lnTo>
                <a:lnTo>
                  <a:pt x="2149247" y="2308539"/>
                </a:lnTo>
                <a:lnTo>
                  <a:pt x="2174369" y="2269025"/>
                </a:lnTo>
                <a:lnTo>
                  <a:pt x="2190379" y="2224231"/>
                </a:lnTo>
                <a:lnTo>
                  <a:pt x="2196000" y="2175435"/>
                </a:lnTo>
                <a:lnTo>
                  <a:pt x="2196000" y="212813"/>
                </a:lnTo>
                <a:lnTo>
                  <a:pt x="2190379" y="164017"/>
                </a:lnTo>
                <a:lnTo>
                  <a:pt x="2174369" y="119223"/>
                </a:lnTo>
                <a:lnTo>
                  <a:pt x="2149247" y="79709"/>
                </a:lnTo>
                <a:lnTo>
                  <a:pt x="2116290" y="46752"/>
                </a:lnTo>
                <a:lnTo>
                  <a:pt x="2076776" y="21630"/>
                </a:lnTo>
                <a:lnTo>
                  <a:pt x="2031982" y="5620"/>
                </a:lnTo>
                <a:lnTo>
                  <a:pt x="198318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7591593" y="3919880"/>
            <a:ext cx="2196465" cy="2388870"/>
          </a:xfrm>
          <a:custGeom>
            <a:avLst/>
            <a:gdLst/>
            <a:ahLst/>
            <a:cxnLst/>
            <a:rect l="l" t="t" r="r" b="b"/>
            <a:pathLst>
              <a:path w="2196465" h="2388870">
                <a:moveTo>
                  <a:pt x="1983186" y="0"/>
                </a:moveTo>
                <a:lnTo>
                  <a:pt x="212815" y="0"/>
                </a:lnTo>
                <a:lnTo>
                  <a:pt x="164018" y="5620"/>
                </a:lnTo>
                <a:lnTo>
                  <a:pt x="119224" y="21630"/>
                </a:lnTo>
                <a:lnTo>
                  <a:pt x="79710" y="46752"/>
                </a:lnTo>
                <a:lnTo>
                  <a:pt x="46753" y="79709"/>
                </a:lnTo>
                <a:lnTo>
                  <a:pt x="21630" y="119223"/>
                </a:lnTo>
                <a:lnTo>
                  <a:pt x="5620" y="164017"/>
                </a:lnTo>
                <a:lnTo>
                  <a:pt x="0" y="212813"/>
                </a:lnTo>
                <a:lnTo>
                  <a:pt x="0" y="2175434"/>
                </a:lnTo>
                <a:lnTo>
                  <a:pt x="5620" y="2224231"/>
                </a:lnTo>
                <a:lnTo>
                  <a:pt x="21630" y="2269024"/>
                </a:lnTo>
                <a:lnTo>
                  <a:pt x="46753" y="2308539"/>
                </a:lnTo>
                <a:lnTo>
                  <a:pt x="79710" y="2341495"/>
                </a:lnTo>
                <a:lnTo>
                  <a:pt x="119224" y="2366618"/>
                </a:lnTo>
                <a:lnTo>
                  <a:pt x="164018" y="2382628"/>
                </a:lnTo>
                <a:lnTo>
                  <a:pt x="212815" y="2388248"/>
                </a:lnTo>
                <a:lnTo>
                  <a:pt x="1983186" y="2388248"/>
                </a:lnTo>
                <a:lnTo>
                  <a:pt x="2031982" y="2382628"/>
                </a:lnTo>
                <a:lnTo>
                  <a:pt x="2076776" y="2366618"/>
                </a:lnTo>
                <a:lnTo>
                  <a:pt x="2116290" y="2341495"/>
                </a:lnTo>
                <a:lnTo>
                  <a:pt x="2149247" y="2308539"/>
                </a:lnTo>
                <a:lnTo>
                  <a:pt x="2174369" y="2269024"/>
                </a:lnTo>
                <a:lnTo>
                  <a:pt x="2190379" y="2224231"/>
                </a:lnTo>
                <a:lnTo>
                  <a:pt x="2196000" y="2175434"/>
                </a:lnTo>
                <a:lnTo>
                  <a:pt x="2196000" y="212813"/>
                </a:lnTo>
                <a:lnTo>
                  <a:pt x="2190379" y="164017"/>
                </a:lnTo>
                <a:lnTo>
                  <a:pt x="2174369" y="119223"/>
                </a:lnTo>
                <a:lnTo>
                  <a:pt x="2149247" y="79709"/>
                </a:lnTo>
                <a:lnTo>
                  <a:pt x="2116290" y="46752"/>
                </a:lnTo>
                <a:lnTo>
                  <a:pt x="2076776" y="21630"/>
                </a:lnTo>
                <a:lnTo>
                  <a:pt x="2031982" y="5620"/>
                </a:lnTo>
                <a:lnTo>
                  <a:pt x="198318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758568" y="1627632"/>
            <a:ext cx="1666239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8305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ТРУД</a:t>
            </a:r>
            <a:r>
              <a:rPr sz="1100" b="1" spc="5" dirty="0">
                <a:solidFill>
                  <a:srgbClr val="4756A0"/>
                </a:solidFill>
                <a:latin typeface="Arial"/>
                <a:cs typeface="Arial"/>
              </a:rPr>
              <a:t>Н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Ы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ДЕТИ</a:t>
            </a:r>
            <a:endParaRPr sz="1100" dirty="0">
              <a:latin typeface="Arial"/>
              <a:cs typeface="Arial"/>
            </a:endParaRPr>
          </a:p>
          <a:p>
            <a:pPr marL="12700" marR="5080">
              <a:lnSpc>
                <a:spcPct val="101400"/>
              </a:lnSpc>
              <a:spcBef>
                <a:spcPts val="505"/>
              </a:spcBef>
            </a:pP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Отрасли с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высокими</a:t>
            </a:r>
            <a:r>
              <a:rPr sz="700" spc="16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темпами</a:t>
            </a:r>
            <a:r>
              <a:rPr sz="700" spc="16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роста, 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но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низкой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долей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в</a:t>
            </a:r>
            <a:r>
              <a:rPr sz="700" spc="1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объеме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отгруженной </a:t>
            </a:r>
            <a:r>
              <a:rPr sz="700" spc="-17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продукции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относительно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конкурента.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8568" y="4142232"/>
            <a:ext cx="1984632" cy="5539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7385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СОБАКИ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815"/>
              </a:lnSpc>
              <a:spcBef>
                <a:spcPts val="520"/>
              </a:spcBef>
            </a:pP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Отрасли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с </a:t>
            </a:r>
            <a:r>
              <a:rPr sz="7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низкими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темпами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роста</a:t>
            </a:r>
            <a:endParaRPr sz="700" dirty="0">
              <a:latin typeface="Microsoft Sans Serif"/>
              <a:cs typeface="Microsoft Sans Serif"/>
            </a:endParaRPr>
          </a:p>
          <a:p>
            <a:pPr marL="12700">
              <a:lnSpc>
                <a:spcPts val="815"/>
              </a:lnSpc>
            </a:pP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и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низкой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долей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lang="ru-RU" sz="700" spc="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 в объеме </a:t>
            </a:r>
            <a:r>
              <a:rPr sz="7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отгруженной</a:t>
            </a:r>
            <a:r>
              <a:rPr sz="700" spc="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продукции</a:t>
            </a:r>
            <a:r>
              <a:rPr lang="ru-RU" sz="7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относительно</a:t>
            </a:r>
            <a:r>
              <a:rPr sz="700" spc="-2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конкурента.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32006" y="1624584"/>
            <a:ext cx="1707514" cy="58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405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ЗВЁЗДЫ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830"/>
              </a:lnSpc>
              <a:spcBef>
                <a:spcPts val="540"/>
              </a:spcBef>
            </a:pP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Отрасли с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высокими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темпами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роста</a:t>
            </a:r>
            <a:endParaRPr sz="700" dirty="0">
              <a:latin typeface="Microsoft Sans Serif"/>
              <a:cs typeface="Microsoft Sans Serif"/>
            </a:endParaRPr>
          </a:p>
          <a:p>
            <a:pPr marL="12700">
              <a:lnSpc>
                <a:spcPts val="830"/>
              </a:lnSpc>
            </a:pP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и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большой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долей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в</a:t>
            </a:r>
            <a:r>
              <a:rPr sz="700" spc="1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объеме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отгруженной</a:t>
            </a:r>
            <a:endParaRPr sz="7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продукции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 относительно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конкурента.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21256" y="4136135"/>
            <a:ext cx="13373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ДОЙНЫЕ</a:t>
            </a:r>
            <a:r>
              <a:rPr sz="1100" b="1" spc="-5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КОРОВЫ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58568" y="2275839"/>
            <a:ext cx="1859914" cy="671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5700"/>
              </a:lnSpc>
              <a:spcBef>
                <a:spcPts val="100"/>
              </a:spcBef>
            </a:pP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Они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могут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стать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потенциальными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Звёздами </a:t>
            </a:r>
            <a:r>
              <a:rPr sz="700" spc="-17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(ключевыми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отраслями),</a:t>
            </a:r>
            <a:r>
              <a:rPr sz="700" spc="1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поэтому</a:t>
            </a:r>
            <a:endParaRPr sz="700" dirty="0">
              <a:latin typeface="Microsoft Sans Serif"/>
              <a:cs typeface="Microsoft Sans Serif"/>
            </a:endParaRPr>
          </a:p>
          <a:p>
            <a:pPr marL="12700">
              <a:lnSpc>
                <a:spcPts val="815"/>
              </a:lnSpc>
            </a:pPr>
            <a:r>
              <a:rPr sz="7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за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ними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необходимо</a:t>
            </a:r>
            <a:r>
              <a:rPr sz="700" spc="1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внимательно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следить</a:t>
            </a:r>
            <a:endParaRPr sz="700" dirty="0">
              <a:latin typeface="Microsoft Sans Serif"/>
              <a:cs typeface="Microsoft Sans Serif"/>
            </a:endParaRPr>
          </a:p>
          <a:p>
            <a:pPr marL="12700" marR="93345">
              <a:lnSpc>
                <a:spcPct val="95700"/>
              </a:lnSpc>
              <a:spcBef>
                <a:spcPts val="85"/>
              </a:spcBef>
            </a:pP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и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оказывать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поддержку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в</a:t>
            </a:r>
            <a:r>
              <a:rPr sz="700" spc="1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нужный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момент, </a:t>
            </a:r>
            <a:r>
              <a:rPr sz="700" spc="-17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чтобы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в</a:t>
            </a:r>
            <a:r>
              <a:rPr sz="700" spc="1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будущем</a:t>
            </a:r>
            <a:r>
              <a:rPr sz="700" spc="1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получить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большой 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экономический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эффект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43000" y="3352800"/>
            <a:ext cx="154559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r>
              <a:rPr sz="700" b="1" spc="-15" dirty="0" smtClean="0">
                <a:solidFill>
                  <a:srgbClr val="4756A0"/>
                </a:solidFill>
                <a:latin typeface="Arial"/>
                <a:cs typeface="Arial"/>
              </a:rPr>
              <a:t>л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ьско</a:t>
            </a:r>
            <a:r>
              <a:rPr sz="700" b="1" dirty="0" smtClean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r>
              <a:rPr sz="700" b="1" spc="-40" dirty="0" smtClean="0">
                <a:solidFill>
                  <a:srgbClr val="4756A0"/>
                </a:solidFill>
                <a:latin typeface="Arial"/>
                <a:cs typeface="Arial"/>
              </a:rPr>
              <a:t>  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хо</a:t>
            </a:r>
            <a:r>
              <a:rPr sz="700" b="1" spc="-20" dirty="0" smtClean="0">
                <a:solidFill>
                  <a:srgbClr val="4756A0"/>
                </a:solidFill>
                <a:latin typeface="Arial"/>
                <a:cs typeface="Arial"/>
              </a:rPr>
              <a:t>зя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йс</a:t>
            </a:r>
            <a:r>
              <a:rPr sz="700" b="1" spc="-30" dirty="0" smtClean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во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58568" y="4784344"/>
            <a:ext cx="1644650" cy="4705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600"/>
              </a:lnSpc>
              <a:spcBef>
                <a:spcPts val="100"/>
              </a:spcBef>
            </a:pPr>
            <a:r>
              <a:rPr sz="7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Такие</a:t>
            </a:r>
            <a:r>
              <a:rPr sz="700" spc="1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отрасли</a:t>
            </a:r>
            <a:r>
              <a:rPr sz="700" spc="1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не</a:t>
            </a:r>
            <a:r>
              <a:rPr sz="700" spc="1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стоит</a:t>
            </a:r>
            <a:r>
              <a:rPr sz="700" spc="2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поддерживать, </a:t>
            </a:r>
            <a:r>
              <a:rPr sz="700" spc="-17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пока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они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находятся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в</a:t>
            </a:r>
            <a:r>
              <a:rPr sz="700" spc="1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данной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зоне,</a:t>
            </a:r>
            <a:endParaRPr sz="700" dirty="0">
              <a:latin typeface="Microsoft Sans Serif"/>
              <a:cs typeface="Microsoft Sans Serif"/>
            </a:endParaRPr>
          </a:p>
          <a:p>
            <a:pPr marL="12700">
              <a:lnSpc>
                <a:spcPts val="790"/>
              </a:lnSpc>
            </a:pP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но 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если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 они переместятся,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за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 их</a:t>
            </a:r>
            <a:endParaRPr sz="7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развитием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 необходимо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следить.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43000" y="3048000"/>
            <a:ext cx="13068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10" dirty="0">
                <a:solidFill>
                  <a:srgbClr val="4756A0"/>
                </a:solidFill>
                <a:latin typeface="Arial"/>
                <a:cs typeface="Arial"/>
              </a:rPr>
              <a:t>транспортировка 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 хранение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732006" y="2275839"/>
            <a:ext cx="1879600" cy="3549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135"/>
              </a:spcBef>
            </a:pPr>
            <a:r>
              <a:rPr sz="7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Данные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отрасли</a:t>
            </a:r>
            <a:r>
              <a:rPr sz="700" spc="1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необходимо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поддерживать, </a:t>
            </a:r>
            <a:r>
              <a:rPr sz="700" spc="-17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чтобы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сохранять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или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увеличивать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текущие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темпы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развития</a:t>
            </a:r>
            <a:r>
              <a:rPr sz="700" spc="1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и</a:t>
            </a:r>
            <a:r>
              <a:rPr sz="700" spc="1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экономический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эффект.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924800" y="2743200"/>
            <a:ext cx="13995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700" b="1" spc="-15" dirty="0">
                <a:solidFill>
                  <a:srgbClr val="4756A0"/>
                </a:solidFill>
                <a:latin typeface="Arial"/>
                <a:cs typeface="Arial"/>
              </a:rPr>
              <a:t>б</a:t>
            </a: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ра</a:t>
            </a:r>
            <a:r>
              <a:rPr sz="700" b="1" spc="-15" dirty="0">
                <a:solidFill>
                  <a:srgbClr val="4756A0"/>
                </a:solidFill>
                <a:latin typeface="Arial"/>
                <a:cs typeface="Arial"/>
              </a:rPr>
              <a:t>б</a:t>
            </a: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r>
              <a:rPr sz="700" b="1" spc="-30" dirty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700" b="1" spc="-20" dirty="0">
                <a:solidFill>
                  <a:srgbClr val="4756A0"/>
                </a:solidFill>
                <a:latin typeface="Arial"/>
                <a:cs typeface="Arial"/>
              </a:rPr>
              <a:t>ы</a:t>
            </a:r>
            <a:r>
              <a:rPr sz="700" b="1" spc="-30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r>
              <a:rPr sz="700" b="1" spc="-20" dirty="0">
                <a:solidFill>
                  <a:srgbClr val="4756A0"/>
                </a:solidFill>
                <a:latin typeface="Arial"/>
                <a:cs typeface="Arial"/>
              </a:rPr>
              <a:t>ю</a:t>
            </a: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щ</a:t>
            </a:r>
            <a:r>
              <a:rPr sz="700" b="1" spc="-30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r>
              <a:rPr sz="700" b="1" spc="-4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4756A0"/>
                </a:solidFill>
                <a:latin typeface="Arial"/>
                <a:cs typeface="Arial"/>
              </a:rPr>
              <a:t>п</a:t>
            </a: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ро</a:t>
            </a:r>
            <a:r>
              <a:rPr sz="700" b="1" spc="-30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700" b="1" spc="-20" dirty="0">
                <a:solidFill>
                  <a:srgbClr val="4756A0"/>
                </a:solidFill>
                <a:latin typeface="Arial"/>
                <a:cs typeface="Arial"/>
              </a:rPr>
              <a:t>з</a:t>
            </a:r>
            <a:r>
              <a:rPr sz="700" b="1" spc="-30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700" b="1" spc="-15" dirty="0">
                <a:solidFill>
                  <a:srgbClr val="4756A0"/>
                </a:solidFill>
                <a:latin typeface="Arial"/>
                <a:cs typeface="Arial"/>
              </a:rPr>
              <a:t>д</a:t>
            </a: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700" b="1" spc="-30" dirty="0">
                <a:solidFill>
                  <a:srgbClr val="4756A0"/>
                </a:solidFill>
                <a:latin typeface="Arial"/>
                <a:cs typeface="Arial"/>
              </a:rPr>
              <a:t>тв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732006" y="4375911"/>
            <a:ext cx="192023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15"/>
              </a:lnSpc>
              <a:spcBef>
                <a:spcPts val="100"/>
              </a:spcBef>
            </a:pP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Отрасли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с </a:t>
            </a:r>
            <a:r>
              <a:rPr sz="7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низкими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темпами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роста,</a:t>
            </a:r>
            <a:endParaRPr sz="700" dirty="0">
              <a:latin typeface="Microsoft Sans Serif"/>
              <a:cs typeface="Microsoft Sans Serif"/>
            </a:endParaRPr>
          </a:p>
          <a:p>
            <a:pPr marL="12700">
              <a:lnSpc>
                <a:spcPts val="815"/>
              </a:lnSpc>
            </a:pP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но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высокой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долей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в</a:t>
            </a:r>
            <a:r>
              <a:rPr sz="700" spc="1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объеме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отгруженной</a:t>
            </a:r>
            <a:endParaRPr sz="7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продукции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относительно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региона-конкурента.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732006" y="4793488"/>
            <a:ext cx="18897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За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данными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отраслями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необходимо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следить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732006" y="4909311"/>
            <a:ext cx="174561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и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поддерживать</a:t>
            </a:r>
            <a:r>
              <a:rPr sz="700" spc="1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в</a:t>
            </a:r>
            <a:r>
              <a:rPr sz="700" spc="1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нужный</a:t>
            </a:r>
            <a:r>
              <a:rPr sz="700" spc="1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момент,</a:t>
            </a:r>
            <a:r>
              <a:rPr sz="700" spc="1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чтобы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696200" y="5029200"/>
            <a:ext cx="182880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7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  </a:t>
            </a:r>
            <a:r>
              <a:rPr sz="7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сохранить</a:t>
            </a:r>
            <a:r>
              <a:rPr sz="7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lang="ru-RU" sz="7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  </a:t>
            </a:r>
            <a:r>
              <a:rPr sz="7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экономический </a:t>
            </a:r>
            <a:r>
              <a:rPr lang="ru-RU" sz="7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  </a:t>
            </a:r>
            <a:r>
              <a:rPr sz="7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эффект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732006" y="5122671"/>
            <a:ext cx="11963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4756A0"/>
                </a:solidFill>
                <a:latin typeface="Microsoft Sans Serif"/>
                <a:cs typeface="Microsoft Sans Serif"/>
              </a:rPr>
              <a:t>для</a:t>
            </a:r>
            <a:r>
              <a:rPr sz="7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муниципального</a:t>
            </a:r>
            <a:r>
              <a:rPr sz="700" spc="10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7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округа.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93" name="object 93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 БРЯНСКОГО МУНИЦИПАЛЬНОГО РАЙОНА</a:t>
            </a:r>
            <a:endParaRPr spc="-10" dirty="0"/>
          </a:p>
        </p:txBody>
      </p:sp>
      <p:sp>
        <p:nvSpPr>
          <p:cNvPr id="94" name="object 9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16</a:t>
            </a:fld>
            <a:endParaRPr dirty="0"/>
          </a:p>
        </p:txBody>
      </p:sp>
      <p:graphicFrame>
        <p:nvGraphicFramePr>
          <p:cNvPr id="42" name="Диаграмма 4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4737016"/>
              </p:ext>
            </p:extLst>
          </p:nvPr>
        </p:nvGraphicFramePr>
        <p:xfrm>
          <a:off x="2971800" y="1219200"/>
          <a:ext cx="4419599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3581400" y="2667000"/>
            <a:ext cx="1905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Транспортировка и хранение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9600" y="6324600"/>
            <a:ext cx="579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rgbClr val="4756A0"/>
                </a:solidFill>
              </a:rPr>
              <a:t>* это инструмент стратегического анализа, разработанный Бостонской консалтинговой группой</a:t>
            </a:r>
            <a:endParaRPr lang="ru-RU" sz="900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Овал 38">
            <a:hlinkClick r:id="rId3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86601" y="1407768"/>
            <a:ext cx="2701458" cy="4902200"/>
          </a:xfrm>
          <a:custGeom>
            <a:avLst/>
            <a:gdLst/>
            <a:ahLst/>
            <a:cxnLst/>
            <a:rect l="l" t="t" r="r" b="b"/>
            <a:pathLst>
              <a:path w="2196465" h="4902200">
                <a:moveTo>
                  <a:pt x="1983185" y="0"/>
                </a:moveTo>
                <a:lnTo>
                  <a:pt x="212816" y="0"/>
                </a:lnTo>
                <a:lnTo>
                  <a:pt x="164019" y="5620"/>
                </a:lnTo>
                <a:lnTo>
                  <a:pt x="119225" y="21630"/>
                </a:lnTo>
                <a:lnTo>
                  <a:pt x="79710" y="46753"/>
                </a:lnTo>
                <a:lnTo>
                  <a:pt x="46753" y="79710"/>
                </a:lnTo>
                <a:lnTo>
                  <a:pt x="21631" y="119224"/>
                </a:lnTo>
                <a:lnTo>
                  <a:pt x="5620" y="164018"/>
                </a:lnTo>
                <a:lnTo>
                  <a:pt x="0" y="212815"/>
                </a:lnTo>
                <a:lnTo>
                  <a:pt x="0" y="4688904"/>
                </a:lnTo>
                <a:lnTo>
                  <a:pt x="5620" y="4737700"/>
                </a:lnTo>
                <a:lnTo>
                  <a:pt x="21631" y="4782495"/>
                </a:lnTo>
                <a:lnTo>
                  <a:pt x="46753" y="4822009"/>
                </a:lnTo>
                <a:lnTo>
                  <a:pt x="79710" y="4854966"/>
                </a:lnTo>
                <a:lnTo>
                  <a:pt x="119225" y="4880088"/>
                </a:lnTo>
                <a:lnTo>
                  <a:pt x="164019" y="4896098"/>
                </a:lnTo>
                <a:lnTo>
                  <a:pt x="212816" y="4901719"/>
                </a:lnTo>
                <a:lnTo>
                  <a:pt x="1983185" y="4901719"/>
                </a:lnTo>
                <a:lnTo>
                  <a:pt x="2031981" y="4896098"/>
                </a:lnTo>
                <a:lnTo>
                  <a:pt x="2076775" y="4880088"/>
                </a:lnTo>
                <a:lnTo>
                  <a:pt x="2116290" y="4854966"/>
                </a:lnTo>
                <a:lnTo>
                  <a:pt x="2149247" y="4822009"/>
                </a:lnTo>
                <a:lnTo>
                  <a:pt x="2174369" y="4782495"/>
                </a:lnTo>
                <a:lnTo>
                  <a:pt x="2190379" y="4737700"/>
                </a:lnTo>
                <a:lnTo>
                  <a:pt x="2196000" y="4688904"/>
                </a:lnTo>
                <a:lnTo>
                  <a:pt x="2196000" y="212815"/>
                </a:lnTo>
                <a:lnTo>
                  <a:pt x="2190379" y="164018"/>
                </a:lnTo>
                <a:lnTo>
                  <a:pt x="2174369" y="119224"/>
                </a:lnTo>
                <a:lnTo>
                  <a:pt x="2149247" y="79710"/>
                </a:lnTo>
                <a:lnTo>
                  <a:pt x="2116290" y="46753"/>
                </a:lnTo>
                <a:lnTo>
                  <a:pt x="2076775" y="21630"/>
                </a:lnTo>
                <a:lnTo>
                  <a:pt x="2031981" y="5620"/>
                </a:lnTo>
                <a:lnTo>
                  <a:pt x="198318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627017" y="1406103"/>
            <a:ext cx="1277983" cy="4902200"/>
          </a:xfrm>
          <a:custGeom>
            <a:avLst/>
            <a:gdLst/>
            <a:ahLst/>
            <a:cxnLst/>
            <a:rect l="l" t="t" r="r" b="b"/>
            <a:pathLst>
              <a:path w="2196465" h="4902200">
                <a:moveTo>
                  <a:pt x="1983184" y="0"/>
                </a:moveTo>
                <a:lnTo>
                  <a:pt x="212815" y="0"/>
                </a:lnTo>
                <a:lnTo>
                  <a:pt x="164018" y="5620"/>
                </a:lnTo>
                <a:lnTo>
                  <a:pt x="119224" y="21630"/>
                </a:lnTo>
                <a:lnTo>
                  <a:pt x="79710" y="46753"/>
                </a:lnTo>
                <a:lnTo>
                  <a:pt x="46753" y="79710"/>
                </a:lnTo>
                <a:lnTo>
                  <a:pt x="21630" y="119224"/>
                </a:lnTo>
                <a:lnTo>
                  <a:pt x="5620" y="164018"/>
                </a:lnTo>
                <a:lnTo>
                  <a:pt x="0" y="212815"/>
                </a:lnTo>
                <a:lnTo>
                  <a:pt x="0" y="4688904"/>
                </a:lnTo>
                <a:lnTo>
                  <a:pt x="5620" y="4737700"/>
                </a:lnTo>
                <a:lnTo>
                  <a:pt x="21630" y="4782494"/>
                </a:lnTo>
                <a:lnTo>
                  <a:pt x="46753" y="4822009"/>
                </a:lnTo>
                <a:lnTo>
                  <a:pt x="79710" y="4854966"/>
                </a:lnTo>
                <a:lnTo>
                  <a:pt x="119224" y="4880088"/>
                </a:lnTo>
                <a:lnTo>
                  <a:pt x="164018" y="4896098"/>
                </a:lnTo>
                <a:lnTo>
                  <a:pt x="212815" y="4901719"/>
                </a:lnTo>
                <a:lnTo>
                  <a:pt x="1983184" y="4901719"/>
                </a:lnTo>
                <a:lnTo>
                  <a:pt x="2031981" y="4896098"/>
                </a:lnTo>
                <a:lnTo>
                  <a:pt x="2076775" y="4880088"/>
                </a:lnTo>
                <a:lnTo>
                  <a:pt x="2116289" y="4854966"/>
                </a:lnTo>
                <a:lnTo>
                  <a:pt x="2149246" y="4822009"/>
                </a:lnTo>
                <a:lnTo>
                  <a:pt x="2174368" y="4782494"/>
                </a:lnTo>
                <a:lnTo>
                  <a:pt x="2190379" y="4737700"/>
                </a:lnTo>
                <a:lnTo>
                  <a:pt x="2195999" y="4688904"/>
                </a:lnTo>
                <a:lnTo>
                  <a:pt x="2195999" y="212815"/>
                </a:lnTo>
                <a:lnTo>
                  <a:pt x="2190379" y="164018"/>
                </a:lnTo>
                <a:lnTo>
                  <a:pt x="2174368" y="119224"/>
                </a:lnTo>
                <a:lnTo>
                  <a:pt x="2149246" y="79710"/>
                </a:lnTo>
                <a:lnTo>
                  <a:pt x="2116289" y="46753"/>
                </a:lnTo>
                <a:lnTo>
                  <a:pt x="2076775" y="21630"/>
                </a:lnTo>
                <a:lnTo>
                  <a:pt x="2031981" y="5620"/>
                </a:lnTo>
                <a:lnTo>
                  <a:pt x="198318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4867910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МАТРИЦА</a:t>
            </a:r>
            <a:r>
              <a:rPr spc="-45" dirty="0"/>
              <a:t> </a:t>
            </a:r>
            <a:r>
              <a:rPr spc="-5" dirty="0"/>
              <a:t>БКГ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0" spc="-10" dirty="0">
                <a:latin typeface="Microsoft Sans Serif"/>
                <a:cs typeface="Microsoft Sans Serif"/>
              </a:rPr>
              <a:t>ПОТЕНЦИАЛЬНЫЕ</a:t>
            </a:r>
            <a:r>
              <a:rPr b="0" spc="-40" dirty="0">
                <a:latin typeface="Microsoft Sans Serif"/>
                <a:cs typeface="Microsoft Sans Serif"/>
              </a:rPr>
              <a:t> </a:t>
            </a:r>
            <a:r>
              <a:rPr b="0" spc="-15" dirty="0">
                <a:latin typeface="Microsoft Sans Serif"/>
                <a:cs typeface="Microsoft Sans Serif"/>
              </a:rPr>
              <a:t>ИЗМЕНЕНИЯ</a:t>
            </a:r>
          </a:p>
        </p:txBody>
      </p:sp>
      <p:sp>
        <p:nvSpPr>
          <p:cNvPr id="5" name="object 5"/>
          <p:cNvSpPr/>
          <p:nvPr/>
        </p:nvSpPr>
        <p:spPr>
          <a:xfrm>
            <a:off x="627018" y="163628"/>
            <a:ext cx="933450" cy="274320"/>
          </a:xfrm>
          <a:custGeom>
            <a:avLst/>
            <a:gdLst/>
            <a:ahLst/>
            <a:cxnLst/>
            <a:rect l="l" t="t" r="r" b="b"/>
            <a:pathLst>
              <a:path w="933450" h="274320">
                <a:moveTo>
                  <a:pt x="796296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796296" y="273843"/>
                </a:lnTo>
                <a:lnTo>
                  <a:pt x="839574" y="266863"/>
                </a:lnTo>
                <a:lnTo>
                  <a:pt x="877160" y="247425"/>
                </a:lnTo>
                <a:lnTo>
                  <a:pt x="906799" y="217786"/>
                </a:lnTo>
                <a:lnTo>
                  <a:pt x="926237" y="180200"/>
                </a:lnTo>
                <a:lnTo>
                  <a:pt x="933217" y="136922"/>
                </a:lnTo>
                <a:lnTo>
                  <a:pt x="926237" y="93644"/>
                </a:lnTo>
                <a:lnTo>
                  <a:pt x="906799" y="56057"/>
                </a:lnTo>
                <a:lnTo>
                  <a:pt x="877160" y="26417"/>
                </a:lnTo>
                <a:lnTo>
                  <a:pt x="839574" y="6980"/>
                </a:lnTo>
                <a:lnTo>
                  <a:pt x="796296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762421" y="227076"/>
            <a:ext cx="6705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матрица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БКГ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8200" y="1676400"/>
            <a:ext cx="7150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ТР</a:t>
            </a:r>
            <a:r>
              <a:rPr sz="1100" b="1" spc="5" dirty="0">
                <a:solidFill>
                  <a:srgbClr val="4756A0"/>
                </a:solidFill>
                <a:latin typeface="Arial"/>
                <a:cs typeface="Arial"/>
              </a:rPr>
              <a:t>АС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ЛИ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96200" y="1600200"/>
            <a:ext cx="16878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ПРИЧИНЫ</a:t>
            </a:r>
            <a:r>
              <a:rPr sz="1100" b="1" spc="-4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ИЗМЕНЕНИЙ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2001" y="2336801"/>
            <a:ext cx="1143000" cy="121187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>
              <a:lnSpc>
                <a:spcPts val="819"/>
              </a:lnSpc>
              <a:spcBef>
                <a:spcPts val="145"/>
              </a:spcBef>
            </a:pPr>
            <a:r>
              <a:rPr lang="ru-RU"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r>
              <a:rPr sz="700" b="1" spc="-15" dirty="0" smtClean="0">
                <a:solidFill>
                  <a:srgbClr val="4756A0"/>
                </a:solidFill>
                <a:latin typeface="Arial"/>
                <a:cs typeface="Arial"/>
              </a:rPr>
              <a:t>л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ьско</a:t>
            </a:r>
            <a:r>
              <a:rPr sz="700" b="1" dirty="0" smtClean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r>
              <a:rPr sz="700" b="1" spc="-4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хо</a:t>
            </a:r>
            <a:r>
              <a:rPr sz="700" b="1" spc="-20" dirty="0" smtClean="0">
                <a:solidFill>
                  <a:srgbClr val="4756A0"/>
                </a:solidFill>
                <a:latin typeface="Arial"/>
                <a:cs typeface="Arial"/>
              </a:rPr>
              <a:t>зя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йс</a:t>
            </a:r>
            <a:r>
              <a:rPr sz="700" b="1" spc="-30" dirty="0" smtClean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во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2000" y="2667000"/>
            <a:ext cx="9575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7020" algn="l"/>
              </a:tabLst>
            </a:pPr>
            <a:r>
              <a:rPr lang="ru-RU" sz="700" b="1" spc="-10" dirty="0" smtClean="0">
                <a:solidFill>
                  <a:srgbClr val="4756A0"/>
                </a:solidFill>
                <a:latin typeface="Arial"/>
                <a:cs typeface="Arial"/>
              </a:rPr>
              <a:t>транспортировка и хранение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91400" y="1981200"/>
            <a:ext cx="2306992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РЕАЛИЗАЦИЯ 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700" b="1" spc="-30" dirty="0" smtClean="0">
                <a:solidFill>
                  <a:srgbClr val="4756A0"/>
                </a:solidFill>
                <a:latin typeface="Arial"/>
                <a:cs typeface="Arial"/>
              </a:rPr>
              <a:t>НВ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r>
              <a:rPr sz="700" b="1" spc="-30" dirty="0" smtClean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ТИ</a:t>
            </a:r>
            <a:r>
              <a:rPr sz="700" b="1" spc="-20" dirty="0" smtClean="0">
                <a:solidFill>
                  <a:srgbClr val="4756A0"/>
                </a:solidFill>
                <a:latin typeface="Arial"/>
                <a:cs typeface="Arial"/>
              </a:rPr>
              <a:t>Ц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700" b="1" spc="-15" dirty="0" smtClean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700" b="1" spc="-30" dirty="0" smtClean="0">
                <a:solidFill>
                  <a:srgbClr val="4756A0"/>
                </a:solidFill>
                <a:latin typeface="Arial"/>
                <a:cs typeface="Arial"/>
              </a:rPr>
              <a:t>НН</a:t>
            </a:r>
            <a:r>
              <a:rPr sz="700" b="1" spc="-20" dirty="0" smtClean="0">
                <a:solidFill>
                  <a:srgbClr val="4756A0"/>
                </a:solidFill>
                <a:latin typeface="Arial"/>
                <a:cs typeface="Arial"/>
              </a:rPr>
              <a:t>Ы</a:t>
            </a:r>
            <a:r>
              <a:rPr lang="ru-RU" sz="700" b="1" spc="-20" dirty="0">
                <a:solidFill>
                  <a:srgbClr val="4756A0"/>
                </a:solidFill>
                <a:latin typeface="Arial"/>
                <a:cs typeface="Arial"/>
              </a:rPr>
              <a:t>Х</a:t>
            </a:r>
            <a:r>
              <a:rPr sz="700" b="1" spc="-4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ПР</a:t>
            </a:r>
            <a:r>
              <a:rPr sz="700" b="1" spc="-15" dirty="0" smtClean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ЕКТ</a:t>
            </a:r>
            <a:r>
              <a:rPr lang="ru-RU"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ОВ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391400" y="2971800"/>
            <a:ext cx="2362200" cy="346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5080" indent="-228600">
              <a:lnSpc>
                <a:spcPct val="99000"/>
              </a:lnSpc>
              <a:spcBef>
                <a:spcPts val="105"/>
              </a:spcBef>
              <a:tabLst>
                <a:tab pos="240665" algn="l"/>
              </a:tabLst>
            </a:pPr>
            <a:r>
              <a:rPr lang="ru-RU"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3</a:t>
            </a:r>
            <a:r>
              <a:rPr sz="700" b="1" dirty="0" smtClean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	</a:t>
            </a:r>
            <a:r>
              <a:rPr lang="ru-RU" sz="700" b="1" spc="-20" dirty="0" smtClean="0">
                <a:solidFill>
                  <a:srgbClr val="4756A0"/>
                </a:solidFill>
                <a:latin typeface="Arial"/>
                <a:cs typeface="Arial"/>
              </a:rPr>
              <a:t>Завод нефтегазового и энергетического оборудования «ГазЭнергоКомплект»,</a:t>
            </a:r>
            <a:endParaRPr lang="ru-RU" sz="700" dirty="0" smtClean="0">
              <a:latin typeface="Arial"/>
              <a:cs typeface="Arial"/>
            </a:endParaRPr>
          </a:p>
          <a:p>
            <a:pPr marL="241300" marR="5080" indent="-228600">
              <a:lnSpc>
                <a:spcPct val="99000"/>
              </a:lnSpc>
              <a:spcBef>
                <a:spcPts val="105"/>
              </a:spcBef>
              <a:tabLst>
                <a:tab pos="240665" algn="l"/>
              </a:tabLst>
            </a:pPr>
            <a:r>
              <a:rPr lang="ru-RU"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	2</a:t>
            </a:r>
            <a:r>
              <a:rPr lang="ru-RU" sz="700" b="1" spc="-20" dirty="0" smtClean="0">
                <a:solidFill>
                  <a:srgbClr val="4756A0"/>
                </a:solidFill>
                <a:latin typeface="Arial"/>
                <a:cs typeface="Arial"/>
              </a:rPr>
              <a:t> очередь строительства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91400" y="2209800"/>
            <a:ext cx="2170393" cy="2267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5080" indent="-228600">
              <a:lnSpc>
                <a:spcPct val="99000"/>
              </a:lnSpc>
              <a:spcBef>
                <a:spcPts val="105"/>
              </a:spcBef>
              <a:tabLst>
                <a:tab pos="240665" algn="l"/>
              </a:tabLst>
            </a:pPr>
            <a:r>
              <a:rPr lang="ru-RU" sz="700" b="1" spc="-15" dirty="0" smtClean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r>
              <a:rPr sz="700" b="1" spc="-15" dirty="0" smtClean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sz="700" b="1" spc="-15" dirty="0">
                <a:solidFill>
                  <a:srgbClr val="4756A0"/>
                </a:solidFill>
                <a:latin typeface="Arial"/>
                <a:cs typeface="Arial"/>
              </a:rPr>
              <a:t>	</a:t>
            </a:r>
            <a:r>
              <a:rPr lang="ru-RU"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Строительство тепличного комбината «Журиничи»,  2-я очередь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391400" y="4267200"/>
            <a:ext cx="2306992" cy="44614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080" indent="-228600">
              <a:lnSpc>
                <a:spcPct val="101400"/>
              </a:lnSpc>
              <a:spcBef>
                <a:spcPts val="85"/>
              </a:spcBef>
              <a:tabLst>
                <a:tab pos="240665" algn="l"/>
              </a:tabLst>
            </a:pPr>
            <a:r>
              <a:rPr lang="ru-RU" sz="700" b="1" dirty="0" smtClean="0">
                <a:solidFill>
                  <a:srgbClr val="4756A0"/>
                </a:solidFill>
                <a:latin typeface="Arial"/>
                <a:cs typeface="Arial"/>
              </a:rPr>
              <a:t>6</a:t>
            </a:r>
            <a:r>
              <a:rPr sz="700" b="1" dirty="0" smtClean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	</a:t>
            </a:r>
            <a:r>
              <a:rPr lang="ru-RU"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Строительство «Брянского сыродельного завода-2» в рамках комплексного освоения территории проекта «Агропромышленная деревня»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56802" y="4374895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62000" y="1981200"/>
            <a:ext cx="1399540" cy="241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700" b="1" spc="-15" dirty="0">
                <a:solidFill>
                  <a:srgbClr val="4756A0"/>
                </a:solidFill>
                <a:latin typeface="Arial"/>
                <a:cs typeface="Arial"/>
              </a:rPr>
              <a:t>б</a:t>
            </a: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ра</a:t>
            </a:r>
            <a:r>
              <a:rPr sz="700" b="1" spc="-15" dirty="0">
                <a:solidFill>
                  <a:srgbClr val="4756A0"/>
                </a:solidFill>
                <a:latin typeface="Arial"/>
                <a:cs typeface="Arial"/>
              </a:rPr>
              <a:t>б</a:t>
            </a: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r>
              <a:rPr sz="700" b="1" spc="-30" dirty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700" b="1" spc="-20" dirty="0">
                <a:solidFill>
                  <a:srgbClr val="4756A0"/>
                </a:solidFill>
                <a:latin typeface="Arial"/>
                <a:cs typeface="Arial"/>
              </a:rPr>
              <a:t>ы</a:t>
            </a:r>
            <a:r>
              <a:rPr sz="700" b="1" spc="-30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r>
              <a:rPr sz="700" b="1" spc="-20" dirty="0">
                <a:solidFill>
                  <a:srgbClr val="4756A0"/>
                </a:solidFill>
                <a:latin typeface="Arial"/>
                <a:cs typeface="Arial"/>
              </a:rPr>
              <a:t>ю</a:t>
            </a: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щ</a:t>
            </a:r>
            <a:r>
              <a:rPr sz="700" b="1" spc="-30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r>
              <a:rPr sz="700" b="1" spc="-4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endParaRPr lang="ru-RU" sz="700" b="1" spc="-40" dirty="0" smtClean="0">
              <a:solidFill>
                <a:srgbClr val="4756A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20" dirty="0" smtClean="0">
                <a:solidFill>
                  <a:srgbClr val="4756A0"/>
                </a:solidFill>
                <a:latin typeface="Arial"/>
                <a:cs typeface="Arial"/>
              </a:rPr>
              <a:t>п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ро</a:t>
            </a:r>
            <a:r>
              <a:rPr sz="700" b="1" spc="-30" dirty="0" smtClean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700" b="1" spc="-20" dirty="0" smtClean="0">
                <a:solidFill>
                  <a:srgbClr val="4756A0"/>
                </a:solidFill>
                <a:latin typeface="Arial"/>
                <a:cs typeface="Arial"/>
              </a:rPr>
              <a:t>з</a:t>
            </a:r>
            <a:r>
              <a:rPr sz="700" b="1" spc="-30" dirty="0" smtClean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700" b="1" spc="-15" dirty="0" smtClean="0">
                <a:solidFill>
                  <a:srgbClr val="4756A0"/>
                </a:solidFill>
                <a:latin typeface="Arial"/>
                <a:cs typeface="Arial"/>
              </a:rPr>
              <a:t>д</a:t>
            </a:r>
            <a:r>
              <a:rPr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700" b="1" spc="-30" dirty="0" smtClean="0">
                <a:solidFill>
                  <a:srgbClr val="4756A0"/>
                </a:solidFill>
                <a:latin typeface="Arial"/>
                <a:cs typeface="Arial"/>
              </a:rPr>
              <a:t>тв</a:t>
            </a:r>
            <a:r>
              <a:rPr sz="700" b="1" dirty="0" smtClean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99" name="object 99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 БРЯНСКОГО МУНИЦИПАЛЬНОГО РАЙОНА</a:t>
            </a:r>
            <a:endParaRPr spc="-10" dirty="0"/>
          </a:p>
        </p:txBody>
      </p:sp>
      <p:sp>
        <p:nvSpPr>
          <p:cNvPr id="100" name="object 10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17</a:t>
            </a:fld>
            <a:endParaRPr dirty="0"/>
          </a:p>
        </p:txBody>
      </p:sp>
      <p:graphicFrame>
        <p:nvGraphicFramePr>
          <p:cNvPr id="101" name="Диаграмма 10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4737016"/>
              </p:ext>
            </p:extLst>
          </p:nvPr>
        </p:nvGraphicFramePr>
        <p:xfrm>
          <a:off x="2057400" y="1371600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" name="object 20"/>
          <p:cNvSpPr txBox="1"/>
          <p:nvPr/>
        </p:nvSpPr>
        <p:spPr>
          <a:xfrm>
            <a:off x="7391400" y="3505200"/>
            <a:ext cx="2306992" cy="11971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080" indent="-228600">
              <a:lnSpc>
                <a:spcPct val="101400"/>
              </a:lnSpc>
              <a:spcBef>
                <a:spcPts val="85"/>
              </a:spcBef>
              <a:tabLst>
                <a:tab pos="240665" algn="l"/>
              </a:tabLst>
            </a:pPr>
            <a:r>
              <a:rPr lang="ru-RU"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4</a:t>
            </a:r>
            <a:r>
              <a:rPr sz="700" b="1" dirty="0" smtClean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	</a:t>
            </a:r>
            <a:r>
              <a:rPr lang="ru-RU"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Строительство почтово-грузового комплекса </a:t>
            </a:r>
            <a:endParaRPr sz="7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104" name="object 20"/>
          <p:cNvSpPr txBox="1"/>
          <p:nvPr/>
        </p:nvSpPr>
        <p:spPr>
          <a:xfrm>
            <a:off x="7391400" y="3886200"/>
            <a:ext cx="2306992" cy="228524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080" indent="-228600">
              <a:lnSpc>
                <a:spcPct val="101400"/>
              </a:lnSpc>
              <a:spcBef>
                <a:spcPts val="85"/>
              </a:spcBef>
              <a:tabLst>
                <a:tab pos="240665" algn="l"/>
              </a:tabLst>
            </a:pPr>
            <a:r>
              <a:rPr lang="ru-RU" sz="700" b="1" dirty="0" smtClean="0">
                <a:solidFill>
                  <a:srgbClr val="4756A0"/>
                </a:solidFill>
                <a:latin typeface="Arial"/>
                <a:cs typeface="Arial"/>
              </a:rPr>
              <a:t>5</a:t>
            </a:r>
            <a:r>
              <a:rPr sz="700" b="1" dirty="0" smtClean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	</a:t>
            </a:r>
            <a:r>
              <a:rPr lang="ru-RU"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Строительство завода по производству фруктовых и зерновых дистилляторов </a:t>
            </a:r>
            <a:endParaRPr sz="7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105" name="object 20"/>
          <p:cNvSpPr txBox="1"/>
          <p:nvPr/>
        </p:nvSpPr>
        <p:spPr>
          <a:xfrm>
            <a:off x="7391400" y="2590800"/>
            <a:ext cx="2306992" cy="228524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080" indent="-228600">
              <a:lnSpc>
                <a:spcPct val="101400"/>
              </a:lnSpc>
              <a:spcBef>
                <a:spcPts val="85"/>
              </a:spcBef>
              <a:tabLst>
                <a:tab pos="240665" algn="l"/>
              </a:tabLst>
            </a:pPr>
            <a:r>
              <a:rPr lang="ru-RU" sz="700" b="1" dirty="0" smtClean="0">
                <a:solidFill>
                  <a:srgbClr val="4756A0"/>
                </a:solidFill>
                <a:latin typeface="Arial"/>
                <a:cs typeface="Arial"/>
              </a:rPr>
              <a:t>2</a:t>
            </a:r>
            <a:r>
              <a:rPr sz="700" b="1" dirty="0" smtClean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	</a:t>
            </a:r>
            <a:r>
              <a:rPr lang="ru-RU" sz="700" b="1" spc="-25" dirty="0" smtClean="0">
                <a:solidFill>
                  <a:srgbClr val="4756A0"/>
                </a:solidFill>
                <a:latin typeface="Arial"/>
                <a:cs typeface="Arial"/>
              </a:rPr>
              <a:t>Строительство завода по производству безалкогольных и слабоалкогольных напитков</a:t>
            </a:r>
            <a:endParaRPr sz="7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26" name="Овал 25">
            <a:hlinkClick r:id="rId3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97770" y="2269713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196249"/>
                </a:moveTo>
                <a:lnTo>
                  <a:pt x="5183" y="151251"/>
                </a:lnTo>
                <a:lnTo>
                  <a:pt x="19946" y="109943"/>
                </a:lnTo>
                <a:lnTo>
                  <a:pt x="43113" y="73505"/>
                </a:lnTo>
                <a:lnTo>
                  <a:pt x="73505" y="43113"/>
                </a:lnTo>
                <a:lnTo>
                  <a:pt x="109943" y="19947"/>
                </a:lnTo>
                <a:lnTo>
                  <a:pt x="151251" y="5183"/>
                </a:lnTo>
                <a:lnTo>
                  <a:pt x="196249" y="0"/>
                </a:lnTo>
                <a:lnTo>
                  <a:pt x="4301590" y="0"/>
                </a:lnTo>
                <a:lnTo>
                  <a:pt x="4346588" y="5183"/>
                </a:lnTo>
                <a:lnTo>
                  <a:pt x="4387895" y="19947"/>
                </a:lnTo>
                <a:lnTo>
                  <a:pt x="4424333" y="43113"/>
                </a:lnTo>
                <a:lnTo>
                  <a:pt x="4454725" y="73505"/>
                </a:lnTo>
                <a:lnTo>
                  <a:pt x="4477892" y="109943"/>
                </a:lnTo>
                <a:lnTo>
                  <a:pt x="4492655" y="151251"/>
                </a:lnTo>
                <a:lnTo>
                  <a:pt x="4497839" y="196249"/>
                </a:lnTo>
                <a:lnTo>
                  <a:pt x="4497839" y="1286795"/>
                </a:lnTo>
                <a:lnTo>
                  <a:pt x="4492655" y="1331793"/>
                </a:lnTo>
                <a:lnTo>
                  <a:pt x="4477892" y="1373100"/>
                </a:lnTo>
                <a:lnTo>
                  <a:pt x="4454725" y="1409539"/>
                </a:lnTo>
                <a:lnTo>
                  <a:pt x="4424333" y="1439931"/>
                </a:lnTo>
                <a:lnTo>
                  <a:pt x="4387895" y="1463097"/>
                </a:lnTo>
                <a:lnTo>
                  <a:pt x="4346588" y="1477861"/>
                </a:lnTo>
                <a:lnTo>
                  <a:pt x="4301590" y="1483045"/>
                </a:lnTo>
                <a:lnTo>
                  <a:pt x="196249" y="1483045"/>
                </a:lnTo>
                <a:lnTo>
                  <a:pt x="151251" y="1477861"/>
                </a:lnTo>
                <a:lnTo>
                  <a:pt x="109943" y="1463097"/>
                </a:lnTo>
                <a:lnTo>
                  <a:pt x="73505" y="1439931"/>
                </a:lnTo>
                <a:lnTo>
                  <a:pt x="43113" y="1409539"/>
                </a:lnTo>
                <a:lnTo>
                  <a:pt x="19946" y="1373100"/>
                </a:lnTo>
                <a:lnTo>
                  <a:pt x="5183" y="1331793"/>
                </a:lnTo>
                <a:lnTo>
                  <a:pt x="0" y="1286795"/>
                </a:lnTo>
                <a:lnTo>
                  <a:pt x="0" y="196249"/>
                </a:lnTo>
                <a:close/>
              </a:path>
            </a:pathLst>
          </a:custGeom>
          <a:ln w="12700">
            <a:solidFill>
              <a:srgbClr val="B1C1E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486551" y="2458211"/>
            <a:ext cx="3190240" cy="10233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800" b="1" spc="-5" dirty="0" smtClean="0">
                <a:latin typeface="Arial"/>
                <a:cs typeface="Arial"/>
              </a:rPr>
              <a:t>Отсутствие</a:t>
            </a:r>
            <a:r>
              <a:rPr sz="800" b="1" spc="10" dirty="0" smtClean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инвестиционных</a:t>
            </a:r>
            <a:r>
              <a:rPr sz="800" b="1" spc="1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проектов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в </a:t>
            </a:r>
            <a:r>
              <a:rPr sz="800" b="1" spc="-5" dirty="0">
                <a:latin typeface="Arial"/>
                <a:cs typeface="Arial"/>
              </a:rPr>
              <a:t>отраслях: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buClr>
                <a:srgbClr val="B1C1E4"/>
              </a:buClr>
              <a:buAutoNum type="arabicPeriod"/>
              <a:tabLst>
                <a:tab pos="240665" algn="l"/>
                <a:tab pos="241300" algn="l"/>
              </a:tabLst>
            </a:pPr>
            <a:r>
              <a:rPr sz="800" b="1" spc="-5" dirty="0">
                <a:latin typeface="Arial" pitchFamily="34" charset="0"/>
                <a:cs typeface="Arial" pitchFamily="34" charset="0"/>
              </a:rPr>
              <a:t>Водоснабжение,</a:t>
            </a:r>
            <a:r>
              <a:rPr sz="800" b="1" spc="-15" dirty="0">
                <a:latin typeface="Arial" pitchFamily="34" charset="0"/>
                <a:cs typeface="Arial" pitchFamily="34" charset="0"/>
              </a:rPr>
              <a:t> </a:t>
            </a:r>
            <a:r>
              <a:rPr sz="800" b="1" dirty="0">
                <a:latin typeface="Arial" pitchFamily="34" charset="0"/>
                <a:cs typeface="Arial" pitchFamily="34" charset="0"/>
              </a:rPr>
              <a:t>водоотведение</a:t>
            </a:r>
          </a:p>
          <a:p>
            <a:pPr marL="241300" indent="-228600">
              <a:lnSpc>
                <a:spcPts val="935"/>
              </a:lnSpc>
              <a:spcBef>
                <a:spcPts val="50"/>
              </a:spcBef>
              <a:buClr>
                <a:srgbClr val="B1C1E4"/>
              </a:buClr>
              <a:buFontTx/>
              <a:buAutoNum type="arabicPeriod"/>
              <a:tabLst>
                <a:tab pos="240665" algn="l"/>
                <a:tab pos="241300" algn="l"/>
              </a:tabLst>
            </a:pPr>
            <a:r>
              <a:rPr sz="800" b="1" spc="-5" dirty="0">
                <a:latin typeface="Arial" pitchFamily="34" charset="0"/>
                <a:cs typeface="Arial" pitchFamily="34" charset="0"/>
              </a:rPr>
              <a:t>Обеспечение</a:t>
            </a:r>
            <a:r>
              <a:rPr sz="800" b="1" spc="15" dirty="0">
                <a:latin typeface="Arial" pitchFamily="34" charset="0"/>
                <a:cs typeface="Arial" pitchFamily="34" charset="0"/>
              </a:rPr>
              <a:t> </a:t>
            </a:r>
            <a:r>
              <a:rPr sz="800" b="1" dirty="0">
                <a:latin typeface="Arial" pitchFamily="34" charset="0"/>
                <a:cs typeface="Arial" pitchFamily="34" charset="0"/>
              </a:rPr>
              <a:t>эл.</a:t>
            </a:r>
            <a:r>
              <a:rPr sz="800" b="1" spc="15" dirty="0">
                <a:latin typeface="Arial" pitchFamily="34" charset="0"/>
                <a:cs typeface="Arial" pitchFamily="34" charset="0"/>
              </a:rPr>
              <a:t> </a:t>
            </a:r>
            <a:r>
              <a:rPr sz="800" b="1" spc="-5" dirty="0">
                <a:latin typeface="Arial" pitchFamily="34" charset="0"/>
                <a:cs typeface="Arial" pitchFamily="34" charset="0"/>
              </a:rPr>
              <a:t>энергией,</a:t>
            </a:r>
            <a:r>
              <a:rPr sz="800" b="1" spc="15" dirty="0">
                <a:latin typeface="Arial" pitchFamily="34" charset="0"/>
                <a:cs typeface="Arial" pitchFamily="34" charset="0"/>
              </a:rPr>
              <a:t> </a:t>
            </a:r>
            <a:r>
              <a:rPr sz="800" b="1" spc="-15" dirty="0">
                <a:latin typeface="Arial" pitchFamily="34" charset="0"/>
                <a:cs typeface="Arial" pitchFamily="34" charset="0"/>
              </a:rPr>
              <a:t>газа</a:t>
            </a:r>
            <a:r>
              <a:rPr sz="800" b="1" spc="15" dirty="0">
                <a:latin typeface="Arial" pitchFamily="34" charset="0"/>
                <a:cs typeface="Arial" pitchFamily="34" charset="0"/>
              </a:rPr>
              <a:t> </a:t>
            </a:r>
            <a:r>
              <a:rPr sz="800" b="1" spc="-5" dirty="0">
                <a:latin typeface="Arial" pitchFamily="34" charset="0"/>
                <a:cs typeface="Arial" pitchFamily="34" charset="0"/>
              </a:rPr>
              <a:t>и</a:t>
            </a:r>
            <a:r>
              <a:rPr sz="800" b="1" spc="20" dirty="0">
                <a:latin typeface="Arial" pitchFamily="34" charset="0"/>
                <a:cs typeface="Arial" pitchFamily="34" charset="0"/>
              </a:rPr>
              <a:t> </a:t>
            </a:r>
            <a:r>
              <a:rPr sz="800" b="1" spc="-5" dirty="0" smtClean="0">
                <a:latin typeface="Arial" pitchFamily="34" charset="0"/>
                <a:cs typeface="Arial" pitchFamily="34" charset="0"/>
              </a:rPr>
              <a:t>паром</a:t>
            </a:r>
            <a:endParaRPr lang="ru-RU" sz="800" b="1" spc="-5" dirty="0" smtClean="0">
              <a:latin typeface="Arial" pitchFamily="34" charset="0"/>
              <a:cs typeface="Arial" pitchFamily="34" charset="0"/>
            </a:endParaRPr>
          </a:p>
          <a:p>
            <a:pPr marL="241300" indent="-228600">
              <a:lnSpc>
                <a:spcPts val="935"/>
              </a:lnSpc>
              <a:spcBef>
                <a:spcPts val="50"/>
              </a:spcBef>
              <a:buClr>
                <a:srgbClr val="B1C1E4"/>
              </a:buClr>
              <a:buFontTx/>
              <a:buAutoNum type="arabicPeriod"/>
              <a:tabLst>
                <a:tab pos="240665" algn="l"/>
                <a:tab pos="241300" algn="l"/>
              </a:tabLst>
            </a:pPr>
            <a:r>
              <a:rPr lang="ru-RU" sz="800" b="1" dirty="0" smtClean="0">
                <a:latin typeface="Arial" pitchFamily="34" charset="0"/>
                <a:cs typeface="Arial" pitchFamily="34" charset="0"/>
              </a:rPr>
              <a:t>Строительство</a:t>
            </a:r>
          </a:p>
          <a:p>
            <a:pPr marL="12700">
              <a:lnSpc>
                <a:spcPts val="935"/>
              </a:lnSpc>
              <a:spcBef>
                <a:spcPts val="50"/>
              </a:spcBef>
              <a:buClr>
                <a:srgbClr val="B1C1E4"/>
              </a:buClr>
              <a:tabLst>
                <a:tab pos="240665" algn="l"/>
                <a:tab pos="241300" algn="l"/>
              </a:tabLst>
            </a:pPr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marL="184150" indent="-171450">
              <a:lnSpc>
                <a:spcPts val="935"/>
              </a:lnSpc>
              <a:spcBef>
                <a:spcPts val="50"/>
              </a:spcBef>
              <a:buClr>
                <a:srgbClr val="B1C1E4"/>
              </a:buClr>
              <a:buFont typeface="Arial" pitchFamily="34" charset="0"/>
              <a:buChar char="•"/>
              <a:tabLst>
                <a:tab pos="240665" algn="l"/>
                <a:tab pos="241300" algn="l"/>
              </a:tabLst>
            </a:pPr>
            <a:r>
              <a:rPr lang="ru-RU" sz="800" b="1" dirty="0" smtClean="0">
                <a:latin typeface="Arial" pitchFamily="34" charset="0"/>
                <a:cs typeface="Arial" pitchFamily="34" charset="0"/>
              </a:rPr>
              <a:t>Недостаток кадров рабочих специальностей</a:t>
            </a:r>
          </a:p>
          <a:p>
            <a:pPr marL="241300" indent="-228600">
              <a:lnSpc>
                <a:spcPts val="935"/>
              </a:lnSpc>
              <a:spcBef>
                <a:spcPts val="50"/>
              </a:spcBef>
              <a:buClr>
                <a:srgbClr val="B1C1E4"/>
              </a:buClr>
              <a:buAutoNum type="arabicPeriod"/>
              <a:tabLst>
                <a:tab pos="240665" algn="l"/>
                <a:tab pos="241300" algn="l"/>
              </a:tabLst>
            </a:pP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83794" y="4824774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09033"/>
                </a:moveTo>
                <a:lnTo>
                  <a:pt x="5520" y="161104"/>
                </a:lnTo>
                <a:lnTo>
                  <a:pt x="21246" y="117106"/>
                </a:lnTo>
                <a:lnTo>
                  <a:pt x="45922" y="78293"/>
                </a:lnTo>
                <a:lnTo>
                  <a:pt x="78293" y="45922"/>
                </a:lnTo>
                <a:lnTo>
                  <a:pt x="117105" y="21246"/>
                </a:lnTo>
                <a:lnTo>
                  <a:pt x="161103" y="5520"/>
                </a:lnTo>
                <a:lnTo>
                  <a:pt x="209033" y="0"/>
                </a:lnTo>
                <a:lnTo>
                  <a:pt x="4288806" y="0"/>
                </a:lnTo>
                <a:lnTo>
                  <a:pt x="4336735" y="5520"/>
                </a:lnTo>
                <a:lnTo>
                  <a:pt x="4380733" y="21246"/>
                </a:lnTo>
                <a:lnTo>
                  <a:pt x="4419545" y="45922"/>
                </a:lnTo>
                <a:lnTo>
                  <a:pt x="4451916" y="78293"/>
                </a:lnTo>
                <a:lnTo>
                  <a:pt x="4476592" y="117106"/>
                </a:lnTo>
                <a:lnTo>
                  <a:pt x="4492318" y="161104"/>
                </a:lnTo>
                <a:lnTo>
                  <a:pt x="4497839" y="209033"/>
                </a:lnTo>
                <a:lnTo>
                  <a:pt x="4497839" y="1274011"/>
                </a:lnTo>
                <a:lnTo>
                  <a:pt x="4492318" y="1321940"/>
                </a:lnTo>
                <a:lnTo>
                  <a:pt x="4476592" y="1365938"/>
                </a:lnTo>
                <a:lnTo>
                  <a:pt x="4451916" y="1404751"/>
                </a:lnTo>
                <a:lnTo>
                  <a:pt x="4419545" y="1437122"/>
                </a:lnTo>
                <a:lnTo>
                  <a:pt x="4380733" y="1461798"/>
                </a:lnTo>
                <a:lnTo>
                  <a:pt x="4336735" y="1477524"/>
                </a:lnTo>
                <a:lnTo>
                  <a:pt x="4288806" y="1483045"/>
                </a:lnTo>
                <a:lnTo>
                  <a:pt x="209033" y="1483045"/>
                </a:lnTo>
                <a:lnTo>
                  <a:pt x="161103" y="1477524"/>
                </a:lnTo>
                <a:lnTo>
                  <a:pt x="117105" y="1461798"/>
                </a:lnTo>
                <a:lnTo>
                  <a:pt x="78293" y="1437122"/>
                </a:lnTo>
                <a:lnTo>
                  <a:pt x="45922" y="1404751"/>
                </a:lnTo>
                <a:lnTo>
                  <a:pt x="21246" y="1365938"/>
                </a:lnTo>
                <a:lnTo>
                  <a:pt x="5520" y="1321940"/>
                </a:lnTo>
                <a:lnTo>
                  <a:pt x="0" y="1274011"/>
                </a:lnTo>
                <a:lnTo>
                  <a:pt x="0" y="209033"/>
                </a:lnTo>
                <a:close/>
              </a:path>
            </a:pathLst>
          </a:custGeom>
          <a:ln w="12700">
            <a:solidFill>
              <a:srgbClr val="B1C1E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5486400" y="5029200"/>
            <a:ext cx="4277283" cy="67005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84150" marR="5080" indent="-171450">
              <a:lnSpc>
                <a:spcPct val="105000"/>
              </a:lnSpc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800" b="1" dirty="0" smtClean="0">
                <a:latin typeface="Arial"/>
                <a:cs typeface="Arial"/>
              </a:rPr>
              <a:t>Особое </a:t>
            </a:r>
            <a:r>
              <a:rPr sz="800" b="1" spc="-5" dirty="0">
                <a:latin typeface="Arial"/>
                <a:cs typeface="Arial"/>
              </a:rPr>
              <a:t>внимание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со </a:t>
            </a:r>
            <a:r>
              <a:rPr sz="800" b="1" spc="-5" dirty="0">
                <a:latin typeface="Arial"/>
                <a:cs typeface="Arial"/>
              </a:rPr>
              <a:t>стороны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государства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на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компании </a:t>
            </a:r>
            <a:r>
              <a:rPr sz="800" b="1" dirty="0">
                <a:latin typeface="Arial"/>
                <a:cs typeface="Arial"/>
              </a:rPr>
              <a:t>в</a:t>
            </a:r>
            <a:r>
              <a:rPr sz="800" b="1" spc="-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части</a:t>
            </a:r>
            <a:r>
              <a:rPr sz="800" b="1" spc="-5" dirty="0">
                <a:latin typeface="Arial"/>
                <a:cs typeface="Arial"/>
              </a:rPr>
              <a:t> влияния их </a:t>
            </a:r>
            <a:r>
              <a:rPr sz="800" b="1" spc="-21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деятельности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на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spc="-5" dirty="0" smtClean="0">
                <a:latin typeface="Arial"/>
                <a:cs typeface="Arial"/>
              </a:rPr>
              <a:t>экологию</a:t>
            </a:r>
            <a:r>
              <a:rPr lang="ru-RU" sz="800" b="1" spc="-5" dirty="0" smtClean="0">
                <a:latin typeface="Arial"/>
                <a:cs typeface="Arial"/>
              </a:rPr>
              <a:t> </a:t>
            </a:r>
          </a:p>
          <a:p>
            <a:pPr marL="184150" marR="5080" indent="-171450">
              <a:lnSpc>
                <a:spcPct val="105000"/>
              </a:lnSpc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endParaRPr lang="ru-RU" sz="800" b="1" spc="-5" dirty="0">
              <a:latin typeface="Arial"/>
              <a:cs typeface="Arial"/>
            </a:endParaRPr>
          </a:p>
          <a:p>
            <a:pPr marL="184150" marR="5080" indent="-171450">
              <a:lnSpc>
                <a:spcPct val="105000"/>
              </a:lnSpc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800" b="1" spc="-5" dirty="0" smtClean="0">
                <a:latin typeface="Arial"/>
                <a:cs typeface="Arial"/>
              </a:rPr>
              <a:t>Высокий износ сетей жилищно-коммунального хозяйства</a:t>
            </a:r>
          </a:p>
          <a:p>
            <a:pPr marL="184150" marR="5080" indent="-171450">
              <a:lnSpc>
                <a:spcPct val="105000"/>
              </a:lnSpc>
              <a:buClr>
                <a:srgbClr val="B1C1E4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endParaRPr lang="ru-RU" sz="800" b="1" spc="-5" dirty="0" smtClean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0990" y="2269713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196249"/>
                </a:moveTo>
                <a:lnTo>
                  <a:pt x="5183" y="151251"/>
                </a:lnTo>
                <a:lnTo>
                  <a:pt x="19946" y="109943"/>
                </a:lnTo>
                <a:lnTo>
                  <a:pt x="43113" y="73505"/>
                </a:lnTo>
                <a:lnTo>
                  <a:pt x="73505" y="43113"/>
                </a:lnTo>
                <a:lnTo>
                  <a:pt x="109943" y="19947"/>
                </a:lnTo>
                <a:lnTo>
                  <a:pt x="151251" y="5183"/>
                </a:lnTo>
                <a:lnTo>
                  <a:pt x="196249" y="0"/>
                </a:lnTo>
                <a:lnTo>
                  <a:pt x="4301590" y="0"/>
                </a:lnTo>
                <a:lnTo>
                  <a:pt x="4346588" y="5183"/>
                </a:lnTo>
                <a:lnTo>
                  <a:pt x="4387895" y="19947"/>
                </a:lnTo>
                <a:lnTo>
                  <a:pt x="4424333" y="43113"/>
                </a:lnTo>
                <a:lnTo>
                  <a:pt x="4454725" y="73505"/>
                </a:lnTo>
                <a:lnTo>
                  <a:pt x="4477892" y="109943"/>
                </a:lnTo>
                <a:lnTo>
                  <a:pt x="4492655" y="151251"/>
                </a:lnTo>
                <a:lnTo>
                  <a:pt x="4497839" y="196249"/>
                </a:lnTo>
                <a:lnTo>
                  <a:pt x="4497839" y="1286795"/>
                </a:lnTo>
                <a:lnTo>
                  <a:pt x="4492655" y="1331793"/>
                </a:lnTo>
                <a:lnTo>
                  <a:pt x="4477892" y="1373100"/>
                </a:lnTo>
                <a:lnTo>
                  <a:pt x="4454725" y="1409539"/>
                </a:lnTo>
                <a:lnTo>
                  <a:pt x="4424333" y="1439931"/>
                </a:lnTo>
                <a:lnTo>
                  <a:pt x="4387895" y="1463097"/>
                </a:lnTo>
                <a:lnTo>
                  <a:pt x="4346588" y="1477861"/>
                </a:lnTo>
                <a:lnTo>
                  <a:pt x="4301590" y="1483045"/>
                </a:lnTo>
                <a:lnTo>
                  <a:pt x="196249" y="1483045"/>
                </a:lnTo>
                <a:lnTo>
                  <a:pt x="151251" y="1477861"/>
                </a:lnTo>
                <a:lnTo>
                  <a:pt x="109943" y="1463097"/>
                </a:lnTo>
                <a:lnTo>
                  <a:pt x="73505" y="1439931"/>
                </a:lnTo>
                <a:lnTo>
                  <a:pt x="43113" y="1409539"/>
                </a:lnTo>
                <a:lnTo>
                  <a:pt x="19946" y="1373100"/>
                </a:lnTo>
                <a:lnTo>
                  <a:pt x="5183" y="1331793"/>
                </a:lnTo>
                <a:lnTo>
                  <a:pt x="0" y="1286795"/>
                </a:lnTo>
                <a:lnTo>
                  <a:pt x="0" y="196249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829771" y="2458211"/>
            <a:ext cx="3970829" cy="755848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84150" marR="98425" indent="-171450">
              <a:lnSpc>
                <a:spcPts val="910"/>
              </a:lnSpc>
              <a:spcBef>
                <a:spcPts val="17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800" b="1" spc="-5" dirty="0">
                <a:latin typeface="Arial"/>
                <a:cs typeface="Arial"/>
              </a:rPr>
              <a:t>Развитие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lang="ru-RU" sz="800" b="1" spc="-5" dirty="0" smtClean="0">
                <a:latin typeface="Arial"/>
                <a:cs typeface="Arial"/>
              </a:rPr>
              <a:t>отраслей обрабатывающих производств, сельского хозяйства за счет реализации инвестиционных проектов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5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84150" marR="5080" indent="-171450">
              <a:lnSpc>
                <a:spcPct val="105000"/>
              </a:lnSpc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800" b="1" spc="-5" dirty="0" smtClean="0">
                <a:latin typeface="Arial"/>
                <a:cs typeface="Arial"/>
              </a:rPr>
              <a:t>Рост трудоресурсного потенциала в связи с ростом новых рабочих мест</a:t>
            </a:r>
          </a:p>
          <a:p>
            <a:pPr marL="184150" marR="5080" indent="-171450">
              <a:lnSpc>
                <a:spcPct val="105000"/>
              </a:lnSpc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endParaRPr lang="ru-RU" sz="800" b="1" spc="-5" dirty="0">
              <a:latin typeface="Arial"/>
              <a:cs typeface="Arial"/>
            </a:endParaRPr>
          </a:p>
          <a:p>
            <a:pPr marL="184150" marR="5080" indent="-171450">
              <a:lnSpc>
                <a:spcPct val="105000"/>
              </a:lnSpc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800" b="1" spc="-5" dirty="0" smtClean="0">
                <a:latin typeface="Arial"/>
                <a:cs typeface="Arial"/>
              </a:rPr>
              <a:t>Наличие земельных ресурсов для развития новых крупных производств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0990" y="1376761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83148" y="0"/>
                </a:moveTo>
                <a:lnTo>
                  <a:pt x="214690" y="0"/>
                </a:lnTo>
                <a:lnTo>
                  <a:pt x="165463" y="5670"/>
                </a:lnTo>
                <a:lnTo>
                  <a:pt x="120274" y="21821"/>
                </a:lnTo>
                <a:lnTo>
                  <a:pt x="80412" y="47165"/>
                </a:lnTo>
                <a:lnTo>
                  <a:pt x="47165" y="80412"/>
                </a:lnTo>
                <a:lnTo>
                  <a:pt x="21821" y="120275"/>
                </a:lnTo>
                <a:lnTo>
                  <a:pt x="5670" y="165464"/>
                </a:lnTo>
                <a:lnTo>
                  <a:pt x="0" y="214690"/>
                </a:lnTo>
                <a:lnTo>
                  <a:pt x="0" y="560904"/>
                </a:lnTo>
                <a:lnTo>
                  <a:pt x="5670" y="610131"/>
                </a:lnTo>
                <a:lnTo>
                  <a:pt x="21821" y="655320"/>
                </a:lnTo>
                <a:lnTo>
                  <a:pt x="47165" y="695182"/>
                </a:lnTo>
                <a:lnTo>
                  <a:pt x="80412" y="728430"/>
                </a:lnTo>
                <a:lnTo>
                  <a:pt x="120274" y="753773"/>
                </a:lnTo>
                <a:lnTo>
                  <a:pt x="165463" y="769925"/>
                </a:lnTo>
                <a:lnTo>
                  <a:pt x="214690" y="775595"/>
                </a:lnTo>
                <a:lnTo>
                  <a:pt x="4283148" y="775595"/>
                </a:lnTo>
                <a:lnTo>
                  <a:pt x="4332375" y="769925"/>
                </a:lnTo>
                <a:lnTo>
                  <a:pt x="4377564" y="753773"/>
                </a:lnTo>
                <a:lnTo>
                  <a:pt x="4417426" y="728430"/>
                </a:lnTo>
                <a:lnTo>
                  <a:pt x="4450674" y="695182"/>
                </a:lnTo>
                <a:lnTo>
                  <a:pt x="4476017" y="655320"/>
                </a:lnTo>
                <a:lnTo>
                  <a:pt x="4492169" y="610131"/>
                </a:lnTo>
                <a:lnTo>
                  <a:pt x="4497839" y="560904"/>
                </a:lnTo>
                <a:lnTo>
                  <a:pt x="4497839" y="214690"/>
                </a:lnTo>
                <a:lnTo>
                  <a:pt x="4492169" y="165464"/>
                </a:lnTo>
                <a:lnTo>
                  <a:pt x="4476017" y="120275"/>
                </a:lnTo>
                <a:lnTo>
                  <a:pt x="4450674" y="80412"/>
                </a:lnTo>
                <a:lnTo>
                  <a:pt x="4417426" y="47165"/>
                </a:lnTo>
                <a:lnTo>
                  <a:pt x="4377564" y="21821"/>
                </a:lnTo>
                <a:lnTo>
                  <a:pt x="4332375" y="5670"/>
                </a:lnTo>
                <a:lnTo>
                  <a:pt x="428314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2124735" y="1667255"/>
            <a:ext cx="15316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СИЛЬНЫЕ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СТОРОНЫ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27014" y="4824774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09033"/>
                </a:moveTo>
                <a:lnTo>
                  <a:pt x="5520" y="161104"/>
                </a:lnTo>
                <a:lnTo>
                  <a:pt x="21246" y="117106"/>
                </a:lnTo>
                <a:lnTo>
                  <a:pt x="45922" y="78293"/>
                </a:lnTo>
                <a:lnTo>
                  <a:pt x="78293" y="45922"/>
                </a:lnTo>
                <a:lnTo>
                  <a:pt x="117105" y="21246"/>
                </a:lnTo>
                <a:lnTo>
                  <a:pt x="161103" y="5520"/>
                </a:lnTo>
                <a:lnTo>
                  <a:pt x="209033" y="0"/>
                </a:lnTo>
                <a:lnTo>
                  <a:pt x="4288806" y="0"/>
                </a:lnTo>
                <a:lnTo>
                  <a:pt x="4336735" y="5520"/>
                </a:lnTo>
                <a:lnTo>
                  <a:pt x="4380733" y="21246"/>
                </a:lnTo>
                <a:lnTo>
                  <a:pt x="4419545" y="45922"/>
                </a:lnTo>
                <a:lnTo>
                  <a:pt x="4451916" y="78293"/>
                </a:lnTo>
                <a:lnTo>
                  <a:pt x="4476592" y="117106"/>
                </a:lnTo>
                <a:lnTo>
                  <a:pt x="4492318" y="161104"/>
                </a:lnTo>
                <a:lnTo>
                  <a:pt x="4497839" y="209033"/>
                </a:lnTo>
                <a:lnTo>
                  <a:pt x="4497839" y="1274011"/>
                </a:lnTo>
                <a:lnTo>
                  <a:pt x="4492318" y="1321940"/>
                </a:lnTo>
                <a:lnTo>
                  <a:pt x="4476592" y="1365938"/>
                </a:lnTo>
                <a:lnTo>
                  <a:pt x="4451916" y="1404751"/>
                </a:lnTo>
                <a:lnTo>
                  <a:pt x="4419545" y="1437122"/>
                </a:lnTo>
                <a:lnTo>
                  <a:pt x="4380733" y="1461798"/>
                </a:lnTo>
                <a:lnTo>
                  <a:pt x="4336735" y="1477524"/>
                </a:lnTo>
                <a:lnTo>
                  <a:pt x="4288806" y="1483045"/>
                </a:lnTo>
                <a:lnTo>
                  <a:pt x="209033" y="1483045"/>
                </a:lnTo>
                <a:lnTo>
                  <a:pt x="161103" y="1477524"/>
                </a:lnTo>
                <a:lnTo>
                  <a:pt x="117105" y="1461798"/>
                </a:lnTo>
                <a:lnTo>
                  <a:pt x="78293" y="1437122"/>
                </a:lnTo>
                <a:lnTo>
                  <a:pt x="45922" y="1404751"/>
                </a:lnTo>
                <a:lnTo>
                  <a:pt x="21246" y="1365938"/>
                </a:lnTo>
                <a:lnTo>
                  <a:pt x="5520" y="1321940"/>
                </a:lnTo>
                <a:lnTo>
                  <a:pt x="0" y="1274011"/>
                </a:lnTo>
                <a:lnTo>
                  <a:pt x="0" y="209033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819536" y="5018532"/>
            <a:ext cx="4133463" cy="1010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800" b="1" dirty="0" smtClean="0">
                <a:latin typeface="Arial"/>
                <a:cs typeface="Arial"/>
              </a:rPr>
              <a:t>Выгодное географическое положение района для развития отрасли </a:t>
            </a:r>
            <a:r>
              <a:rPr sz="800" b="1" spc="-5" dirty="0" smtClean="0">
                <a:latin typeface="Arial"/>
                <a:cs typeface="Arial"/>
              </a:rPr>
              <a:t>транспортировки</a:t>
            </a:r>
            <a:r>
              <a:rPr sz="800" b="1" spc="-10" dirty="0" smtClean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и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хранения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4756A0"/>
              </a:buClr>
              <a:buFont typeface="Microsoft Sans Serif"/>
              <a:buChar char="•"/>
            </a:pPr>
            <a:endParaRPr sz="800" dirty="0">
              <a:latin typeface="Arial"/>
              <a:cs typeface="Arial"/>
            </a:endParaRPr>
          </a:p>
          <a:p>
            <a:pPr marL="184150" marR="5080" indent="-171450">
              <a:lnSpc>
                <a:spcPct val="105000"/>
              </a:lnSpc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800" b="1" dirty="0" smtClean="0">
                <a:latin typeface="Arial"/>
                <a:cs typeface="Arial"/>
              </a:rPr>
              <a:t>Дальнейшее </a:t>
            </a:r>
            <a:r>
              <a:rPr sz="800" b="1" spc="-5" dirty="0">
                <a:latin typeface="Arial"/>
                <a:cs typeface="Arial"/>
              </a:rPr>
              <a:t>развитие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отраслей</a:t>
            </a:r>
            <a:r>
              <a:rPr sz="800" b="1" spc="-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сельского </a:t>
            </a:r>
            <a:r>
              <a:rPr sz="800" b="1" spc="-5" dirty="0">
                <a:latin typeface="Arial"/>
                <a:cs typeface="Arial"/>
              </a:rPr>
              <a:t>хозяйства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за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счёт</a:t>
            </a:r>
            <a:r>
              <a:rPr sz="800" b="1" spc="-5" dirty="0">
                <a:latin typeface="Arial"/>
                <a:cs typeface="Arial"/>
              </a:rPr>
              <a:t> вовлечение </a:t>
            </a:r>
            <a:r>
              <a:rPr sz="800" b="1" spc="-2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в</a:t>
            </a:r>
            <a:r>
              <a:rPr sz="800" b="1" spc="-5" dirty="0">
                <a:latin typeface="Arial"/>
                <a:cs typeface="Arial"/>
              </a:rPr>
              <a:t> оборот </a:t>
            </a:r>
            <a:r>
              <a:rPr sz="800" b="1" dirty="0">
                <a:latin typeface="Arial"/>
                <a:cs typeface="Arial"/>
              </a:rPr>
              <a:t>неиспользуемых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земель </a:t>
            </a:r>
            <a:r>
              <a:rPr sz="800" b="1" spc="-5" dirty="0">
                <a:latin typeface="Arial"/>
                <a:cs typeface="Arial"/>
              </a:rPr>
              <a:t>сельскохозяйственного</a:t>
            </a:r>
            <a:r>
              <a:rPr sz="800" b="1" dirty="0">
                <a:latin typeface="Arial"/>
                <a:cs typeface="Arial"/>
              </a:rPr>
              <a:t> назначения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4756A0"/>
              </a:buClr>
              <a:buFont typeface="Microsoft Sans Serif"/>
              <a:buChar char="•"/>
            </a:pPr>
            <a:endParaRPr sz="800" dirty="0">
              <a:latin typeface="Arial"/>
              <a:cs typeface="Arial"/>
            </a:endParaRPr>
          </a:p>
          <a:p>
            <a:pPr marL="184150" indent="-171450">
              <a:lnSpc>
                <a:spcPct val="100000"/>
              </a:lnSpc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800" b="1" spc="-5" dirty="0" smtClean="0">
                <a:latin typeface="Arial"/>
                <a:cs typeface="Arial"/>
              </a:rPr>
              <a:t>Участие в программах, направленных на поддержку, развитие и модернизацию жилищно-коммунального хозяйства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27014" y="3931822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70">
                <a:moveTo>
                  <a:pt x="4270360" y="0"/>
                </a:moveTo>
                <a:lnTo>
                  <a:pt x="227479" y="0"/>
                </a:lnTo>
                <a:lnTo>
                  <a:pt x="181634" y="4621"/>
                </a:lnTo>
                <a:lnTo>
                  <a:pt x="138934" y="17876"/>
                </a:lnTo>
                <a:lnTo>
                  <a:pt x="100293" y="38850"/>
                </a:lnTo>
                <a:lnTo>
                  <a:pt x="66627" y="66627"/>
                </a:lnTo>
                <a:lnTo>
                  <a:pt x="38849" y="100293"/>
                </a:lnTo>
                <a:lnTo>
                  <a:pt x="17876" y="138934"/>
                </a:lnTo>
                <a:lnTo>
                  <a:pt x="4621" y="181634"/>
                </a:lnTo>
                <a:lnTo>
                  <a:pt x="0" y="227479"/>
                </a:lnTo>
                <a:lnTo>
                  <a:pt x="0" y="548115"/>
                </a:lnTo>
                <a:lnTo>
                  <a:pt x="4621" y="593960"/>
                </a:lnTo>
                <a:lnTo>
                  <a:pt x="17876" y="636660"/>
                </a:lnTo>
                <a:lnTo>
                  <a:pt x="38849" y="675301"/>
                </a:lnTo>
                <a:lnTo>
                  <a:pt x="66627" y="708967"/>
                </a:lnTo>
                <a:lnTo>
                  <a:pt x="100293" y="736745"/>
                </a:lnTo>
                <a:lnTo>
                  <a:pt x="138934" y="757718"/>
                </a:lnTo>
                <a:lnTo>
                  <a:pt x="181634" y="770973"/>
                </a:lnTo>
                <a:lnTo>
                  <a:pt x="227479" y="775595"/>
                </a:lnTo>
                <a:lnTo>
                  <a:pt x="4270360" y="775595"/>
                </a:lnTo>
                <a:lnTo>
                  <a:pt x="4316205" y="770973"/>
                </a:lnTo>
                <a:lnTo>
                  <a:pt x="4358905" y="757718"/>
                </a:lnTo>
                <a:lnTo>
                  <a:pt x="4397545" y="736745"/>
                </a:lnTo>
                <a:lnTo>
                  <a:pt x="4431211" y="708967"/>
                </a:lnTo>
                <a:lnTo>
                  <a:pt x="4458988" y="675301"/>
                </a:lnTo>
                <a:lnTo>
                  <a:pt x="4479962" y="636660"/>
                </a:lnTo>
                <a:lnTo>
                  <a:pt x="4493217" y="593960"/>
                </a:lnTo>
                <a:lnTo>
                  <a:pt x="4497838" y="548115"/>
                </a:lnTo>
                <a:lnTo>
                  <a:pt x="4497838" y="227479"/>
                </a:lnTo>
                <a:lnTo>
                  <a:pt x="4493217" y="181634"/>
                </a:lnTo>
                <a:lnTo>
                  <a:pt x="4479962" y="138934"/>
                </a:lnTo>
                <a:lnTo>
                  <a:pt x="4458988" y="100293"/>
                </a:lnTo>
                <a:lnTo>
                  <a:pt x="4431211" y="66627"/>
                </a:lnTo>
                <a:lnTo>
                  <a:pt x="4397545" y="38850"/>
                </a:lnTo>
                <a:lnTo>
                  <a:pt x="4358905" y="17876"/>
                </a:lnTo>
                <a:lnTo>
                  <a:pt x="4316205" y="4621"/>
                </a:lnTo>
                <a:lnTo>
                  <a:pt x="4270360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2290939" y="4224528"/>
            <a:ext cx="11703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ВОЗМОЖНОСТИ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3702050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МАТРИЦА</a:t>
            </a:r>
            <a:r>
              <a:rPr spc="-45" dirty="0"/>
              <a:t> </a:t>
            </a:r>
            <a:r>
              <a:rPr spc="-5" dirty="0"/>
              <a:t>БКГ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0" spc="-20" dirty="0">
                <a:latin typeface="Microsoft Sans Serif"/>
                <a:cs typeface="Microsoft Sans Serif"/>
              </a:rPr>
              <a:t>ВОЗМОЖНЫЕ</a:t>
            </a:r>
            <a:r>
              <a:rPr b="0" spc="-25" dirty="0">
                <a:latin typeface="Microsoft Sans Serif"/>
                <a:cs typeface="Microsoft Sans Serif"/>
              </a:rPr>
              <a:t> </a:t>
            </a:r>
            <a:r>
              <a:rPr b="0" spc="-95" dirty="0">
                <a:latin typeface="Microsoft Sans Serif"/>
                <a:cs typeface="Microsoft Sans Serif"/>
              </a:rPr>
              <a:t>ЭФФЕКТЫ</a:t>
            </a:r>
          </a:p>
        </p:txBody>
      </p:sp>
      <p:sp>
        <p:nvSpPr>
          <p:cNvPr id="15" name="object 15"/>
          <p:cNvSpPr/>
          <p:nvPr/>
        </p:nvSpPr>
        <p:spPr>
          <a:xfrm>
            <a:off x="5300092" y="1376761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70359" y="0"/>
                </a:moveTo>
                <a:lnTo>
                  <a:pt x="227478" y="0"/>
                </a:lnTo>
                <a:lnTo>
                  <a:pt x="181633" y="4621"/>
                </a:lnTo>
                <a:lnTo>
                  <a:pt x="138933" y="17876"/>
                </a:lnTo>
                <a:lnTo>
                  <a:pt x="100292" y="38850"/>
                </a:lnTo>
                <a:lnTo>
                  <a:pt x="66626" y="66627"/>
                </a:lnTo>
                <a:lnTo>
                  <a:pt x="38849" y="100293"/>
                </a:lnTo>
                <a:lnTo>
                  <a:pt x="17876" y="138934"/>
                </a:lnTo>
                <a:lnTo>
                  <a:pt x="4621" y="181634"/>
                </a:lnTo>
                <a:lnTo>
                  <a:pt x="0" y="227479"/>
                </a:lnTo>
                <a:lnTo>
                  <a:pt x="0" y="548115"/>
                </a:lnTo>
                <a:lnTo>
                  <a:pt x="4621" y="593960"/>
                </a:lnTo>
                <a:lnTo>
                  <a:pt x="17876" y="636660"/>
                </a:lnTo>
                <a:lnTo>
                  <a:pt x="38849" y="675301"/>
                </a:lnTo>
                <a:lnTo>
                  <a:pt x="66626" y="708967"/>
                </a:lnTo>
                <a:lnTo>
                  <a:pt x="100292" y="736745"/>
                </a:lnTo>
                <a:lnTo>
                  <a:pt x="138933" y="757718"/>
                </a:lnTo>
                <a:lnTo>
                  <a:pt x="181633" y="770973"/>
                </a:lnTo>
                <a:lnTo>
                  <a:pt x="227478" y="775595"/>
                </a:lnTo>
                <a:lnTo>
                  <a:pt x="4270359" y="775595"/>
                </a:lnTo>
                <a:lnTo>
                  <a:pt x="4316204" y="770973"/>
                </a:lnTo>
                <a:lnTo>
                  <a:pt x="4358904" y="757718"/>
                </a:lnTo>
                <a:lnTo>
                  <a:pt x="4397545" y="736745"/>
                </a:lnTo>
                <a:lnTo>
                  <a:pt x="4431211" y="708967"/>
                </a:lnTo>
                <a:lnTo>
                  <a:pt x="4458988" y="675301"/>
                </a:lnTo>
                <a:lnTo>
                  <a:pt x="4479962" y="636660"/>
                </a:lnTo>
                <a:lnTo>
                  <a:pt x="4493216" y="593960"/>
                </a:lnTo>
                <a:lnTo>
                  <a:pt x="4497838" y="548115"/>
                </a:lnTo>
                <a:lnTo>
                  <a:pt x="4497838" y="227479"/>
                </a:lnTo>
                <a:lnTo>
                  <a:pt x="4493216" y="181634"/>
                </a:lnTo>
                <a:lnTo>
                  <a:pt x="4479962" y="138934"/>
                </a:lnTo>
                <a:lnTo>
                  <a:pt x="4458988" y="100293"/>
                </a:lnTo>
                <a:lnTo>
                  <a:pt x="4431211" y="66627"/>
                </a:lnTo>
                <a:lnTo>
                  <a:pt x="4397545" y="38850"/>
                </a:lnTo>
                <a:lnTo>
                  <a:pt x="4358904" y="17876"/>
                </a:lnTo>
                <a:lnTo>
                  <a:pt x="4316204" y="4621"/>
                </a:lnTo>
                <a:lnTo>
                  <a:pt x="4270359" y="0"/>
                </a:lnTo>
                <a:close/>
              </a:path>
            </a:pathLst>
          </a:custGeom>
          <a:solidFill>
            <a:srgbClr val="B1C1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6833841" y="1667255"/>
            <a:ext cx="14312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СЛАБЫЕ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СТОРОНЫ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86114" y="3931822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70">
                <a:moveTo>
                  <a:pt x="4302328" y="0"/>
                </a:moveTo>
                <a:lnTo>
                  <a:pt x="195511" y="0"/>
                </a:lnTo>
                <a:lnTo>
                  <a:pt x="150682" y="5163"/>
                </a:lnTo>
                <a:lnTo>
                  <a:pt x="109530" y="19872"/>
                </a:lnTo>
                <a:lnTo>
                  <a:pt x="73229" y="42951"/>
                </a:lnTo>
                <a:lnTo>
                  <a:pt x="42951" y="73229"/>
                </a:lnTo>
                <a:lnTo>
                  <a:pt x="19872" y="109530"/>
                </a:lnTo>
                <a:lnTo>
                  <a:pt x="5163" y="150683"/>
                </a:lnTo>
                <a:lnTo>
                  <a:pt x="0" y="195512"/>
                </a:lnTo>
                <a:lnTo>
                  <a:pt x="0" y="580083"/>
                </a:lnTo>
                <a:lnTo>
                  <a:pt x="5163" y="624912"/>
                </a:lnTo>
                <a:lnTo>
                  <a:pt x="19872" y="666064"/>
                </a:lnTo>
                <a:lnTo>
                  <a:pt x="42951" y="702366"/>
                </a:lnTo>
                <a:lnTo>
                  <a:pt x="73229" y="732643"/>
                </a:lnTo>
                <a:lnTo>
                  <a:pt x="109530" y="755723"/>
                </a:lnTo>
                <a:lnTo>
                  <a:pt x="150682" y="770431"/>
                </a:lnTo>
                <a:lnTo>
                  <a:pt x="195511" y="775595"/>
                </a:lnTo>
                <a:lnTo>
                  <a:pt x="4302328" y="775595"/>
                </a:lnTo>
                <a:lnTo>
                  <a:pt x="4347157" y="770431"/>
                </a:lnTo>
                <a:lnTo>
                  <a:pt x="4388309" y="755723"/>
                </a:lnTo>
                <a:lnTo>
                  <a:pt x="4424610" y="732643"/>
                </a:lnTo>
                <a:lnTo>
                  <a:pt x="4454887" y="702366"/>
                </a:lnTo>
                <a:lnTo>
                  <a:pt x="4477967" y="666064"/>
                </a:lnTo>
                <a:lnTo>
                  <a:pt x="4492676" y="624912"/>
                </a:lnTo>
                <a:lnTo>
                  <a:pt x="4497839" y="580083"/>
                </a:lnTo>
                <a:lnTo>
                  <a:pt x="4497839" y="195512"/>
                </a:lnTo>
                <a:lnTo>
                  <a:pt x="4492676" y="150683"/>
                </a:lnTo>
                <a:lnTo>
                  <a:pt x="4477967" y="109530"/>
                </a:lnTo>
                <a:lnTo>
                  <a:pt x="4454887" y="73229"/>
                </a:lnTo>
                <a:lnTo>
                  <a:pt x="4424610" y="42951"/>
                </a:lnTo>
                <a:lnTo>
                  <a:pt x="4388309" y="19872"/>
                </a:lnTo>
                <a:lnTo>
                  <a:pt x="4347157" y="5163"/>
                </a:lnTo>
                <a:lnTo>
                  <a:pt x="4302328" y="0"/>
                </a:lnTo>
                <a:close/>
              </a:path>
            </a:pathLst>
          </a:custGeom>
          <a:solidFill>
            <a:srgbClr val="B1C1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7226265" y="4224528"/>
            <a:ext cx="6178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УГР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27018" y="163628"/>
            <a:ext cx="933450" cy="274320"/>
          </a:xfrm>
          <a:custGeom>
            <a:avLst/>
            <a:gdLst/>
            <a:ahLst/>
            <a:cxnLst/>
            <a:rect l="l" t="t" r="r" b="b"/>
            <a:pathLst>
              <a:path w="933450" h="274320">
                <a:moveTo>
                  <a:pt x="796296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796296" y="273843"/>
                </a:lnTo>
                <a:lnTo>
                  <a:pt x="839574" y="266863"/>
                </a:lnTo>
                <a:lnTo>
                  <a:pt x="877160" y="247425"/>
                </a:lnTo>
                <a:lnTo>
                  <a:pt x="906799" y="217786"/>
                </a:lnTo>
                <a:lnTo>
                  <a:pt x="926237" y="180200"/>
                </a:lnTo>
                <a:lnTo>
                  <a:pt x="933217" y="136922"/>
                </a:lnTo>
                <a:lnTo>
                  <a:pt x="926237" y="93644"/>
                </a:lnTo>
                <a:lnTo>
                  <a:pt x="906799" y="56057"/>
                </a:lnTo>
                <a:lnTo>
                  <a:pt x="877160" y="26417"/>
                </a:lnTo>
                <a:lnTo>
                  <a:pt x="839574" y="6980"/>
                </a:lnTo>
                <a:lnTo>
                  <a:pt x="796296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762421" y="227076"/>
            <a:ext cx="6705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матрица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БКГ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 БРЯНСКОГО МУНИЦИПАЛЬНОГО РАЙОНА</a:t>
            </a:r>
            <a:endParaRPr spc="-10" dirty="0"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18</a:t>
            </a:fld>
            <a:endParaRPr dirty="0"/>
          </a:p>
        </p:txBody>
      </p:sp>
      <p:sp>
        <p:nvSpPr>
          <p:cNvPr id="24" name="Овал 23">
            <a:hlinkClick r:id="rId2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0990" y="1376761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83148" y="0"/>
                </a:moveTo>
                <a:lnTo>
                  <a:pt x="214690" y="0"/>
                </a:lnTo>
                <a:lnTo>
                  <a:pt x="165463" y="5670"/>
                </a:lnTo>
                <a:lnTo>
                  <a:pt x="120274" y="21821"/>
                </a:lnTo>
                <a:lnTo>
                  <a:pt x="80412" y="47165"/>
                </a:lnTo>
                <a:lnTo>
                  <a:pt x="47165" y="80412"/>
                </a:lnTo>
                <a:lnTo>
                  <a:pt x="21821" y="120275"/>
                </a:lnTo>
                <a:lnTo>
                  <a:pt x="5670" y="165464"/>
                </a:lnTo>
                <a:lnTo>
                  <a:pt x="0" y="214690"/>
                </a:lnTo>
                <a:lnTo>
                  <a:pt x="0" y="560904"/>
                </a:lnTo>
                <a:lnTo>
                  <a:pt x="5670" y="610131"/>
                </a:lnTo>
                <a:lnTo>
                  <a:pt x="21821" y="655320"/>
                </a:lnTo>
                <a:lnTo>
                  <a:pt x="47165" y="695182"/>
                </a:lnTo>
                <a:lnTo>
                  <a:pt x="80412" y="728430"/>
                </a:lnTo>
                <a:lnTo>
                  <a:pt x="120274" y="753773"/>
                </a:lnTo>
                <a:lnTo>
                  <a:pt x="165463" y="769925"/>
                </a:lnTo>
                <a:lnTo>
                  <a:pt x="214690" y="775595"/>
                </a:lnTo>
                <a:lnTo>
                  <a:pt x="4283148" y="775595"/>
                </a:lnTo>
                <a:lnTo>
                  <a:pt x="4332375" y="769925"/>
                </a:lnTo>
                <a:lnTo>
                  <a:pt x="4377564" y="753773"/>
                </a:lnTo>
                <a:lnTo>
                  <a:pt x="4417426" y="728430"/>
                </a:lnTo>
                <a:lnTo>
                  <a:pt x="4450674" y="695182"/>
                </a:lnTo>
                <a:lnTo>
                  <a:pt x="4476017" y="655320"/>
                </a:lnTo>
                <a:lnTo>
                  <a:pt x="4492169" y="610131"/>
                </a:lnTo>
                <a:lnTo>
                  <a:pt x="4497839" y="560904"/>
                </a:lnTo>
                <a:lnTo>
                  <a:pt x="4497839" y="214690"/>
                </a:lnTo>
                <a:lnTo>
                  <a:pt x="4492169" y="165464"/>
                </a:lnTo>
                <a:lnTo>
                  <a:pt x="4476017" y="120275"/>
                </a:lnTo>
                <a:lnTo>
                  <a:pt x="4450674" y="80412"/>
                </a:lnTo>
                <a:lnTo>
                  <a:pt x="4417426" y="47165"/>
                </a:lnTo>
                <a:lnTo>
                  <a:pt x="4377564" y="21821"/>
                </a:lnTo>
                <a:lnTo>
                  <a:pt x="4332375" y="5670"/>
                </a:lnTo>
                <a:lnTo>
                  <a:pt x="4283148" y="0"/>
                </a:lnTo>
                <a:close/>
              </a:path>
            </a:pathLst>
          </a:custGeom>
          <a:solidFill>
            <a:srgbClr val="B1C1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454141" y="1667255"/>
            <a:ext cx="8718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ЛЕ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МЫ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63309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КОНТЕНТ-АНАЛИЗ</a:t>
            </a:r>
            <a:r>
              <a:rPr spc="-45" dirty="0"/>
              <a:t> </a:t>
            </a:r>
            <a:r>
              <a:rPr spc="-5" dirty="0"/>
              <a:t>СОЦИАЛЬНЬIХ</a:t>
            </a:r>
            <a:r>
              <a:rPr spc="-45" dirty="0"/>
              <a:t> </a:t>
            </a:r>
            <a:r>
              <a:rPr spc="-5" dirty="0"/>
              <a:t>СЕТЕЙ</a:t>
            </a:r>
          </a:p>
        </p:txBody>
      </p:sp>
      <p:sp>
        <p:nvSpPr>
          <p:cNvPr id="5" name="object 5"/>
          <p:cNvSpPr/>
          <p:nvPr/>
        </p:nvSpPr>
        <p:spPr>
          <a:xfrm>
            <a:off x="627018" y="163628"/>
            <a:ext cx="2046605" cy="274320"/>
          </a:xfrm>
          <a:custGeom>
            <a:avLst/>
            <a:gdLst/>
            <a:ahLst/>
            <a:cxnLst/>
            <a:rect l="l" t="t" r="r" b="b"/>
            <a:pathLst>
              <a:path w="2046605" h="274320">
                <a:moveTo>
                  <a:pt x="1909518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909518" y="273843"/>
                </a:lnTo>
                <a:lnTo>
                  <a:pt x="1952796" y="266863"/>
                </a:lnTo>
                <a:lnTo>
                  <a:pt x="1990382" y="247425"/>
                </a:lnTo>
                <a:lnTo>
                  <a:pt x="2020022" y="217786"/>
                </a:lnTo>
                <a:lnTo>
                  <a:pt x="2039459" y="180200"/>
                </a:lnTo>
                <a:lnTo>
                  <a:pt x="2046439" y="136922"/>
                </a:lnTo>
                <a:lnTo>
                  <a:pt x="2039459" y="93644"/>
                </a:lnTo>
                <a:lnTo>
                  <a:pt x="2020022" y="56057"/>
                </a:lnTo>
                <a:lnTo>
                  <a:pt x="1990382" y="26417"/>
                </a:lnTo>
                <a:lnTo>
                  <a:pt x="1952796" y="6980"/>
                </a:lnTo>
                <a:lnTo>
                  <a:pt x="190951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762421" y="227076"/>
            <a:ext cx="17792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контент-анализ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социальных</a:t>
            </a:r>
            <a:r>
              <a:rPr sz="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сетей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00092" y="1376761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70359" y="0"/>
                </a:moveTo>
                <a:lnTo>
                  <a:pt x="227478" y="0"/>
                </a:lnTo>
                <a:lnTo>
                  <a:pt x="181633" y="4621"/>
                </a:lnTo>
                <a:lnTo>
                  <a:pt x="138933" y="17876"/>
                </a:lnTo>
                <a:lnTo>
                  <a:pt x="100292" y="38850"/>
                </a:lnTo>
                <a:lnTo>
                  <a:pt x="66626" y="66627"/>
                </a:lnTo>
                <a:lnTo>
                  <a:pt x="38849" y="100293"/>
                </a:lnTo>
                <a:lnTo>
                  <a:pt x="17876" y="138934"/>
                </a:lnTo>
                <a:lnTo>
                  <a:pt x="4621" y="181634"/>
                </a:lnTo>
                <a:lnTo>
                  <a:pt x="0" y="227479"/>
                </a:lnTo>
                <a:lnTo>
                  <a:pt x="0" y="548115"/>
                </a:lnTo>
                <a:lnTo>
                  <a:pt x="4621" y="593960"/>
                </a:lnTo>
                <a:lnTo>
                  <a:pt x="17876" y="636660"/>
                </a:lnTo>
                <a:lnTo>
                  <a:pt x="38849" y="675301"/>
                </a:lnTo>
                <a:lnTo>
                  <a:pt x="66626" y="708967"/>
                </a:lnTo>
                <a:lnTo>
                  <a:pt x="100292" y="736745"/>
                </a:lnTo>
                <a:lnTo>
                  <a:pt x="138933" y="757718"/>
                </a:lnTo>
                <a:lnTo>
                  <a:pt x="181633" y="770973"/>
                </a:lnTo>
                <a:lnTo>
                  <a:pt x="227478" y="775595"/>
                </a:lnTo>
                <a:lnTo>
                  <a:pt x="4270359" y="775595"/>
                </a:lnTo>
                <a:lnTo>
                  <a:pt x="4316204" y="770973"/>
                </a:lnTo>
                <a:lnTo>
                  <a:pt x="4358904" y="757718"/>
                </a:lnTo>
                <a:lnTo>
                  <a:pt x="4397545" y="736745"/>
                </a:lnTo>
                <a:lnTo>
                  <a:pt x="4431211" y="708967"/>
                </a:lnTo>
                <a:lnTo>
                  <a:pt x="4458988" y="675301"/>
                </a:lnTo>
                <a:lnTo>
                  <a:pt x="4479962" y="636660"/>
                </a:lnTo>
                <a:lnTo>
                  <a:pt x="4493216" y="593960"/>
                </a:lnTo>
                <a:lnTo>
                  <a:pt x="4497838" y="548115"/>
                </a:lnTo>
                <a:lnTo>
                  <a:pt x="4497838" y="227479"/>
                </a:lnTo>
                <a:lnTo>
                  <a:pt x="4493216" y="181634"/>
                </a:lnTo>
                <a:lnTo>
                  <a:pt x="4479962" y="138934"/>
                </a:lnTo>
                <a:lnTo>
                  <a:pt x="4458988" y="100293"/>
                </a:lnTo>
                <a:lnTo>
                  <a:pt x="4431211" y="66627"/>
                </a:lnTo>
                <a:lnTo>
                  <a:pt x="4397545" y="38850"/>
                </a:lnTo>
                <a:lnTo>
                  <a:pt x="4358904" y="17876"/>
                </a:lnTo>
                <a:lnTo>
                  <a:pt x="4316204" y="4621"/>
                </a:lnTo>
                <a:lnTo>
                  <a:pt x="427035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6666360" y="1667255"/>
            <a:ext cx="176593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ВОЗМОЖНЫЕ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РЕШЕНИЯ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7016" y="2255993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10" h="486410">
                <a:moveTo>
                  <a:pt x="4268814" y="0"/>
                </a:moveTo>
                <a:lnTo>
                  <a:pt x="242998" y="0"/>
                </a:lnTo>
                <a:lnTo>
                  <a:pt x="194025" y="4936"/>
                </a:lnTo>
                <a:lnTo>
                  <a:pt x="148412" y="19096"/>
                </a:lnTo>
                <a:lnTo>
                  <a:pt x="107135" y="41500"/>
                </a:lnTo>
                <a:lnTo>
                  <a:pt x="71172" y="71173"/>
                </a:lnTo>
                <a:lnTo>
                  <a:pt x="41500" y="107136"/>
                </a:lnTo>
                <a:lnTo>
                  <a:pt x="19096" y="148413"/>
                </a:lnTo>
                <a:lnTo>
                  <a:pt x="4936" y="194027"/>
                </a:lnTo>
                <a:lnTo>
                  <a:pt x="0" y="243000"/>
                </a:lnTo>
                <a:lnTo>
                  <a:pt x="4936" y="291973"/>
                </a:lnTo>
                <a:lnTo>
                  <a:pt x="19096" y="337586"/>
                </a:lnTo>
                <a:lnTo>
                  <a:pt x="41500" y="378863"/>
                </a:lnTo>
                <a:lnTo>
                  <a:pt x="71172" y="414826"/>
                </a:lnTo>
                <a:lnTo>
                  <a:pt x="107135" y="444499"/>
                </a:lnTo>
                <a:lnTo>
                  <a:pt x="148412" y="466903"/>
                </a:lnTo>
                <a:lnTo>
                  <a:pt x="194025" y="481062"/>
                </a:lnTo>
                <a:lnTo>
                  <a:pt x="242998" y="485999"/>
                </a:lnTo>
                <a:lnTo>
                  <a:pt x="4268814" y="485999"/>
                </a:lnTo>
                <a:lnTo>
                  <a:pt x="4317787" y="481062"/>
                </a:lnTo>
                <a:lnTo>
                  <a:pt x="4363401" y="466903"/>
                </a:lnTo>
                <a:lnTo>
                  <a:pt x="4404678" y="444499"/>
                </a:lnTo>
                <a:lnTo>
                  <a:pt x="4440641" y="414826"/>
                </a:lnTo>
                <a:lnTo>
                  <a:pt x="4470313" y="378863"/>
                </a:lnTo>
                <a:lnTo>
                  <a:pt x="4492718" y="337586"/>
                </a:lnTo>
                <a:lnTo>
                  <a:pt x="4506877" y="291973"/>
                </a:lnTo>
                <a:lnTo>
                  <a:pt x="4511814" y="243000"/>
                </a:lnTo>
                <a:lnTo>
                  <a:pt x="4506877" y="194027"/>
                </a:lnTo>
                <a:lnTo>
                  <a:pt x="4492718" y="148413"/>
                </a:lnTo>
                <a:lnTo>
                  <a:pt x="4470313" y="107136"/>
                </a:lnTo>
                <a:lnTo>
                  <a:pt x="4440641" y="71173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7" y="4936"/>
                </a:lnTo>
                <a:lnTo>
                  <a:pt x="42688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1117487" y="2434335"/>
            <a:ext cx="384556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700" b="1" spc="-5" dirty="0" smtClean="0">
                <a:latin typeface="Arial"/>
                <a:cs typeface="Arial"/>
              </a:rPr>
              <a:t>В</a:t>
            </a:r>
            <a:r>
              <a:rPr sz="700" b="1" spc="-5" dirty="0" smtClean="0">
                <a:latin typeface="Arial"/>
                <a:cs typeface="Arial"/>
              </a:rPr>
              <a:t>ысокий </a:t>
            </a:r>
            <a:r>
              <a:rPr sz="700" b="1" spc="-5" dirty="0">
                <a:latin typeface="Arial"/>
                <a:cs typeface="Arial"/>
              </a:rPr>
              <a:t>износ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коммунальных сетей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7016" y="2848701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10" h="486410">
                <a:moveTo>
                  <a:pt x="4268814" y="0"/>
                </a:moveTo>
                <a:lnTo>
                  <a:pt x="242998" y="0"/>
                </a:lnTo>
                <a:lnTo>
                  <a:pt x="194025" y="4936"/>
                </a:lnTo>
                <a:lnTo>
                  <a:pt x="148412" y="19096"/>
                </a:lnTo>
                <a:lnTo>
                  <a:pt x="107135" y="41500"/>
                </a:lnTo>
                <a:lnTo>
                  <a:pt x="71172" y="71173"/>
                </a:lnTo>
                <a:lnTo>
                  <a:pt x="41500" y="107136"/>
                </a:lnTo>
                <a:lnTo>
                  <a:pt x="19096" y="148414"/>
                </a:lnTo>
                <a:lnTo>
                  <a:pt x="4936" y="194027"/>
                </a:lnTo>
                <a:lnTo>
                  <a:pt x="0" y="243000"/>
                </a:lnTo>
                <a:lnTo>
                  <a:pt x="4936" y="291973"/>
                </a:lnTo>
                <a:lnTo>
                  <a:pt x="19096" y="337586"/>
                </a:lnTo>
                <a:lnTo>
                  <a:pt x="41500" y="378864"/>
                </a:lnTo>
                <a:lnTo>
                  <a:pt x="71172" y="414827"/>
                </a:lnTo>
                <a:lnTo>
                  <a:pt x="107135" y="444500"/>
                </a:lnTo>
                <a:lnTo>
                  <a:pt x="148412" y="466904"/>
                </a:lnTo>
                <a:lnTo>
                  <a:pt x="194025" y="481064"/>
                </a:lnTo>
                <a:lnTo>
                  <a:pt x="242998" y="486001"/>
                </a:lnTo>
                <a:lnTo>
                  <a:pt x="4268814" y="486001"/>
                </a:lnTo>
                <a:lnTo>
                  <a:pt x="4317787" y="481064"/>
                </a:lnTo>
                <a:lnTo>
                  <a:pt x="4363401" y="466904"/>
                </a:lnTo>
                <a:lnTo>
                  <a:pt x="4404678" y="444500"/>
                </a:lnTo>
                <a:lnTo>
                  <a:pt x="4440641" y="414827"/>
                </a:lnTo>
                <a:lnTo>
                  <a:pt x="4470313" y="378864"/>
                </a:lnTo>
                <a:lnTo>
                  <a:pt x="4492718" y="337586"/>
                </a:lnTo>
                <a:lnTo>
                  <a:pt x="4506877" y="291973"/>
                </a:lnTo>
                <a:lnTo>
                  <a:pt x="4511814" y="243000"/>
                </a:lnTo>
                <a:lnTo>
                  <a:pt x="4506877" y="194027"/>
                </a:lnTo>
                <a:lnTo>
                  <a:pt x="4492718" y="148414"/>
                </a:lnTo>
                <a:lnTo>
                  <a:pt x="4470313" y="107136"/>
                </a:lnTo>
                <a:lnTo>
                  <a:pt x="4440641" y="71173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7" y="4936"/>
                </a:lnTo>
                <a:lnTo>
                  <a:pt x="42688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117487" y="2973832"/>
            <a:ext cx="3496945" cy="2180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15"/>
              </a:lnSpc>
              <a:spcBef>
                <a:spcPts val="100"/>
              </a:spcBef>
            </a:pPr>
            <a:r>
              <a:rPr sz="700" b="1" spc="-5" dirty="0">
                <a:latin typeface="Arial"/>
                <a:cs typeface="Arial"/>
              </a:rPr>
              <a:t>Загрязнение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окружающей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b="1" spc="-5" dirty="0" smtClean="0">
                <a:latin typeface="Arial"/>
                <a:cs typeface="Arial"/>
              </a:rPr>
              <a:t>среды</a:t>
            </a:r>
            <a:r>
              <a:rPr lang="ru-RU" sz="700" dirty="0">
                <a:latin typeface="Arial"/>
                <a:cs typeface="Arial"/>
              </a:rPr>
              <a:t> </a:t>
            </a:r>
            <a:r>
              <a:rPr sz="700" b="1" spc="-5" dirty="0" smtClean="0">
                <a:latin typeface="Arial"/>
                <a:cs typeface="Arial"/>
              </a:rPr>
              <a:t>(</a:t>
            </a:r>
            <a:r>
              <a:rPr lang="ru-RU" sz="700" b="1" spc="-5" dirty="0" smtClean="0">
                <a:latin typeface="Arial"/>
                <a:cs typeface="Arial"/>
              </a:rPr>
              <a:t>з</a:t>
            </a:r>
            <a:r>
              <a:rPr sz="700" b="1" spc="-5" dirty="0" smtClean="0">
                <a:latin typeface="Arial"/>
                <a:cs typeface="Arial"/>
              </a:rPr>
              <a:t>амусоренность</a:t>
            </a:r>
            <a:r>
              <a:rPr sz="700" b="1" spc="-15" dirty="0" smtClean="0">
                <a:latin typeface="Arial"/>
                <a:cs typeface="Arial"/>
              </a:rPr>
              <a:t> </a:t>
            </a:r>
            <a:r>
              <a:rPr lang="ru-RU" sz="700" b="1" spc="-5" dirty="0" smtClean="0">
                <a:latin typeface="Arial"/>
                <a:cs typeface="Arial"/>
              </a:rPr>
              <a:t>некоторых участков</a:t>
            </a:r>
            <a:r>
              <a:rPr sz="700" b="1" spc="-5" dirty="0" smtClean="0">
                <a:latin typeface="Arial"/>
                <a:cs typeface="Arial"/>
              </a:rPr>
              <a:t> </a:t>
            </a:r>
            <a:r>
              <a:rPr lang="ru-RU" sz="700" b="1" spc="-5" dirty="0" smtClean="0">
                <a:latin typeface="Arial"/>
                <a:cs typeface="Arial"/>
              </a:rPr>
              <a:t>территорий</a:t>
            </a:r>
            <a:r>
              <a:rPr sz="700" b="1" spc="-5" dirty="0" smtClean="0">
                <a:latin typeface="Arial"/>
                <a:cs typeface="Arial"/>
              </a:rPr>
              <a:t> </a:t>
            </a:r>
            <a:r>
              <a:rPr lang="ru-RU" sz="700" b="1" spc="-5" dirty="0" smtClean="0">
                <a:latin typeface="Arial"/>
                <a:cs typeface="Arial"/>
              </a:rPr>
              <a:t>района</a:t>
            </a:r>
            <a:r>
              <a:rPr sz="700" b="1" spc="-5" dirty="0" smtClean="0">
                <a:latin typeface="Arial"/>
                <a:cs typeface="Arial"/>
              </a:rPr>
              <a:t>,</a:t>
            </a:r>
            <a:r>
              <a:rPr sz="700" b="1" spc="5" dirty="0" smtClean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несвоевременный вывоз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 smtClean="0">
                <a:latin typeface="Arial"/>
                <a:cs typeface="Arial"/>
              </a:rPr>
              <a:t>мусора)</a:t>
            </a:r>
            <a:endParaRPr sz="700" dirty="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087" y="2907792"/>
            <a:ext cx="362712" cy="362712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627016" y="3446490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10" h="486410">
                <a:moveTo>
                  <a:pt x="4268814" y="0"/>
                </a:moveTo>
                <a:lnTo>
                  <a:pt x="242998" y="0"/>
                </a:lnTo>
                <a:lnTo>
                  <a:pt x="194025" y="4936"/>
                </a:lnTo>
                <a:lnTo>
                  <a:pt x="148412" y="19096"/>
                </a:lnTo>
                <a:lnTo>
                  <a:pt x="107135" y="41500"/>
                </a:lnTo>
                <a:lnTo>
                  <a:pt x="71172" y="71172"/>
                </a:lnTo>
                <a:lnTo>
                  <a:pt x="41500" y="107136"/>
                </a:lnTo>
                <a:lnTo>
                  <a:pt x="19096" y="148413"/>
                </a:lnTo>
                <a:lnTo>
                  <a:pt x="4936" y="194026"/>
                </a:lnTo>
                <a:lnTo>
                  <a:pt x="0" y="242999"/>
                </a:lnTo>
                <a:lnTo>
                  <a:pt x="4936" y="291972"/>
                </a:lnTo>
                <a:lnTo>
                  <a:pt x="19096" y="337585"/>
                </a:lnTo>
                <a:lnTo>
                  <a:pt x="41500" y="378862"/>
                </a:lnTo>
                <a:lnTo>
                  <a:pt x="71172" y="414826"/>
                </a:lnTo>
                <a:lnTo>
                  <a:pt x="107135" y="444498"/>
                </a:lnTo>
                <a:lnTo>
                  <a:pt x="148412" y="466903"/>
                </a:lnTo>
                <a:lnTo>
                  <a:pt x="194025" y="481062"/>
                </a:lnTo>
                <a:lnTo>
                  <a:pt x="242998" y="485999"/>
                </a:lnTo>
                <a:lnTo>
                  <a:pt x="4268814" y="485999"/>
                </a:lnTo>
                <a:lnTo>
                  <a:pt x="4317787" y="481062"/>
                </a:lnTo>
                <a:lnTo>
                  <a:pt x="4363401" y="466903"/>
                </a:lnTo>
                <a:lnTo>
                  <a:pt x="4404678" y="444498"/>
                </a:lnTo>
                <a:lnTo>
                  <a:pt x="4440641" y="414826"/>
                </a:lnTo>
                <a:lnTo>
                  <a:pt x="4470313" y="378862"/>
                </a:lnTo>
                <a:lnTo>
                  <a:pt x="4492718" y="337585"/>
                </a:lnTo>
                <a:lnTo>
                  <a:pt x="4506877" y="291972"/>
                </a:lnTo>
                <a:lnTo>
                  <a:pt x="4511814" y="242999"/>
                </a:lnTo>
                <a:lnTo>
                  <a:pt x="4506877" y="194026"/>
                </a:lnTo>
                <a:lnTo>
                  <a:pt x="4492718" y="148413"/>
                </a:lnTo>
                <a:lnTo>
                  <a:pt x="4470313" y="107136"/>
                </a:lnTo>
                <a:lnTo>
                  <a:pt x="4440641" y="71172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7" y="4936"/>
                </a:lnTo>
                <a:lnTo>
                  <a:pt x="42688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1117487" y="3623055"/>
            <a:ext cx="35096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10" dirty="0">
                <a:latin typeface="Arial"/>
                <a:cs typeface="Arial"/>
              </a:rPr>
              <a:t>Нехватка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квалифицированных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специалистов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lang="ru-RU" sz="700" b="1" dirty="0" smtClean="0">
                <a:latin typeface="Arial"/>
                <a:cs typeface="Arial"/>
              </a:rPr>
              <a:t> в сфере жилищно-коммунального хозяйства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7016" y="4039198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10" h="486410">
                <a:moveTo>
                  <a:pt x="4268814" y="0"/>
                </a:moveTo>
                <a:lnTo>
                  <a:pt x="242998" y="0"/>
                </a:lnTo>
                <a:lnTo>
                  <a:pt x="194025" y="4936"/>
                </a:lnTo>
                <a:lnTo>
                  <a:pt x="148412" y="19096"/>
                </a:lnTo>
                <a:lnTo>
                  <a:pt x="107135" y="41500"/>
                </a:lnTo>
                <a:lnTo>
                  <a:pt x="71172" y="71172"/>
                </a:lnTo>
                <a:lnTo>
                  <a:pt x="41500" y="107136"/>
                </a:lnTo>
                <a:lnTo>
                  <a:pt x="19096" y="148413"/>
                </a:lnTo>
                <a:lnTo>
                  <a:pt x="4936" y="194026"/>
                </a:lnTo>
                <a:lnTo>
                  <a:pt x="0" y="242999"/>
                </a:lnTo>
                <a:lnTo>
                  <a:pt x="4936" y="291972"/>
                </a:lnTo>
                <a:lnTo>
                  <a:pt x="19096" y="337586"/>
                </a:lnTo>
                <a:lnTo>
                  <a:pt x="41500" y="378863"/>
                </a:lnTo>
                <a:lnTo>
                  <a:pt x="71172" y="414826"/>
                </a:lnTo>
                <a:lnTo>
                  <a:pt x="107135" y="444499"/>
                </a:lnTo>
                <a:lnTo>
                  <a:pt x="148412" y="466903"/>
                </a:lnTo>
                <a:lnTo>
                  <a:pt x="194025" y="481062"/>
                </a:lnTo>
                <a:lnTo>
                  <a:pt x="242998" y="485999"/>
                </a:lnTo>
                <a:lnTo>
                  <a:pt x="4268814" y="485999"/>
                </a:lnTo>
                <a:lnTo>
                  <a:pt x="4317787" y="481062"/>
                </a:lnTo>
                <a:lnTo>
                  <a:pt x="4363401" y="466903"/>
                </a:lnTo>
                <a:lnTo>
                  <a:pt x="4404678" y="444499"/>
                </a:lnTo>
                <a:lnTo>
                  <a:pt x="4440641" y="414826"/>
                </a:lnTo>
                <a:lnTo>
                  <a:pt x="4470313" y="378863"/>
                </a:lnTo>
                <a:lnTo>
                  <a:pt x="4492718" y="337586"/>
                </a:lnTo>
                <a:lnTo>
                  <a:pt x="4506877" y="291972"/>
                </a:lnTo>
                <a:lnTo>
                  <a:pt x="4511814" y="242999"/>
                </a:lnTo>
                <a:lnTo>
                  <a:pt x="4506877" y="194026"/>
                </a:lnTo>
                <a:lnTo>
                  <a:pt x="4492718" y="148413"/>
                </a:lnTo>
                <a:lnTo>
                  <a:pt x="4470313" y="107136"/>
                </a:lnTo>
                <a:lnTo>
                  <a:pt x="4440641" y="71172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7" y="4936"/>
                </a:lnTo>
                <a:lnTo>
                  <a:pt x="42688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4087" y="4099559"/>
            <a:ext cx="362712" cy="362712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5300092" y="2255993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09" h="486410">
                <a:moveTo>
                  <a:pt x="4268815" y="0"/>
                </a:moveTo>
                <a:lnTo>
                  <a:pt x="242997" y="0"/>
                </a:lnTo>
                <a:lnTo>
                  <a:pt x="194025" y="4936"/>
                </a:lnTo>
                <a:lnTo>
                  <a:pt x="148411" y="19096"/>
                </a:lnTo>
                <a:lnTo>
                  <a:pt x="107135" y="41500"/>
                </a:lnTo>
                <a:lnTo>
                  <a:pt x="71172" y="71173"/>
                </a:lnTo>
                <a:lnTo>
                  <a:pt x="41500" y="107136"/>
                </a:lnTo>
                <a:lnTo>
                  <a:pt x="19095" y="148413"/>
                </a:lnTo>
                <a:lnTo>
                  <a:pt x="4936" y="194027"/>
                </a:lnTo>
                <a:lnTo>
                  <a:pt x="0" y="243000"/>
                </a:lnTo>
                <a:lnTo>
                  <a:pt x="4936" y="291973"/>
                </a:lnTo>
                <a:lnTo>
                  <a:pt x="19095" y="337586"/>
                </a:lnTo>
                <a:lnTo>
                  <a:pt x="41500" y="378863"/>
                </a:lnTo>
                <a:lnTo>
                  <a:pt x="71172" y="414826"/>
                </a:lnTo>
                <a:lnTo>
                  <a:pt x="107135" y="444499"/>
                </a:lnTo>
                <a:lnTo>
                  <a:pt x="148411" y="466903"/>
                </a:lnTo>
                <a:lnTo>
                  <a:pt x="194025" y="481062"/>
                </a:lnTo>
                <a:lnTo>
                  <a:pt x="242997" y="485999"/>
                </a:lnTo>
                <a:lnTo>
                  <a:pt x="4268815" y="485999"/>
                </a:lnTo>
                <a:lnTo>
                  <a:pt x="4317788" y="481062"/>
                </a:lnTo>
                <a:lnTo>
                  <a:pt x="4363401" y="466903"/>
                </a:lnTo>
                <a:lnTo>
                  <a:pt x="4404678" y="444499"/>
                </a:lnTo>
                <a:lnTo>
                  <a:pt x="4440641" y="414826"/>
                </a:lnTo>
                <a:lnTo>
                  <a:pt x="4470313" y="378863"/>
                </a:lnTo>
                <a:lnTo>
                  <a:pt x="4492717" y="337586"/>
                </a:lnTo>
                <a:lnTo>
                  <a:pt x="4506876" y="291973"/>
                </a:lnTo>
                <a:lnTo>
                  <a:pt x="4511813" y="243000"/>
                </a:lnTo>
                <a:lnTo>
                  <a:pt x="4506876" y="194027"/>
                </a:lnTo>
                <a:lnTo>
                  <a:pt x="4492717" y="148413"/>
                </a:lnTo>
                <a:lnTo>
                  <a:pt x="4470313" y="107136"/>
                </a:lnTo>
                <a:lnTo>
                  <a:pt x="4440641" y="71173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8" y="4936"/>
                </a:lnTo>
                <a:lnTo>
                  <a:pt x="426881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5790563" y="2379471"/>
            <a:ext cx="3607435" cy="23304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sz="700" b="1" spc="-5" dirty="0">
                <a:latin typeface="Arial"/>
                <a:cs typeface="Arial"/>
              </a:rPr>
              <a:t>Участие </a:t>
            </a:r>
            <a:r>
              <a:rPr sz="700" b="1" dirty="0">
                <a:latin typeface="Arial"/>
                <a:cs typeface="Arial"/>
              </a:rPr>
              <a:t>в </a:t>
            </a:r>
            <a:r>
              <a:rPr sz="700" b="1" spc="-5" dirty="0">
                <a:latin typeface="Arial"/>
                <a:cs typeface="Arial"/>
              </a:rPr>
              <a:t>региональных программах </a:t>
            </a:r>
            <a:r>
              <a:rPr sz="700" b="1" dirty="0">
                <a:latin typeface="Arial"/>
                <a:cs typeface="Arial"/>
              </a:rPr>
              <a:t>по </a:t>
            </a:r>
            <a:r>
              <a:rPr sz="700" b="1" spc="-5" dirty="0">
                <a:latin typeface="Arial"/>
                <a:cs typeface="Arial"/>
              </a:rPr>
              <a:t>капитальному ремонту </a:t>
            </a:r>
            <a:r>
              <a:rPr sz="700" b="1" dirty="0">
                <a:latin typeface="Arial"/>
                <a:cs typeface="Arial"/>
              </a:rPr>
              <a:t>и </a:t>
            </a:r>
            <a:r>
              <a:rPr sz="700" b="1" spc="-5" dirty="0">
                <a:latin typeface="Arial"/>
                <a:cs typeface="Arial"/>
              </a:rPr>
              <a:t>модернизации </a:t>
            </a:r>
            <a:r>
              <a:rPr sz="700" b="1" spc="-180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систем </a:t>
            </a:r>
            <a:r>
              <a:rPr lang="ru-RU" sz="700" b="1" spc="-10" dirty="0" smtClean="0">
                <a:latin typeface="Arial"/>
                <a:cs typeface="Arial"/>
              </a:rPr>
              <a:t> </a:t>
            </a:r>
            <a:r>
              <a:rPr sz="700" b="1" spc="-5" dirty="0" smtClean="0">
                <a:latin typeface="Arial"/>
                <a:cs typeface="Arial"/>
              </a:rPr>
              <a:t>ЖКХ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300092" y="2848701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09" h="486410">
                <a:moveTo>
                  <a:pt x="4268815" y="0"/>
                </a:moveTo>
                <a:lnTo>
                  <a:pt x="242997" y="0"/>
                </a:lnTo>
                <a:lnTo>
                  <a:pt x="194025" y="4936"/>
                </a:lnTo>
                <a:lnTo>
                  <a:pt x="148411" y="19096"/>
                </a:lnTo>
                <a:lnTo>
                  <a:pt x="107135" y="41500"/>
                </a:lnTo>
                <a:lnTo>
                  <a:pt x="71172" y="71173"/>
                </a:lnTo>
                <a:lnTo>
                  <a:pt x="41500" y="107136"/>
                </a:lnTo>
                <a:lnTo>
                  <a:pt x="19095" y="148414"/>
                </a:lnTo>
                <a:lnTo>
                  <a:pt x="4936" y="194027"/>
                </a:lnTo>
                <a:lnTo>
                  <a:pt x="0" y="243000"/>
                </a:lnTo>
                <a:lnTo>
                  <a:pt x="4936" y="291973"/>
                </a:lnTo>
                <a:lnTo>
                  <a:pt x="19095" y="337586"/>
                </a:lnTo>
                <a:lnTo>
                  <a:pt x="41500" y="378864"/>
                </a:lnTo>
                <a:lnTo>
                  <a:pt x="71172" y="414827"/>
                </a:lnTo>
                <a:lnTo>
                  <a:pt x="107135" y="444500"/>
                </a:lnTo>
                <a:lnTo>
                  <a:pt x="148411" y="466904"/>
                </a:lnTo>
                <a:lnTo>
                  <a:pt x="194025" y="481064"/>
                </a:lnTo>
                <a:lnTo>
                  <a:pt x="242997" y="486001"/>
                </a:lnTo>
                <a:lnTo>
                  <a:pt x="4268815" y="486001"/>
                </a:lnTo>
                <a:lnTo>
                  <a:pt x="4317788" y="481064"/>
                </a:lnTo>
                <a:lnTo>
                  <a:pt x="4363401" y="466904"/>
                </a:lnTo>
                <a:lnTo>
                  <a:pt x="4404678" y="444500"/>
                </a:lnTo>
                <a:lnTo>
                  <a:pt x="4440641" y="414827"/>
                </a:lnTo>
                <a:lnTo>
                  <a:pt x="4470313" y="378864"/>
                </a:lnTo>
                <a:lnTo>
                  <a:pt x="4492717" y="337586"/>
                </a:lnTo>
                <a:lnTo>
                  <a:pt x="4506876" y="291973"/>
                </a:lnTo>
                <a:lnTo>
                  <a:pt x="4511813" y="243000"/>
                </a:lnTo>
                <a:lnTo>
                  <a:pt x="4506876" y="194027"/>
                </a:lnTo>
                <a:lnTo>
                  <a:pt x="4492717" y="148414"/>
                </a:lnTo>
                <a:lnTo>
                  <a:pt x="4470313" y="107136"/>
                </a:lnTo>
                <a:lnTo>
                  <a:pt x="4440641" y="71173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8" y="4936"/>
                </a:lnTo>
                <a:lnTo>
                  <a:pt x="426881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5790563" y="2918967"/>
            <a:ext cx="3590925" cy="244298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latin typeface="Arial"/>
                <a:cs typeface="Arial"/>
              </a:rPr>
              <a:t>У</a:t>
            </a:r>
            <a:r>
              <a:rPr sz="700" b="1" spc="-5" dirty="0" smtClean="0">
                <a:latin typeface="Arial"/>
                <a:cs typeface="Arial"/>
              </a:rPr>
              <a:t>становка </a:t>
            </a:r>
            <a:r>
              <a:rPr sz="700" b="1" spc="-5" dirty="0">
                <a:latin typeface="Arial"/>
                <a:cs typeface="Arial"/>
              </a:rPr>
              <a:t>дополнительных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мусорных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урн,</a:t>
            </a:r>
            <a:r>
              <a:rPr sz="700" b="1" spc="1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проведение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субботников</a:t>
            </a:r>
            <a:endParaRPr sz="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700" b="1" dirty="0" smtClean="0">
                <a:latin typeface="Arial"/>
                <a:cs typeface="Arial"/>
              </a:rPr>
              <a:t>(</a:t>
            </a:r>
            <a:r>
              <a:rPr lang="ru-RU" sz="700" b="1" dirty="0" smtClean="0">
                <a:latin typeface="Arial"/>
                <a:cs typeface="Arial"/>
              </a:rPr>
              <a:t>д</a:t>
            </a:r>
            <a:r>
              <a:rPr sz="700" b="1" dirty="0" smtClean="0">
                <a:latin typeface="Arial"/>
                <a:cs typeface="Arial"/>
              </a:rPr>
              <a:t>ля</a:t>
            </a:r>
            <a:r>
              <a:rPr sz="700" b="1" spc="-5" dirty="0" smtClean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очистки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spc="-10" dirty="0" smtClean="0">
                <a:latin typeface="Arial"/>
                <a:cs typeface="Arial"/>
              </a:rPr>
              <a:t>территорий</a:t>
            </a:r>
            <a:r>
              <a:rPr sz="700" b="1" spc="-10" dirty="0">
                <a:latin typeface="Arial"/>
                <a:cs typeface="Arial"/>
              </a:rPr>
              <a:t>)</a:t>
            </a:r>
            <a:endParaRPr sz="700" dirty="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76671" y="2313432"/>
            <a:ext cx="368808" cy="368808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5300092" y="3446490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09" h="486410">
                <a:moveTo>
                  <a:pt x="4268815" y="0"/>
                </a:moveTo>
                <a:lnTo>
                  <a:pt x="242997" y="0"/>
                </a:lnTo>
                <a:lnTo>
                  <a:pt x="194025" y="4936"/>
                </a:lnTo>
                <a:lnTo>
                  <a:pt x="148411" y="19096"/>
                </a:lnTo>
                <a:lnTo>
                  <a:pt x="107135" y="41500"/>
                </a:lnTo>
                <a:lnTo>
                  <a:pt x="71172" y="71172"/>
                </a:lnTo>
                <a:lnTo>
                  <a:pt x="41500" y="107136"/>
                </a:lnTo>
                <a:lnTo>
                  <a:pt x="19095" y="148413"/>
                </a:lnTo>
                <a:lnTo>
                  <a:pt x="4936" y="194026"/>
                </a:lnTo>
                <a:lnTo>
                  <a:pt x="0" y="242999"/>
                </a:lnTo>
                <a:lnTo>
                  <a:pt x="4936" y="291972"/>
                </a:lnTo>
                <a:lnTo>
                  <a:pt x="19095" y="337585"/>
                </a:lnTo>
                <a:lnTo>
                  <a:pt x="41500" y="378862"/>
                </a:lnTo>
                <a:lnTo>
                  <a:pt x="71172" y="414826"/>
                </a:lnTo>
                <a:lnTo>
                  <a:pt x="107135" y="444498"/>
                </a:lnTo>
                <a:lnTo>
                  <a:pt x="148411" y="466903"/>
                </a:lnTo>
                <a:lnTo>
                  <a:pt x="194025" y="481062"/>
                </a:lnTo>
                <a:lnTo>
                  <a:pt x="242997" y="485999"/>
                </a:lnTo>
                <a:lnTo>
                  <a:pt x="4268815" y="485999"/>
                </a:lnTo>
                <a:lnTo>
                  <a:pt x="4317788" y="481062"/>
                </a:lnTo>
                <a:lnTo>
                  <a:pt x="4363401" y="466903"/>
                </a:lnTo>
                <a:lnTo>
                  <a:pt x="4404678" y="444498"/>
                </a:lnTo>
                <a:lnTo>
                  <a:pt x="4440641" y="414826"/>
                </a:lnTo>
                <a:lnTo>
                  <a:pt x="4470313" y="378862"/>
                </a:lnTo>
                <a:lnTo>
                  <a:pt x="4492717" y="337585"/>
                </a:lnTo>
                <a:lnTo>
                  <a:pt x="4506876" y="291972"/>
                </a:lnTo>
                <a:lnTo>
                  <a:pt x="4511813" y="242999"/>
                </a:lnTo>
                <a:lnTo>
                  <a:pt x="4506876" y="194026"/>
                </a:lnTo>
                <a:lnTo>
                  <a:pt x="4492717" y="148413"/>
                </a:lnTo>
                <a:lnTo>
                  <a:pt x="4470313" y="107136"/>
                </a:lnTo>
                <a:lnTo>
                  <a:pt x="4440641" y="71172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8" y="4936"/>
                </a:lnTo>
                <a:lnTo>
                  <a:pt x="426881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/>
          <p:nvPr/>
        </p:nvSpPr>
        <p:spPr>
          <a:xfrm>
            <a:off x="5791200" y="3581400"/>
            <a:ext cx="3533140" cy="22634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dirty="0" smtClean="0">
                <a:latin typeface="Arial" pitchFamily="34" charset="0"/>
                <a:cs typeface="Arial" pitchFamily="34" charset="0"/>
              </a:rPr>
              <a:t>Пересмотр подхода к подготовке кадров, существенное улучшение условий труда, гибкости в оплате и повышения статуса рабочих профессий </a:t>
            </a:r>
            <a:endParaRPr sz="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300092" y="4039198"/>
            <a:ext cx="4512310" cy="486409"/>
          </a:xfrm>
          <a:custGeom>
            <a:avLst/>
            <a:gdLst/>
            <a:ahLst/>
            <a:cxnLst/>
            <a:rect l="l" t="t" r="r" b="b"/>
            <a:pathLst>
              <a:path w="4512309" h="486410">
                <a:moveTo>
                  <a:pt x="4268815" y="0"/>
                </a:moveTo>
                <a:lnTo>
                  <a:pt x="242997" y="0"/>
                </a:lnTo>
                <a:lnTo>
                  <a:pt x="194025" y="4936"/>
                </a:lnTo>
                <a:lnTo>
                  <a:pt x="148411" y="19096"/>
                </a:lnTo>
                <a:lnTo>
                  <a:pt x="107135" y="41500"/>
                </a:lnTo>
                <a:lnTo>
                  <a:pt x="71172" y="71172"/>
                </a:lnTo>
                <a:lnTo>
                  <a:pt x="41500" y="107136"/>
                </a:lnTo>
                <a:lnTo>
                  <a:pt x="19095" y="148413"/>
                </a:lnTo>
                <a:lnTo>
                  <a:pt x="4936" y="194026"/>
                </a:lnTo>
                <a:lnTo>
                  <a:pt x="0" y="242999"/>
                </a:lnTo>
                <a:lnTo>
                  <a:pt x="4936" y="291972"/>
                </a:lnTo>
                <a:lnTo>
                  <a:pt x="19095" y="337586"/>
                </a:lnTo>
                <a:lnTo>
                  <a:pt x="41500" y="378863"/>
                </a:lnTo>
                <a:lnTo>
                  <a:pt x="71172" y="414826"/>
                </a:lnTo>
                <a:lnTo>
                  <a:pt x="107135" y="444499"/>
                </a:lnTo>
                <a:lnTo>
                  <a:pt x="148411" y="466903"/>
                </a:lnTo>
                <a:lnTo>
                  <a:pt x="194025" y="481062"/>
                </a:lnTo>
                <a:lnTo>
                  <a:pt x="242997" y="485999"/>
                </a:lnTo>
                <a:lnTo>
                  <a:pt x="4268815" y="485999"/>
                </a:lnTo>
                <a:lnTo>
                  <a:pt x="4317788" y="481062"/>
                </a:lnTo>
                <a:lnTo>
                  <a:pt x="4363401" y="466903"/>
                </a:lnTo>
                <a:lnTo>
                  <a:pt x="4404678" y="444499"/>
                </a:lnTo>
                <a:lnTo>
                  <a:pt x="4440641" y="414826"/>
                </a:lnTo>
                <a:lnTo>
                  <a:pt x="4470313" y="378863"/>
                </a:lnTo>
                <a:lnTo>
                  <a:pt x="4492717" y="337586"/>
                </a:lnTo>
                <a:lnTo>
                  <a:pt x="4506876" y="291972"/>
                </a:lnTo>
                <a:lnTo>
                  <a:pt x="4511813" y="242999"/>
                </a:lnTo>
                <a:lnTo>
                  <a:pt x="4506876" y="194026"/>
                </a:lnTo>
                <a:lnTo>
                  <a:pt x="4492717" y="148413"/>
                </a:lnTo>
                <a:lnTo>
                  <a:pt x="4470313" y="107136"/>
                </a:lnTo>
                <a:lnTo>
                  <a:pt x="4440641" y="71172"/>
                </a:lnTo>
                <a:lnTo>
                  <a:pt x="4404678" y="41500"/>
                </a:lnTo>
                <a:lnTo>
                  <a:pt x="4363401" y="19096"/>
                </a:lnTo>
                <a:lnTo>
                  <a:pt x="4317788" y="4936"/>
                </a:lnTo>
                <a:lnTo>
                  <a:pt x="426881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8" name="object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6671" y="3505200"/>
            <a:ext cx="368808" cy="368807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76671" y="2907792"/>
            <a:ext cx="368808" cy="368808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73623" y="4099559"/>
            <a:ext cx="365760" cy="368807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4087" y="2319527"/>
            <a:ext cx="362712" cy="36271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4087" y="3505200"/>
            <a:ext cx="362712" cy="362712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1143000" y="4191000"/>
            <a:ext cx="3683113" cy="251992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latin typeface="Arial"/>
                <a:cs typeface="Arial"/>
              </a:rPr>
              <a:t>Наличие автомобильных дорог общего пользования местного значения, </a:t>
            </a:r>
          </a:p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latin typeface="Arial"/>
                <a:cs typeface="Arial"/>
              </a:rPr>
              <a:t>не отвечающих нормативным требованиям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791200" y="4114800"/>
            <a:ext cx="3588385" cy="23304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sz="700" b="1" spc="-5" dirty="0">
                <a:latin typeface="Arial"/>
                <a:cs typeface="Arial"/>
              </a:rPr>
              <a:t>Участие </a:t>
            </a:r>
            <a:r>
              <a:rPr sz="700" b="1" dirty="0">
                <a:latin typeface="Arial"/>
                <a:cs typeface="Arial"/>
              </a:rPr>
              <a:t>в </a:t>
            </a:r>
            <a:r>
              <a:rPr sz="700" b="1" spc="-5" dirty="0">
                <a:latin typeface="Arial"/>
                <a:cs typeface="Arial"/>
              </a:rPr>
              <a:t>государственных программах </a:t>
            </a:r>
            <a:r>
              <a:rPr sz="700" b="1" dirty="0">
                <a:latin typeface="Arial"/>
                <a:cs typeface="Arial"/>
              </a:rPr>
              <a:t>по </a:t>
            </a:r>
            <a:r>
              <a:rPr sz="700" b="1" spc="-5" dirty="0">
                <a:latin typeface="Arial"/>
                <a:cs typeface="Arial"/>
              </a:rPr>
              <a:t>финансированию проектов ремонта </a:t>
            </a:r>
            <a:r>
              <a:rPr sz="700" b="1" spc="-18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и</a:t>
            </a:r>
            <a:r>
              <a:rPr sz="700" b="1" spc="-5" dirty="0">
                <a:latin typeface="Arial"/>
                <a:cs typeface="Arial"/>
              </a:rPr>
              <a:t> модернизации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дорожной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инфраструктуры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20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19</a:t>
            </a:fld>
            <a:endParaRPr dirty="0"/>
          </a:p>
        </p:txBody>
      </p:sp>
      <p:sp>
        <p:nvSpPr>
          <p:cNvPr id="36" name="Овал 35">
            <a:hlinkClick r:id="rId10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44"/>
          <p:cNvSpPr/>
          <p:nvPr/>
        </p:nvSpPr>
        <p:spPr>
          <a:xfrm>
            <a:off x="8153400" y="2747190"/>
            <a:ext cx="1626596" cy="274320"/>
          </a:xfrm>
          <a:custGeom>
            <a:avLst/>
            <a:gdLst/>
            <a:ahLst/>
            <a:cxnLst/>
            <a:rect l="l" t="t" r="r" b="b"/>
            <a:pathLst>
              <a:path w="2479675" h="274319">
                <a:moveTo>
                  <a:pt x="2342752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8"/>
                </a:lnTo>
                <a:lnTo>
                  <a:pt x="26417" y="56058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6"/>
                </a:lnTo>
                <a:lnTo>
                  <a:pt x="93643" y="266864"/>
                </a:lnTo>
                <a:lnTo>
                  <a:pt x="136921" y="273845"/>
                </a:lnTo>
                <a:lnTo>
                  <a:pt x="2342752" y="273845"/>
                </a:lnTo>
                <a:lnTo>
                  <a:pt x="2386030" y="266864"/>
                </a:lnTo>
                <a:lnTo>
                  <a:pt x="2423616" y="247426"/>
                </a:lnTo>
                <a:lnTo>
                  <a:pt x="2453255" y="217786"/>
                </a:lnTo>
                <a:lnTo>
                  <a:pt x="2472693" y="180200"/>
                </a:lnTo>
                <a:lnTo>
                  <a:pt x="2479673" y="136922"/>
                </a:lnTo>
                <a:lnTo>
                  <a:pt x="2472693" y="93644"/>
                </a:lnTo>
                <a:lnTo>
                  <a:pt x="2453255" y="56058"/>
                </a:lnTo>
                <a:lnTo>
                  <a:pt x="2423616" y="26418"/>
                </a:lnTo>
                <a:lnTo>
                  <a:pt x="2386030" y="6980"/>
                </a:lnTo>
                <a:lnTo>
                  <a:pt x="234275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object 2"/>
          <p:cNvSpPr/>
          <p:nvPr/>
        </p:nvSpPr>
        <p:spPr>
          <a:xfrm>
            <a:off x="626294" y="1256553"/>
            <a:ext cx="1278706" cy="274320"/>
          </a:xfrm>
          <a:custGeom>
            <a:avLst/>
            <a:gdLst/>
            <a:ahLst/>
            <a:cxnLst/>
            <a:rect l="l" t="t" r="r" b="b"/>
            <a:pathLst>
              <a:path w="1218564" h="274319">
                <a:moveTo>
                  <a:pt x="1081215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3"/>
                </a:lnTo>
                <a:lnTo>
                  <a:pt x="0" y="136921"/>
                </a:lnTo>
                <a:lnTo>
                  <a:pt x="6980" y="180199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081215" y="273843"/>
                </a:lnTo>
                <a:lnTo>
                  <a:pt x="1124492" y="266863"/>
                </a:lnTo>
                <a:lnTo>
                  <a:pt x="1162079" y="247425"/>
                </a:lnTo>
                <a:lnTo>
                  <a:pt x="1191719" y="217786"/>
                </a:lnTo>
                <a:lnTo>
                  <a:pt x="1211157" y="180199"/>
                </a:lnTo>
                <a:lnTo>
                  <a:pt x="1218137" y="136921"/>
                </a:lnTo>
                <a:lnTo>
                  <a:pt x="1211157" y="93643"/>
                </a:lnTo>
                <a:lnTo>
                  <a:pt x="1191719" y="56057"/>
                </a:lnTo>
                <a:lnTo>
                  <a:pt x="1162079" y="26417"/>
                </a:lnTo>
                <a:lnTo>
                  <a:pt x="1124492" y="6980"/>
                </a:lnTo>
                <a:lnTo>
                  <a:pt x="108121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85800" y="1295400"/>
            <a:ext cx="9105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преимущества</a:t>
            </a:r>
            <a:r>
              <a:rPr sz="800" b="1" spc="-2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03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55515" y="1256553"/>
            <a:ext cx="1601470" cy="274320"/>
          </a:xfrm>
          <a:custGeom>
            <a:avLst/>
            <a:gdLst/>
            <a:ahLst/>
            <a:cxnLst/>
            <a:rect l="l" t="t" r="r" b="b"/>
            <a:pathLst>
              <a:path w="1601470" h="274319">
                <a:moveTo>
                  <a:pt x="0" y="136922"/>
                </a:moveTo>
                <a:lnTo>
                  <a:pt x="6980" y="93644"/>
                </a:lnTo>
                <a:lnTo>
                  <a:pt x="26418" y="56058"/>
                </a:lnTo>
                <a:lnTo>
                  <a:pt x="56057" y="26418"/>
                </a:lnTo>
                <a:lnTo>
                  <a:pt x="93644" y="6980"/>
                </a:lnTo>
                <a:lnTo>
                  <a:pt x="136922" y="0"/>
                </a:lnTo>
                <a:lnTo>
                  <a:pt x="1464068" y="0"/>
                </a:lnTo>
                <a:lnTo>
                  <a:pt x="1507346" y="6980"/>
                </a:lnTo>
                <a:lnTo>
                  <a:pt x="1544932" y="26418"/>
                </a:lnTo>
                <a:lnTo>
                  <a:pt x="1574572" y="56058"/>
                </a:lnTo>
                <a:lnTo>
                  <a:pt x="1594010" y="93644"/>
                </a:lnTo>
                <a:lnTo>
                  <a:pt x="1600991" y="136922"/>
                </a:lnTo>
                <a:lnTo>
                  <a:pt x="1594008" y="180201"/>
                </a:lnTo>
                <a:lnTo>
                  <a:pt x="1574570" y="217787"/>
                </a:lnTo>
                <a:lnTo>
                  <a:pt x="1544931" y="247427"/>
                </a:lnTo>
                <a:lnTo>
                  <a:pt x="1507344" y="266865"/>
                </a:lnTo>
                <a:lnTo>
                  <a:pt x="1464066" y="273845"/>
                </a:lnTo>
                <a:lnTo>
                  <a:pt x="136922" y="273844"/>
                </a:lnTo>
                <a:lnTo>
                  <a:pt x="93644" y="266863"/>
                </a:lnTo>
                <a:lnTo>
                  <a:pt x="56057" y="247425"/>
                </a:lnTo>
                <a:lnTo>
                  <a:pt x="26418" y="217785"/>
                </a:lnTo>
                <a:lnTo>
                  <a:pt x="6980" y="180199"/>
                </a:lnTo>
                <a:lnTo>
                  <a:pt x="0" y="13692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981200" y="1295400"/>
            <a:ext cx="13138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Arial"/>
                <a:cs typeface="Arial"/>
              </a:rPr>
              <a:t>общая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харакетристика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04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66867" y="1256553"/>
            <a:ext cx="2503805" cy="274320"/>
          </a:xfrm>
          <a:custGeom>
            <a:avLst/>
            <a:gdLst/>
            <a:ahLst/>
            <a:cxnLst/>
            <a:rect l="l" t="t" r="r" b="b"/>
            <a:pathLst>
              <a:path w="2503804" h="274319">
                <a:moveTo>
                  <a:pt x="2366638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3"/>
                </a:lnTo>
                <a:lnTo>
                  <a:pt x="0" y="136921"/>
                </a:lnTo>
                <a:lnTo>
                  <a:pt x="6980" y="180199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2366638" y="273843"/>
                </a:lnTo>
                <a:lnTo>
                  <a:pt x="2409916" y="266863"/>
                </a:lnTo>
                <a:lnTo>
                  <a:pt x="2447502" y="247425"/>
                </a:lnTo>
                <a:lnTo>
                  <a:pt x="2477142" y="217786"/>
                </a:lnTo>
                <a:lnTo>
                  <a:pt x="2496579" y="180199"/>
                </a:lnTo>
                <a:lnTo>
                  <a:pt x="2503559" y="136921"/>
                </a:lnTo>
                <a:lnTo>
                  <a:pt x="2496579" y="93643"/>
                </a:lnTo>
                <a:lnTo>
                  <a:pt x="2477142" y="56057"/>
                </a:lnTo>
                <a:lnTo>
                  <a:pt x="2447502" y="26417"/>
                </a:lnTo>
                <a:lnTo>
                  <a:pt x="2409916" y="6980"/>
                </a:lnTo>
                <a:lnTo>
                  <a:pt x="236663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3855815" y="1321308"/>
            <a:ext cx="212534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социально-экономические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показатели</a:t>
            </a:r>
            <a:r>
              <a:rPr sz="800" b="1" dirty="0">
                <a:latin typeface="Arial"/>
                <a:cs typeface="Arial"/>
              </a:rPr>
              <a:t> 05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80790" y="1256553"/>
            <a:ext cx="2077720" cy="274320"/>
          </a:xfrm>
          <a:custGeom>
            <a:avLst/>
            <a:gdLst/>
            <a:ahLst/>
            <a:cxnLst/>
            <a:rect l="l" t="t" r="r" b="b"/>
            <a:pathLst>
              <a:path w="2077720" h="274319">
                <a:moveTo>
                  <a:pt x="1940490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3"/>
                </a:lnTo>
                <a:lnTo>
                  <a:pt x="0" y="136921"/>
                </a:lnTo>
                <a:lnTo>
                  <a:pt x="6980" y="180199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940490" y="273843"/>
                </a:lnTo>
                <a:lnTo>
                  <a:pt x="1983767" y="266863"/>
                </a:lnTo>
                <a:lnTo>
                  <a:pt x="2021354" y="247425"/>
                </a:lnTo>
                <a:lnTo>
                  <a:pt x="2050993" y="217786"/>
                </a:lnTo>
                <a:lnTo>
                  <a:pt x="2070431" y="180199"/>
                </a:lnTo>
                <a:lnTo>
                  <a:pt x="2077411" y="136921"/>
                </a:lnTo>
                <a:lnTo>
                  <a:pt x="2070431" y="93643"/>
                </a:lnTo>
                <a:lnTo>
                  <a:pt x="2050993" y="56057"/>
                </a:lnTo>
                <a:lnTo>
                  <a:pt x="2021354" y="26417"/>
                </a:lnTo>
                <a:lnTo>
                  <a:pt x="1983767" y="6980"/>
                </a:lnTo>
                <a:lnTo>
                  <a:pt x="194049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6324600" y="1295400"/>
            <a:ext cx="17602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занятость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и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доходы</a:t>
            </a:r>
            <a:r>
              <a:rPr sz="800" b="1" spc="-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населения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06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487592" y="1256553"/>
            <a:ext cx="1292860" cy="274320"/>
          </a:xfrm>
          <a:custGeom>
            <a:avLst/>
            <a:gdLst/>
            <a:ahLst/>
            <a:cxnLst/>
            <a:rect l="l" t="t" r="r" b="b"/>
            <a:pathLst>
              <a:path w="1292859" h="274319">
                <a:moveTo>
                  <a:pt x="1155480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3"/>
                </a:lnTo>
                <a:lnTo>
                  <a:pt x="0" y="136921"/>
                </a:lnTo>
                <a:lnTo>
                  <a:pt x="6980" y="180199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155480" y="273843"/>
                </a:lnTo>
                <a:lnTo>
                  <a:pt x="1198758" y="266863"/>
                </a:lnTo>
                <a:lnTo>
                  <a:pt x="1236344" y="247425"/>
                </a:lnTo>
                <a:lnTo>
                  <a:pt x="1265983" y="217786"/>
                </a:lnTo>
                <a:lnTo>
                  <a:pt x="1285421" y="180199"/>
                </a:lnTo>
                <a:lnTo>
                  <a:pt x="1292401" y="136921"/>
                </a:lnTo>
                <a:lnTo>
                  <a:pt x="1285421" y="93643"/>
                </a:lnTo>
                <a:lnTo>
                  <a:pt x="1265983" y="56057"/>
                </a:lnTo>
                <a:lnTo>
                  <a:pt x="1236344" y="26417"/>
                </a:lnTo>
                <a:lnTo>
                  <a:pt x="1198758" y="6980"/>
                </a:lnTo>
                <a:lnTo>
                  <a:pt x="115548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8534400" y="1295400"/>
            <a:ext cx="95567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Arial"/>
                <a:cs typeface="Arial"/>
              </a:rPr>
              <a:t>ресурсная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база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07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09600" y="1600200"/>
            <a:ext cx="2116906" cy="274320"/>
          </a:xfrm>
          <a:custGeom>
            <a:avLst/>
            <a:gdLst/>
            <a:ahLst/>
            <a:cxnLst/>
            <a:rect l="l" t="t" r="r" b="b"/>
            <a:pathLst>
              <a:path w="2028825" h="274319">
                <a:moveTo>
                  <a:pt x="1891560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8" y="56058"/>
                </a:lnTo>
                <a:lnTo>
                  <a:pt x="6980" y="93645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891557" y="273846"/>
                </a:lnTo>
                <a:lnTo>
                  <a:pt x="1934835" y="266865"/>
                </a:lnTo>
                <a:lnTo>
                  <a:pt x="1972422" y="247428"/>
                </a:lnTo>
                <a:lnTo>
                  <a:pt x="2002062" y="217788"/>
                </a:lnTo>
                <a:lnTo>
                  <a:pt x="2021499" y="180201"/>
                </a:lnTo>
                <a:lnTo>
                  <a:pt x="2028482" y="136923"/>
                </a:lnTo>
                <a:lnTo>
                  <a:pt x="2021502" y="93645"/>
                </a:lnTo>
                <a:lnTo>
                  <a:pt x="2002064" y="56058"/>
                </a:lnTo>
                <a:lnTo>
                  <a:pt x="1972424" y="26418"/>
                </a:lnTo>
                <a:lnTo>
                  <a:pt x="1934837" y="6980"/>
                </a:lnTo>
                <a:lnTo>
                  <a:pt x="189156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762000" y="1676400"/>
            <a:ext cx="16344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социальная инфраструктура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08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971800" y="1600200"/>
            <a:ext cx="1336675" cy="274320"/>
          </a:xfrm>
          <a:custGeom>
            <a:avLst/>
            <a:gdLst/>
            <a:ahLst/>
            <a:cxnLst/>
            <a:rect l="l" t="t" r="r" b="b"/>
            <a:pathLst>
              <a:path w="1336675" h="274319">
                <a:moveTo>
                  <a:pt x="1199203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8"/>
                </a:lnTo>
                <a:lnTo>
                  <a:pt x="26417" y="56058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199202" y="273846"/>
                </a:lnTo>
                <a:lnTo>
                  <a:pt x="1242480" y="266865"/>
                </a:lnTo>
                <a:lnTo>
                  <a:pt x="1280066" y="247427"/>
                </a:lnTo>
                <a:lnTo>
                  <a:pt x="1309705" y="217787"/>
                </a:lnTo>
                <a:lnTo>
                  <a:pt x="1329143" y="180201"/>
                </a:lnTo>
                <a:lnTo>
                  <a:pt x="1336126" y="136922"/>
                </a:lnTo>
                <a:lnTo>
                  <a:pt x="1329145" y="93644"/>
                </a:lnTo>
                <a:lnTo>
                  <a:pt x="1309708" y="56058"/>
                </a:lnTo>
                <a:lnTo>
                  <a:pt x="1280068" y="26418"/>
                </a:lnTo>
                <a:lnTo>
                  <a:pt x="1242481" y="6980"/>
                </a:lnTo>
                <a:lnTo>
                  <a:pt x="119920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3124200" y="1676400"/>
            <a:ext cx="9582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качество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жизни</a:t>
            </a:r>
            <a:r>
              <a:rPr sz="800" b="1" spc="-2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09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495800" y="1600200"/>
            <a:ext cx="1724225" cy="274320"/>
          </a:xfrm>
          <a:custGeom>
            <a:avLst/>
            <a:gdLst/>
            <a:ahLst/>
            <a:cxnLst/>
            <a:rect l="l" t="t" r="r" b="b"/>
            <a:pathLst>
              <a:path w="2471420" h="274319">
                <a:moveTo>
                  <a:pt x="2334301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8" y="26418"/>
                </a:lnTo>
                <a:lnTo>
                  <a:pt x="26418" y="56058"/>
                </a:lnTo>
                <a:lnTo>
                  <a:pt x="6980" y="93645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6"/>
                </a:lnTo>
                <a:lnTo>
                  <a:pt x="56058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2334298" y="273847"/>
                </a:lnTo>
                <a:lnTo>
                  <a:pt x="2377576" y="266867"/>
                </a:lnTo>
                <a:lnTo>
                  <a:pt x="2415163" y="247429"/>
                </a:lnTo>
                <a:lnTo>
                  <a:pt x="2444802" y="217789"/>
                </a:lnTo>
                <a:lnTo>
                  <a:pt x="2464240" y="180202"/>
                </a:lnTo>
                <a:lnTo>
                  <a:pt x="2471224" y="136923"/>
                </a:lnTo>
                <a:lnTo>
                  <a:pt x="2464243" y="93645"/>
                </a:lnTo>
                <a:lnTo>
                  <a:pt x="2444806" y="56058"/>
                </a:lnTo>
                <a:lnTo>
                  <a:pt x="2415166" y="26418"/>
                </a:lnTo>
                <a:lnTo>
                  <a:pt x="2377579" y="6980"/>
                </a:lnTo>
                <a:lnTo>
                  <a:pt x="233430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4495800" y="1676400"/>
            <a:ext cx="14478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spc="-5" dirty="0" smtClean="0">
                <a:latin typeface="Arial"/>
                <a:cs typeface="Arial"/>
              </a:rPr>
              <a:t>достопримечательности </a:t>
            </a:r>
            <a:r>
              <a:rPr sz="800" b="1" dirty="0" smtClean="0">
                <a:latin typeface="Arial"/>
                <a:cs typeface="Arial"/>
              </a:rPr>
              <a:t>1</a:t>
            </a:r>
            <a:r>
              <a:rPr lang="ru-RU" sz="800" b="1" dirty="0" smtClean="0">
                <a:latin typeface="Arial"/>
                <a:cs typeface="Arial"/>
              </a:rPr>
              <a:t>1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477000" y="1600200"/>
            <a:ext cx="990600" cy="274320"/>
          </a:xfrm>
          <a:custGeom>
            <a:avLst/>
            <a:gdLst/>
            <a:ahLst/>
            <a:cxnLst/>
            <a:rect l="l" t="t" r="r" b="b"/>
            <a:pathLst>
              <a:path w="860425" h="274319">
                <a:moveTo>
                  <a:pt x="723410" y="0"/>
                </a:moveTo>
                <a:lnTo>
                  <a:pt x="136922" y="0"/>
                </a:lnTo>
                <a:lnTo>
                  <a:pt x="93643" y="6980"/>
                </a:lnTo>
                <a:lnTo>
                  <a:pt x="56057" y="26418"/>
                </a:lnTo>
                <a:lnTo>
                  <a:pt x="26417" y="56058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8" y="217787"/>
                </a:lnTo>
                <a:lnTo>
                  <a:pt x="56059" y="247427"/>
                </a:lnTo>
                <a:lnTo>
                  <a:pt x="93651" y="266864"/>
                </a:lnTo>
                <a:lnTo>
                  <a:pt x="136922" y="273843"/>
                </a:lnTo>
                <a:lnTo>
                  <a:pt x="723417" y="273843"/>
                </a:lnTo>
                <a:lnTo>
                  <a:pt x="766689" y="266863"/>
                </a:lnTo>
                <a:lnTo>
                  <a:pt x="804275" y="247425"/>
                </a:lnTo>
                <a:lnTo>
                  <a:pt x="833914" y="217786"/>
                </a:lnTo>
                <a:lnTo>
                  <a:pt x="853351" y="180199"/>
                </a:lnTo>
                <a:lnTo>
                  <a:pt x="860331" y="136921"/>
                </a:lnTo>
                <a:lnTo>
                  <a:pt x="853351" y="93644"/>
                </a:lnTo>
                <a:lnTo>
                  <a:pt x="833914" y="56058"/>
                </a:lnTo>
                <a:lnTo>
                  <a:pt x="804274" y="26418"/>
                </a:lnTo>
                <a:lnTo>
                  <a:pt x="766688" y="6980"/>
                </a:lnTo>
                <a:lnTo>
                  <a:pt x="72341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6477000" y="1676400"/>
            <a:ext cx="6858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т</a:t>
            </a:r>
            <a:r>
              <a:rPr sz="800" b="1" spc="5" dirty="0">
                <a:latin typeface="Arial"/>
                <a:cs typeface="Arial"/>
              </a:rPr>
              <a:t>у</a:t>
            </a:r>
            <a:r>
              <a:rPr sz="800" b="1" spc="-5" dirty="0">
                <a:latin typeface="Arial"/>
                <a:cs typeface="Arial"/>
              </a:rPr>
              <a:t>ри</a:t>
            </a:r>
            <a:r>
              <a:rPr sz="800" b="1" dirty="0">
                <a:latin typeface="Arial"/>
                <a:cs typeface="Arial"/>
              </a:rPr>
              <a:t>зм</a:t>
            </a:r>
            <a:r>
              <a:rPr sz="800" b="1" spc="-5" dirty="0">
                <a:latin typeface="Arial"/>
                <a:cs typeface="Arial"/>
              </a:rPr>
              <a:t> </a:t>
            </a:r>
            <a:r>
              <a:rPr sz="800" b="1" spc="5" dirty="0" smtClean="0">
                <a:latin typeface="Arial"/>
                <a:cs typeface="Arial"/>
              </a:rPr>
              <a:t>1</a:t>
            </a:r>
            <a:r>
              <a:rPr lang="ru-RU" sz="800" b="1" spc="5" dirty="0" smtClean="0">
                <a:latin typeface="Arial"/>
                <a:cs typeface="Arial"/>
              </a:rPr>
              <a:t>2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696200" y="1600200"/>
            <a:ext cx="2057400" cy="274320"/>
          </a:xfrm>
          <a:custGeom>
            <a:avLst/>
            <a:gdLst/>
            <a:ahLst/>
            <a:cxnLst/>
            <a:rect l="l" t="t" r="r" b="b"/>
            <a:pathLst>
              <a:path w="2001520" h="274319">
                <a:moveTo>
                  <a:pt x="1864391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8" y="26418"/>
                </a:lnTo>
                <a:lnTo>
                  <a:pt x="26418" y="56058"/>
                </a:lnTo>
                <a:lnTo>
                  <a:pt x="6980" y="93645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6"/>
                </a:lnTo>
                <a:lnTo>
                  <a:pt x="56058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864389" y="273846"/>
                </a:lnTo>
                <a:lnTo>
                  <a:pt x="1907667" y="266865"/>
                </a:lnTo>
                <a:lnTo>
                  <a:pt x="1945253" y="247428"/>
                </a:lnTo>
                <a:lnTo>
                  <a:pt x="1974893" y="217788"/>
                </a:lnTo>
                <a:lnTo>
                  <a:pt x="1994331" y="180201"/>
                </a:lnTo>
                <a:lnTo>
                  <a:pt x="2001314" y="136923"/>
                </a:lnTo>
                <a:lnTo>
                  <a:pt x="1994333" y="93645"/>
                </a:lnTo>
                <a:lnTo>
                  <a:pt x="1974895" y="56058"/>
                </a:lnTo>
                <a:lnTo>
                  <a:pt x="1945256" y="26418"/>
                </a:lnTo>
                <a:lnTo>
                  <a:pt x="1907669" y="6980"/>
                </a:lnTo>
                <a:lnTo>
                  <a:pt x="186439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7772400" y="1676400"/>
            <a:ext cx="159321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позиция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предпринимателей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dirty="0" smtClean="0">
                <a:latin typeface="Arial"/>
                <a:cs typeface="Arial"/>
              </a:rPr>
              <a:t>1</a:t>
            </a:r>
            <a:r>
              <a:rPr lang="ru-RU" sz="800" b="1" dirty="0" smtClean="0">
                <a:latin typeface="Arial"/>
                <a:cs typeface="Arial"/>
              </a:rPr>
              <a:t>3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26294" y="2010845"/>
            <a:ext cx="2148840" cy="274320"/>
          </a:xfrm>
          <a:custGeom>
            <a:avLst/>
            <a:gdLst/>
            <a:ahLst/>
            <a:cxnLst/>
            <a:rect l="l" t="t" r="r" b="b"/>
            <a:pathLst>
              <a:path w="2148840" h="274319">
                <a:moveTo>
                  <a:pt x="2011440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8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19"/>
                </a:lnTo>
                <a:lnTo>
                  <a:pt x="6980" y="180198"/>
                </a:lnTo>
                <a:lnTo>
                  <a:pt x="26418" y="217785"/>
                </a:lnTo>
                <a:lnTo>
                  <a:pt x="56058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2011437" y="273846"/>
                </a:lnTo>
                <a:lnTo>
                  <a:pt x="2054716" y="266865"/>
                </a:lnTo>
                <a:lnTo>
                  <a:pt x="2092302" y="247427"/>
                </a:lnTo>
                <a:lnTo>
                  <a:pt x="2121942" y="217787"/>
                </a:lnTo>
                <a:lnTo>
                  <a:pt x="2141380" y="180201"/>
                </a:lnTo>
                <a:lnTo>
                  <a:pt x="2148362" y="136922"/>
                </a:lnTo>
                <a:lnTo>
                  <a:pt x="2141382" y="93644"/>
                </a:lnTo>
                <a:lnTo>
                  <a:pt x="2121945" y="56057"/>
                </a:lnTo>
                <a:lnTo>
                  <a:pt x="2092305" y="26417"/>
                </a:lnTo>
                <a:lnTo>
                  <a:pt x="2054718" y="6980"/>
                </a:lnTo>
                <a:lnTo>
                  <a:pt x="201144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/>
          <p:nvPr/>
        </p:nvSpPr>
        <p:spPr>
          <a:xfrm>
            <a:off x="685800" y="2057400"/>
            <a:ext cx="187706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Arial"/>
                <a:cs typeface="Arial"/>
              </a:rPr>
              <a:t>анализ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интервью администрации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spc="5" dirty="0" smtClean="0">
                <a:latin typeface="Arial"/>
                <a:cs typeface="Arial"/>
              </a:rPr>
              <a:t>1</a:t>
            </a:r>
            <a:r>
              <a:rPr lang="ru-RU" sz="800" b="1" spc="5" dirty="0" smtClean="0">
                <a:latin typeface="Arial"/>
                <a:cs typeface="Arial"/>
              </a:rPr>
              <a:t>4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877177" y="2010845"/>
            <a:ext cx="1371600" cy="274320"/>
          </a:xfrm>
          <a:custGeom>
            <a:avLst/>
            <a:gdLst/>
            <a:ahLst/>
            <a:cxnLst/>
            <a:rect l="l" t="t" r="r" b="b"/>
            <a:pathLst>
              <a:path w="1371600" h="274319">
                <a:moveTo>
                  <a:pt x="1234060" y="0"/>
                </a:moveTo>
                <a:lnTo>
                  <a:pt x="136923" y="0"/>
                </a:lnTo>
                <a:lnTo>
                  <a:pt x="93645" y="6980"/>
                </a:lnTo>
                <a:lnTo>
                  <a:pt x="56058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5"/>
                </a:lnTo>
                <a:lnTo>
                  <a:pt x="56058" y="247425"/>
                </a:lnTo>
                <a:lnTo>
                  <a:pt x="93645" y="266863"/>
                </a:lnTo>
                <a:lnTo>
                  <a:pt x="136923" y="273843"/>
                </a:lnTo>
                <a:lnTo>
                  <a:pt x="1234059" y="273845"/>
                </a:lnTo>
                <a:lnTo>
                  <a:pt x="1277336" y="266864"/>
                </a:lnTo>
                <a:lnTo>
                  <a:pt x="1314923" y="247426"/>
                </a:lnTo>
                <a:lnTo>
                  <a:pt x="1344563" y="217786"/>
                </a:lnTo>
                <a:lnTo>
                  <a:pt x="1364001" y="180200"/>
                </a:lnTo>
                <a:lnTo>
                  <a:pt x="1370982" y="136922"/>
                </a:lnTo>
                <a:lnTo>
                  <a:pt x="1364002" y="93644"/>
                </a:lnTo>
                <a:lnTo>
                  <a:pt x="1344564" y="56057"/>
                </a:lnTo>
                <a:lnTo>
                  <a:pt x="1314925" y="26417"/>
                </a:lnTo>
                <a:lnTo>
                  <a:pt x="1277338" y="6980"/>
                </a:lnTo>
                <a:lnTo>
                  <a:pt x="123406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/>
          <p:nvPr/>
        </p:nvSpPr>
        <p:spPr>
          <a:xfrm>
            <a:off x="2895600" y="2057400"/>
            <a:ext cx="105283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SWOT-анализ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МО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spc="5" dirty="0" smtClean="0">
                <a:latin typeface="Arial"/>
                <a:cs typeface="Arial"/>
              </a:rPr>
              <a:t>1</a:t>
            </a:r>
            <a:r>
              <a:rPr lang="ru-RU" sz="800" b="1" spc="5" dirty="0" smtClean="0">
                <a:latin typeface="Arial"/>
                <a:cs typeface="Arial"/>
              </a:rPr>
              <a:t>5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347450" y="2010845"/>
            <a:ext cx="1115060" cy="274320"/>
          </a:xfrm>
          <a:custGeom>
            <a:avLst/>
            <a:gdLst/>
            <a:ahLst/>
            <a:cxnLst/>
            <a:rect l="l" t="t" r="r" b="b"/>
            <a:pathLst>
              <a:path w="1115060" h="274319">
                <a:moveTo>
                  <a:pt x="978046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7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978044" y="273845"/>
                </a:lnTo>
                <a:lnTo>
                  <a:pt x="1021323" y="266864"/>
                </a:lnTo>
                <a:lnTo>
                  <a:pt x="1058909" y="247426"/>
                </a:lnTo>
                <a:lnTo>
                  <a:pt x="1088549" y="217786"/>
                </a:lnTo>
                <a:lnTo>
                  <a:pt x="1107986" y="180200"/>
                </a:lnTo>
                <a:lnTo>
                  <a:pt x="1114968" y="136922"/>
                </a:lnTo>
                <a:lnTo>
                  <a:pt x="1107988" y="93644"/>
                </a:lnTo>
                <a:lnTo>
                  <a:pt x="1088550" y="56057"/>
                </a:lnTo>
                <a:lnTo>
                  <a:pt x="1058910" y="26417"/>
                </a:lnTo>
                <a:lnTo>
                  <a:pt x="1021324" y="6980"/>
                </a:lnTo>
                <a:lnTo>
                  <a:pt x="97804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4419600" y="2057400"/>
            <a:ext cx="8128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матрица</a:t>
            </a:r>
            <a:r>
              <a:rPr sz="800" b="1" spc="-2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БКГ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dirty="0" smtClean="0">
                <a:latin typeface="Arial"/>
                <a:cs typeface="Arial"/>
              </a:rPr>
              <a:t>1</a:t>
            </a:r>
            <a:r>
              <a:rPr lang="ru-RU" sz="800" b="1" dirty="0" smtClean="0">
                <a:latin typeface="Arial"/>
                <a:cs typeface="Arial"/>
              </a:rPr>
              <a:t>6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561708" y="2010845"/>
            <a:ext cx="2185035" cy="274320"/>
          </a:xfrm>
          <a:custGeom>
            <a:avLst/>
            <a:gdLst/>
            <a:ahLst/>
            <a:cxnLst/>
            <a:rect l="l" t="t" r="r" b="b"/>
            <a:pathLst>
              <a:path w="2185034" h="274319">
                <a:moveTo>
                  <a:pt x="2047982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8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19"/>
                </a:lnTo>
                <a:lnTo>
                  <a:pt x="6980" y="180198"/>
                </a:lnTo>
                <a:lnTo>
                  <a:pt x="26418" y="217785"/>
                </a:lnTo>
                <a:lnTo>
                  <a:pt x="56058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2047981" y="273846"/>
                </a:lnTo>
                <a:lnTo>
                  <a:pt x="2091259" y="266865"/>
                </a:lnTo>
                <a:lnTo>
                  <a:pt x="2128845" y="247427"/>
                </a:lnTo>
                <a:lnTo>
                  <a:pt x="2158485" y="217787"/>
                </a:lnTo>
                <a:lnTo>
                  <a:pt x="2177922" y="180201"/>
                </a:lnTo>
                <a:lnTo>
                  <a:pt x="2184905" y="136922"/>
                </a:lnTo>
                <a:lnTo>
                  <a:pt x="2177925" y="93644"/>
                </a:lnTo>
                <a:lnTo>
                  <a:pt x="2158487" y="56057"/>
                </a:lnTo>
                <a:lnTo>
                  <a:pt x="2128847" y="26417"/>
                </a:lnTo>
                <a:lnTo>
                  <a:pt x="2091261" y="6980"/>
                </a:lnTo>
                <a:lnTo>
                  <a:pt x="204798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 txBox="1"/>
          <p:nvPr/>
        </p:nvSpPr>
        <p:spPr>
          <a:xfrm>
            <a:off x="5562600" y="2057400"/>
            <a:ext cx="191579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spc="-5" dirty="0" smtClean="0">
                <a:latin typeface="Arial"/>
                <a:cs typeface="Arial"/>
              </a:rPr>
              <a:t>к</a:t>
            </a:r>
            <a:r>
              <a:rPr sz="800" b="1" spc="-5" dirty="0" smtClean="0">
                <a:latin typeface="Arial"/>
                <a:cs typeface="Arial"/>
              </a:rPr>
              <a:t>онтент</a:t>
            </a:r>
            <a:r>
              <a:rPr lang="ru-RU" sz="800" b="1" spc="-10" dirty="0" smtClean="0">
                <a:latin typeface="Arial"/>
                <a:cs typeface="Arial"/>
              </a:rPr>
              <a:t>-</a:t>
            </a:r>
            <a:r>
              <a:rPr sz="800" b="1" dirty="0" smtClean="0">
                <a:latin typeface="Arial"/>
                <a:cs typeface="Arial"/>
              </a:rPr>
              <a:t>анализ </a:t>
            </a:r>
            <a:r>
              <a:rPr sz="800" b="1" spc="-5" dirty="0">
                <a:latin typeface="Arial"/>
                <a:cs typeface="Arial"/>
              </a:rPr>
              <a:t>социальных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сетей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lang="ru-RU" sz="800" b="1" dirty="0" smtClean="0">
                <a:latin typeface="Arial"/>
                <a:cs typeface="Arial"/>
              </a:rPr>
              <a:t>19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845902" y="2010845"/>
            <a:ext cx="1934210" cy="274320"/>
          </a:xfrm>
          <a:custGeom>
            <a:avLst/>
            <a:gdLst/>
            <a:ahLst/>
            <a:cxnLst/>
            <a:rect l="l" t="t" r="r" b="b"/>
            <a:pathLst>
              <a:path w="1934209" h="274319">
                <a:moveTo>
                  <a:pt x="1797173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8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19"/>
                </a:lnTo>
                <a:lnTo>
                  <a:pt x="6980" y="180198"/>
                </a:lnTo>
                <a:lnTo>
                  <a:pt x="26418" y="217785"/>
                </a:lnTo>
                <a:lnTo>
                  <a:pt x="56058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797170" y="273845"/>
                </a:lnTo>
                <a:lnTo>
                  <a:pt x="1840448" y="266864"/>
                </a:lnTo>
                <a:lnTo>
                  <a:pt x="1878035" y="247427"/>
                </a:lnTo>
                <a:lnTo>
                  <a:pt x="1907674" y="217787"/>
                </a:lnTo>
                <a:lnTo>
                  <a:pt x="1927112" y="180200"/>
                </a:lnTo>
                <a:lnTo>
                  <a:pt x="1934094" y="136922"/>
                </a:lnTo>
                <a:lnTo>
                  <a:pt x="1927114" y="93644"/>
                </a:lnTo>
                <a:lnTo>
                  <a:pt x="1907676" y="56057"/>
                </a:lnTo>
                <a:lnTo>
                  <a:pt x="1878037" y="26417"/>
                </a:lnTo>
                <a:lnTo>
                  <a:pt x="1840450" y="6980"/>
                </a:lnTo>
                <a:lnTo>
                  <a:pt x="179717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31"/>
          <p:cNvSpPr txBox="1"/>
          <p:nvPr/>
        </p:nvSpPr>
        <p:spPr>
          <a:xfrm>
            <a:off x="7924800" y="2057400"/>
            <a:ext cx="16395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организационные</a:t>
            </a:r>
            <a:r>
              <a:rPr sz="800" b="1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проблемы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 smtClean="0">
                <a:latin typeface="Arial"/>
                <a:cs typeface="Arial"/>
              </a:rPr>
              <a:t>2</a:t>
            </a:r>
            <a:r>
              <a:rPr lang="ru-RU" sz="800" b="1" dirty="0" smtClean="0">
                <a:latin typeface="Arial"/>
                <a:cs typeface="Arial"/>
              </a:rPr>
              <a:t>0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26294" y="2372876"/>
            <a:ext cx="2040706" cy="274320"/>
          </a:xfrm>
          <a:custGeom>
            <a:avLst/>
            <a:gdLst/>
            <a:ahLst/>
            <a:cxnLst/>
            <a:rect l="l" t="t" r="r" b="b"/>
            <a:pathLst>
              <a:path w="2106295" h="274319">
                <a:moveTo>
                  <a:pt x="1969105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969105" y="273843"/>
                </a:lnTo>
                <a:lnTo>
                  <a:pt x="2012382" y="266863"/>
                </a:lnTo>
                <a:lnTo>
                  <a:pt x="2049968" y="247425"/>
                </a:lnTo>
                <a:lnTo>
                  <a:pt x="2079608" y="217786"/>
                </a:lnTo>
                <a:lnTo>
                  <a:pt x="2099045" y="180200"/>
                </a:lnTo>
                <a:lnTo>
                  <a:pt x="2106026" y="136922"/>
                </a:lnTo>
                <a:lnTo>
                  <a:pt x="2099045" y="93644"/>
                </a:lnTo>
                <a:lnTo>
                  <a:pt x="2079608" y="56057"/>
                </a:lnTo>
                <a:lnTo>
                  <a:pt x="2049968" y="26417"/>
                </a:lnTo>
                <a:lnTo>
                  <a:pt x="2012382" y="6980"/>
                </a:lnTo>
                <a:lnTo>
                  <a:pt x="196910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33"/>
          <p:cNvSpPr txBox="1"/>
          <p:nvPr/>
        </p:nvSpPr>
        <p:spPr>
          <a:xfrm>
            <a:off x="685800" y="2438400"/>
            <a:ext cx="171132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ТОП-действия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администрации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dirty="0" smtClean="0">
                <a:latin typeface="Arial"/>
                <a:cs typeface="Arial"/>
              </a:rPr>
              <a:t>2</a:t>
            </a:r>
            <a:r>
              <a:rPr lang="ru-RU" sz="800" b="1" dirty="0" smtClean="0">
                <a:latin typeface="Arial"/>
                <a:cs typeface="Arial"/>
              </a:rPr>
              <a:t>1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829220" y="2372876"/>
            <a:ext cx="3289300" cy="274320"/>
          </a:xfrm>
          <a:custGeom>
            <a:avLst/>
            <a:gdLst/>
            <a:ahLst/>
            <a:cxnLst/>
            <a:rect l="l" t="t" r="r" b="b"/>
            <a:pathLst>
              <a:path w="3289300" h="274319">
                <a:moveTo>
                  <a:pt x="0" y="136923"/>
                </a:moveTo>
                <a:lnTo>
                  <a:pt x="6980" y="93645"/>
                </a:lnTo>
                <a:lnTo>
                  <a:pt x="26418" y="56058"/>
                </a:lnTo>
                <a:lnTo>
                  <a:pt x="56058" y="26418"/>
                </a:lnTo>
                <a:lnTo>
                  <a:pt x="93644" y="6980"/>
                </a:lnTo>
                <a:lnTo>
                  <a:pt x="136923" y="0"/>
                </a:lnTo>
                <a:lnTo>
                  <a:pt x="3152084" y="0"/>
                </a:lnTo>
                <a:lnTo>
                  <a:pt x="3195362" y="6980"/>
                </a:lnTo>
                <a:lnTo>
                  <a:pt x="3232949" y="26418"/>
                </a:lnTo>
                <a:lnTo>
                  <a:pt x="3262589" y="56058"/>
                </a:lnTo>
                <a:lnTo>
                  <a:pt x="3282027" y="93645"/>
                </a:lnTo>
                <a:lnTo>
                  <a:pt x="3289008" y="136923"/>
                </a:lnTo>
                <a:lnTo>
                  <a:pt x="3282023" y="180202"/>
                </a:lnTo>
                <a:lnTo>
                  <a:pt x="3262585" y="217789"/>
                </a:lnTo>
                <a:lnTo>
                  <a:pt x="3232945" y="247429"/>
                </a:lnTo>
                <a:lnTo>
                  <a:pt x="3195359" y="266867"/>
                </a:lnTo>
                <a:lnTo>
                  <a:pt x="3152081" y="273847"/>
                </a:lnTo>
                <a:lnTo>
                  <a:pt x="136923" y="273844"/>
                </a:lnTo>
                <a:lnTo>
                  <a:pt x="93644" y="266863"/>
                </a:lnTo>
                <a:lnTo>
                  <a:pt x="56058" y="247425"/>
                </a:lnTo>
                <a:lnTo>
                  <a:pt x="26418" y="217785"/>
                </a:lnTo>
                <a:lnTo>
                  <a:pt x="6980" y="180198"/>
                </a:lnTo>
                <a:lnTo>
                  <a:pt x="0" y="136920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35"/>
          <p:cNvSpPr txBox="1"/>
          <p:nvPr/>
        </p:nvSpPr>
        <p:spPr>
          <a:xfrm>
            <a:off x="2895600" y="2438400"/>
            <a:ext cx="3044973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Arial"/>
                <a:cs typeface="Arial"/>
              </a:rPr>
              <a:t>механизмы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реализации</a:t>
            </a:r>
            <a:r>
              <a:rPr sz="800" b="1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инвестиционного</a:t>
            </a:r>
            <a:r>
              <a:rPr sz="800" b="1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профиля</a:t>
            </a:r>
            <a:r>
              <a:rPr sz="800" b="1" dirty="0">
                <a:latin typeface="Arial"/>
                <a:cs typeface="Arial"/>
              </a:rPr>
              <a:t> </a:t>
            </a:r>
            <a:r>
              <a:rPr sz="800" b="1" dirty="0" smtClean="0">
                <a:latin typeface="Arial"/>
                <a:cs typeface="Arial"/>
              </a:rPr>
              <a:t>2</a:t>
            </a:r>
            <a:r>
              <a:rPr lang="ru-RU" sz="800" b="1" dirty="0" smtClean="0">
                <a:latin typeface="Arial"/>
                <a:cs typeface="Arial"/>
              </a:rPr>
              <a:t>2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198789" y="2372876"/>
            <a:ext cx="1741805" cy="274320"/>
          </a:xfrm>
          <a:custGeom>
            <a:avLst/>
            <a:gdLst/>
            <a:ahLst/>
            <a:cxnLst/>
            <a:rect l="l" t="t" r="r" b="b"/>
            <a:pathLst>
              <a:path w="1741804" h="274319">
                <a:moveTo>
                  <a:pt x="1604768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604768" y="273843"/>
                </a:lnTo>
                <a:lnTo>
                  <a:pt x="1648045" y="266863"/>
                </a:lnTo>
                <a:lnTo>
                  <a:pt x="1685632" y="247425"/>
                </a:lnTo>
                <a:lnTo>
                  <a:pt x="1715271" y="217786"/>
                </a:lnTo>
                <a:lnTo>
                  <a:pt x="1734709" y="180200"/>
                </a:lnTo>
                <a:lnTo>
                  <a:pt x="1741689" y="136922"/>
                </a:lnTo>
                <a:lnTo>
                  <a:pt x="1734709" y="93644"/>
                </a:lnTo>
                <a:lnTo>
                  <a:pt x="1715271" y="56057"/>
                </a:lnTo>
                <a:lnTo>
                  <a:pt x="1685632" y="26417"/>
                </a:lnTo>
                <a:lnTo>
                  <a:pt x="1648045" y="6980"/>
                </a:lnTo>
                <a:lnTo>
                  <a:pt x="160476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37"/>
          <p:cNvSpPr txBox="1"/>
          <p:nvPr/>
        </p:nvSpPr>
        <p:spPr>
          <a:xfrm>
            <a:off x="6248400" y="2438400"/>
            <a:ext cx="134937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основные организации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dirty="0" smtClean="0">
                <a:latin typeface="Arial"/>
                <a:cs typeface="Arial"/>
              </a:rPr>
              <a:t>2</a:t>
            </a:r>
            <a:r>
              <a:rPr lang="ru-RU" sz="800" b="1" dirty="0" smtClean="0">
                <a:latin typeface="Arial"/>
                <a:cs typeface="Arial"/>
              </a:rPr>
              <a:t>3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038304" y="2372876"/>
            <a:ext cx="1741805" cy="274320"/>
          </a:xfrm>
          <a:custGeom>
            <a:avLst/>
            <a:gdLst/>
            <a:ahLst/>
            <a:cxnLst/>
            <a:rect l="l" t="t" r="r" b="b"/>
            <a:pathLst>
              <a:path w="1741804" h="274319">
                <a:moveTo>
                  <a:pt x="1604768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604768" y="273843"/>
                </a:lnTo>
                <a:lnTo>
                  <a:pt x="1648045" y="266863"/>
                </a:lnTo>
                <a:lnTo>
                  <a:pt x="1685632" y="247425"/>
                </a:lnTo>
                <a:lnTo>
                  <a:pt x="1715271" y="217786"/>
                </a:lnTo>
                <a:lnTo>
                  <a:pt x="1734709" y="180200"/>
                </a:lnTo>
                <a:lnTo>
                  <a:pt x="1741689" y="136922"/>
                </a:lnTo>
                <a:lnTo>
                  <a:pt x="1734709" y="93644"/>
                </a:lnTo>
                <a:lnTo>
                  <a:pt x="1715271" y="56057"/>
                </a:lnTo>
                <a:lnTo>
                  <a:pt x="1685632" y="26417"/>
                </a:lnTo>
                <a:lnTo>
                  <a:pt x="1648045" y="6980"/>
                </a:lnTo>
                <a:lnTo>
                  <a:pt x="160476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 txBox="1"/>
          <p:nvPr/>
        </p:nvSpPr>
        <p:spPr>
          <a:xfrm>
            <a:off x="8077200" y="2438400"/>
            <a:ext cx="138239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ключевые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компетенции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dirty="0" smtClean="0">
                <a:latin typeface="Arial"/>
                <a:cs typeface="Arial"/>
              </a:rPr>
              <a:t>2</a:t>
            </a:r>
            <a:r>
              <a:rPr lang="ru-RU" sz="800" b="1" dirty="0" smtClean="0">
                <a:latin typeface="Arial"/>
                <a:cs typeface="Arial"/>
              </a:rPr>
              <a:t>4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552257" y="2748230"/>
            <a:ext cx="2738120" cy="274320"/>
          </a:xfrm>
          <a:custGeom>
            <a:avLst/>
            <a:gdLst/>
            <a:ahLst/>
            <a:cxnLst/>
            <a:rect l="l" t="t" r="r" b="b"/>
            <a:pathLst>
              <a:path w="2738120" h="274319">
                <a:moveTo>
                  <a:pt x="2601191" y="0"/>
                </a:moveTo>
                <a:lnTo>
                  <a:pt x="136919" y="0"/>
                </a:lnTo>
                <a:lnTo>
                  <a:pt x="93642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3"/>
                </a:lnTo>
                <a:lnTo>
                  <a:pt x="0" y="136921"/>
                </a:lnTo>
                <a:lnTo>
                  <a:pt x="6980" y="180199"/>
                </a:lnTo>
                <a:lnTo>
                  <a:pt x="26417" y="217785"/>
                </a:lnTo>
                <a:lnTo>
                  <a:pt x="56057" y="247425"/>
                </a:lnTo>
                <a:lnTo>
                  <a:pt x="93642" y="266863"/>
                </a:lnTo>
                <a:lnTo>
                  <a:pt x="136919" y="273843"/>
                </a:lnTo>
                <a:lnTo>
                  <a:pt x="2601191" y="273843"/>
                </a:lnTo>
                <a:lnTo>
                  <a:pt x="2644468" y="266863"/>
                </a:lnTo>
                <a:lnTo>
                  <a:pt x="2682055" y="247425"/>
                </a:lnTo>
                <a:lnTo>
                  <a:pt x="2711694" y="217785"/>
                </a:lnTo>
                <a:lnTo>
                  <a:pt x="2731132" y="180199"/>
                </a:lnTo>
                <a:lnTo>
                  <a:pt x="2738112" y="136921"/>
                </a:lnTo>
                <a:lnTo>
                  <a:pt x="2731132" y="93643"/>
                </a:lnTo>
                <a:lnTo>
                  <a:pt x="2711694" y="56057"/>
                </a:lnTo>
                <a:lnTo>
                  <a:pt x="2682055" y="26417"/>
                </a:lnTo>
                <a:lnTo>
                  <a:pt x="2644468" y="6980"/>
                </a:lnTo>
                <a:lnTo>
                  <a:pt x="260119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 txBox="1"/>
          <p:nvPr/>
        </p:nvSpPr>
        <p:spPr>
          <a:xfrm>
            <a:off x="2667000" y="2819400"/>
            <a:ext cx="2440593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dirty="0" smtClean="0">
                <a:latin typeface="Arial"/>
                <a:cs typeface="Arial"/>
              </a:rPr>
              <a:t>р</a:t>
            </a:r>
            <a:r>
              <a:rPr sz="800" b="1" dirty="0" smtClean="0">
                <a:latin typeface="Arial"/>
                <a:cs typeface="Arial"/>
              </a:rPr>
              <a:t>еализ</a:t>
            </a:r>
            <a:r>
              <a:rPr lang="ru-RU" sz="800" b="1" dirty="0" smtClean="0">
                <a:latin typeface="Arial"/>
                <a:cs typeface="Arial"/>
              </a:rPr>
              <a:t>ованные </a:t>
            </a:r>
            <a:r>
              <a:rPr sz="800" b="1" spc="-5" dirty="0" smtClean="0">
                <a:latin typeface="Arial"/>
                <a:cs typeface="Arial"/>
              </a:rPr>
              <a:t>инвестиционные</a:t>
            </a:r>
            <a:r>
              <a:rPr sz="800" b="1" dirty="0" smtClean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проекты</a:t>
            </a:r>
            <a:r>
              <a:rPr sz="800" b="1" dirty="0">
                <a:latin typeface="Arial"/>
                <a:cs typeface="Arial"/>
              </a:rPr>
              <a:t> </a:t>
            </a:r>
            <a:r>
              <a:rPr sz="800" b="1" dirty="0" smtClean="0">
                <a:latin typeface="Arial"/>
                <a:cs typeface="Arial"/>
              </a:rPr>
              <a:t>2</a:t>
            </a:r>
            <a:r>
              <a:rPr lang="ru-RU" sz="800" b="1" dirty="0" smtClean="0">
                <a:latin typeface="Arial"/>
                <a:cs typeface="Arial"/>
              </a:rPr>
              <a:t>6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374356" y="2747209"/>
            <a:ext cx="2702844" cy="274320"/>
          </a:xfrm>
          <a:custGeom>
            <a:avLst/>
            <a:gdLst/>
            <a:ahLst/>
            <a:cxnLst/>
            <a:rect l="l" t="t" r="r" b="b"/>
            <a:pathLst>
              <a:path w="1842134" h="274319">
                <a:moveTo>
                  <a:pt x="1705055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8"/>
                </a:lnTo>
                <a:lnTo>
                  <a:pt x="26417" y="56058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6"/>
                </a:lnTo>
                <a:lnTo>
                  <a:pt x="93643" y="266864"/>
                </a:lnTo>
                <a:lnTo>
                  <a:pt x="136921" y="273845"/>
                </a:lnTo>
                <a:lnTo>
                  <a:pt x="1705055" y="273845"/>
                </a:lnTo>
                <a:lnTo>
                  <a:pt x="1748332" y="266864"/>
                </a:lnTo>
                <a:lnTo>
                  <a:pt x="1785918" y="247426"/>
                </a:lnTo>
                <a:lnTo>
                  <a:pt x="1815558" y="217786"/>
                </a:lnTo>
                <a:lnTo>
                  <a:pt x="1834995" y="180200"/>
                </a:lnTo>
                <a:lnTo>
                  <a:pt x="1841976" y="136922"/>
                </a:lnTo>
                <a:lnTo>
                  <a:pt x="1834995" y="93644"/>
                </a:lnTo>
                <a:lnTo>
                  <a:pt x="1815558" y="56058"/>
                </a:lnTo>
                <a:lnTo>
                  <a:pt x="1785918" y="26418"/>
                </a:lnTo>
                <a:lnTo>
                  <a:pt x="1748332" y="6980"/>
                </a:lnTo>
                <a:lnTo>
                  <a:pt x="170505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3"/>
          <p:cNvSpPr txBox="1"/>
          <p:nvPr/>
        </p:nvSpPr>
        <p:spPr>
          <a:xfrm>
            <a:off x="8229600" y="2819400"/>
            <a:ext cx="133159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инвестиционные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ниши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28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26294" y="3126746"/>
            <a:ext cx="2574106" cy="274320"/>
          </a:xfrm>
          <a:custGeom>
            <a:avLst/>
            <a:gdLst/>
            <a:ahLst/>
            <a:cxnLst/>
            <a:rect l="l" t="t" r="r" b="b"/>
            <a:pathLst>
              <a:path w="2414905" h="274320">
                <a:moveTo>
                  <a:pt x="2277384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8"/>
                </a:lnTo>
                <a:lnTo>
                  <a:pt x="26417" y="56058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6"/>
                </a:lnTo>
                <a:lnTo>
                  <a:pt x="93643" y="266864"/>
                </a:lnTo>
                <a:lnTo>
                  <a:pt x="136921" y="273845"/>
                </a:lnTo>
                <a:lnTo>
                  <a:pt x="2277384" y="273845"/>
                </a:lnTo>
                <a:lnTo>
                  <a:pt x="2320662" y="266864"/>
                </a:lnTo>
                <a:lnTo>
                  <a:pt x="2358248" y="247426"/>
                </a:lnTo>
                <a:lnTo>
                  <a:pt x="2387888" y="217786"/>
                </a:lnTo>
                <a:lnTo>
                  <a:pt x="2407325" y="180200"/>
                </a:lnTo>
                <a:lnTo>
                  <a:pt x="2414306" y="136922"/>
                </a:lnTo>
                <a:lnTo>
                  <a:pt x="2407325" y="93644"/>
                </a:lnTo>
                <a:lnTo>
                  <a:pt x="2387888" y="56058"/>
                </a:lnTo>
                <a:lnTo>
                  <a:pt x="2358248" y="26418"/>
                </a:lnTo>
                <a:lnTo>
                  <a:pt x="2320662" y="6980"/>
                </a:lnTo>
                <a:lnTo>
                  <a:pt x="227738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7"/>
          <p:cNvSpPr txBox="1"/>
          <p:nvPr/>
        </p:nvSpPr>
        <p:spPr>
          <a:xfrm>
            <a:off x="685800" y="3200400"/>
            <a:ext cx="217741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свободные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инвестиционные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площадки</a:t>
            </a:r>
            <a:r>
              <a:rPr sz="800" b="1" dirty="0">
                <a:latin typeface="Arial"/>
                <a:cs typeface="Arial"/>
              </a:rPr>
              <a:t> </a:t>
            </a:r>
            <a:r>
              <a:rPr sz="800" b="1" dirty="0" smtClean="0">
                <a:latin typeface="Arial"/>
                <a:cs typeface="Arial"/>
              </a:rPr>
              <a:t>3</a:t>
            </a:r>
            <a:r>
              <a:rPr lang="ru-RU" sz="800" b="1" dirty="0" smtClean="0">
                <a:latin typeface="Arial"/>
                <a:cs typeface="Arial"/>
              </a:rPr>
              <a:t>0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105416" y="3124654"/>
            <a:ext cx="1595120" cy="274320"/>
          </a:xfrm>
          <a:custGeom>
            <a:avLst/>
            <a:gdLst/>
            <a:ahLst/>
            <a:cxnLst/>
            <a:rect l="l" t="t" r="r" b="b"/>
            <a:pathLst>
              <a:path w="1595120" h="274320">
                <a:moveTo>
                  <a:pt x="1457998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8"/>
                </a:lnTo>
                <a:lnTo>
                  <a:pt x="26417" y="56058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457998" y="273843"/>
                </a:lnTo>
                <a:lnTo>
                  <a:pt x="1501276" y="266863"/>
                </a:lnTo>
                <a:lnTo>
                  <a:pt x="1538863" y="247425"/>
                </a:lnTo>
                <a:lnTo>
                  <a:pt x="1568502" y="217786"/>
                </a:lnTo>
                <a:lnTo>
                  <a:pt x="1587940" y="180200"/>
                </a:lnTo>
                <a:lnTo>
                  <a:pt x="1594920" y="136922"/>
                </a:lnTo>
                <a:lnTo>
                  <a:pt x="1587940" y="93644"/>
                </a:lnTo>
                <a:lnTo>
                  <a:pt x="1568502" y="56058"/>
                </a:lnTo>
                <a:lnTo>
                  <a:pt x="1538863" y="26418"/>
                </a:lnTo>
                <a:lnTo>
                  <a:pt x="1501276" y="6980"/>
                </a:lnTo>
                <a:lnTo>
                  <a:pt x="145799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9" name="object 49"/>
          <p:cNvSpPr txBox="1"/>
          <p:nvPr/>
        </p:nvSpPr>
        <p:spPr>
          <a:xfrm>
            <a:off x="5181600" y="3200400"/>
            <a:ext cx="119634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меры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господдержки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dirty="0" smtClean="0">
                <a:latin typeface="Arial"/>
                <a:cs typeface="Arial"/>
              </a:rPr>
              <a:t>3</a:t>
            </a:r>
            <a:r>
              <a:rPr lang="ru-RU" sz="800" b="1" dirty="0" smtClean="0">
                <a:latin typeface="Arial"/>
                <a:cs typeface="Arial"/>
              </a:rPr>
              <a:t>2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781165" y="3124654"/>
            <a:ext cx="2985770" cy="274320"/>
          </a:xfrm>
          <a:custGeom>
            <a:avLst/>
            <a:gdLst/>
            <a:ahLst/>
            <a:cxnLst/>
            <a:rect l="l" t="t" r="r" b="b"/>
            <a:pathLst>
              <a:path w="2985770" h="274320">
                <a:moveTo>
                  <a:pt x="2848728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8"/>
                </a:lnTo>
                <a:lnTo>
                  <a:pt x="26417" y="56058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2848728" y="273843"/>
                </a:lnTo>
                <a:lnTo>
                  <a:pt x="2892005" y="266863"/>
                </a:lnTo>
                <a:lnTo>
                  <a:pt x="2929592" y="247425"/>
                </a:lnTo>
                <a:lnTo>
                  <a:pt x="2959231" y="217786"/>
                </a:lnTo>
                <a:lnTo>
                  <a:pt x="2978669" y="180200"/>
                </a:lnTo>
                <a:lnTo>
                  <a:pt x="2985649" y="136922"/>
                </a:lnTo>
                <a:lnTo>
                  <a:pt x="2978669" y="93644"/>
                </a:lnTo>
                <a:lnTo>
                  <a:pt x="2959231" y="56058"/>
                </a:lnTo>
                <a:lnTo>
                  <a:pt x="2929592" y="26418"/>
                </a:lnTo>
                <a:lnTo>
                  <a:pt x="2892005" y="6980"/>
                </a:lnTo>
                <a:lnTo>
                  <a:pt x="284872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1" name="object 51"/>
          <p:cNvSpPr txBox="1"/>
          <p:nvPr/>
        </p:nvSpPr>
        <p:spPr>
          <a:xfrm>
            <a:off x="6858000" y="3200400"/>
            <a:ext cx="258889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 smtClean="0">
                <a:latin typeface="Arial"/>
                <a:cs typeface="Arial"/>
              </a:rPr>
              <a:t>предложени</a:t>
            </a:r>
            <a:r>
              <a:rPr lang="ru-RU" sz="800" b="1" spc="-5" dirty="0" smtClean="0">
                <a:latin typeface="Arial"/>
                <a:cs typeface="Arial"/>
              </a:rPr>
              <a:t>я</a:t>
            </a:r>
            <a:r>
              <a:rPr sz="800" b="1" dirty="0" smtClean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по </a:t>
            </a:r>
            <a:r>
              <a:rPr sz="800" b="1" spc="-5" dirty="0">
                <a:latin typeface="Arial"/>
                <a:cs typeface="Arial"/>
              </a:rPr>
              <a:t>корректировке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мер </a:t>
            </a:r>
            <a:r>
              <a:rPr sz="800" b="1" spc="-5" dirty="0">
                <a:latin typeface="Arial"/>
                <a:cs typeface="Arial"/>
              </a:rPr>
              <a:t>поддержки </a:t>
            </a:r>
            <a:r>
              <a:rPr sz="800" b="1" dirty="0" smtClean="0">
                <a:latin typeface="Arial"/>
                <a:cs typeface="Arial"/>
              </a:rPr>
              <a:t>3</a:t>
            </a:r>
            <a:r>
              <a:rPr lang="ru-RU" sz="800" b="1" dirty="0" smtClean="0">
                <a:latin typeface="Arial"/>
                <a:cs typeface="Arial"/>
              </a:rPr>
              <a:t>4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09600" y="3505200"/>
            <a:ext cx="1616075" cy="274320"/>
          </a:xfrm>
          <a:custGeom>
            <a:avLst/>
            <a:gdLst/>
            <a:ahLst/>
            <a:cxnLst/>
            <a:rect l="l" t="t" r="r" b="b"/>
            <a:pathLst>
              <a:path w="1616075" h="274320">
                <a:moveTo>
                  <a:pt x="1478670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19"/>
                </a:lnTo>
                <a:lnTo>
                  <a:pt x="6980" y="180198"/>
                </a:lnTo>
                <a:lnTo>
                  <a:pt x="26418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478668" y="273845"/>
                </a:lnTo>
                <a:lnTo>
                  <a:pt x="1521946" y="266864"/>
                </a:lnTo>
                <a:lnTo>
                  <a:pt x="1559533" y="247426"/>
                </a:lnTo>
                <a:lnTo>
                  <a:pt x="1589172" y="217786"/>
                </a:lnTo>
                <a:lnTo>
                  <a:pt x="1608610" y="180200"/>
                </a:lnTo>
                <a:lnTo>
                  <a:pt x="1615592" y="136922"/>
                </a:lnTo>
                <a:lnTo>
                  <a:pt x="1608612" y="93644"/>
                </a:lnTo>
                <a:lnTo>
                  <a:pt x="1589174" y="56057"/>
                </a:lnTo>
                <a:lnTo>
                  <a:pt x="1559534" y="26417"/>
                </a:lnTo>
                <a:lnTo>
                  <a:pt x="1521948" y="6980"/>
                </a:lnTo>
                <a:lnTo>
                  <a:pt x="147867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3" name="object 53"/>
          <p:cNvSpPr txBox="1"/>
          <p:nvPr/>
        </p:nvSpPr>
        <p:spPr>
          <a:xfrm>
            <a:off x="685800" y="3581400"/>
            <a:ext cx="117475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Arial"/>
                <a:cs typeface="Arial"/>
              </a:rPr>
              <a:t>образ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будущего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-15" dirty="0" smtClean="0">
                <a:latin typeface="Arial"/>
                <a:cs typeface="Arial"/>
              </a:rPr>
              <a:t> </a:t>
            </a:r>
            <a:r>
              <a:rPr sz="800" b="1" dirty="0" smtClean="0">
                <a:latin typeface="Arial"/>
                <a:cs typeface="Arial"/>
              </a:rPr>
              <a:t>3</a:t>
            </a:r>
            <a:r>
              <a:rPr lang="ru-RU" sz="800" b="1" dirty="0" smtClean="0">
                <a:latin typeface="Arial"/>
                <a:cs typeface="Arial"/>
              </a:rPr>
              <a:t>5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329840" y="3513357"/>
            <a:ext cx="981075" cy="274320"/>
          </a:xfrm>
          <a:custGeom>
            <a:avLst/>
            <a:gdLst/>
            <a:ahLst/>
            <a:cxnLst/>
            <a:rect l="l" t="t" r="r" b="b"/>
            <a:pathLst>
              <a:path w="981075" h="274320">
                <a:moveTo>
                  <a:pt x="843683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8" y="217786"/>
                </a:lnTo>
                <a:lnTo>
                  <a:pt x="56059" y="247426"/>
                </a:lnTo>
                <a:lnTo>
                  <a:pt x="93651" y="266864"/>
                </a:lnTo>
                <a:lnTo>
                  <a:pt x="136921" y="273843"/>
                </a:lnTo>
                <a:lnTo>
                  <a:pt x="843690" y="273843"/>
                </a:lnTo>
                <a:lnTo>
                  <a:pt x="886962" y="266863"/>
                </a:lnTo>
                <a:lnTo>
                  <a:pt x="924548" y="247425"/>
                </a:lnTo>
                <a:lnTo>
                  <a:pt x="954187" y="217785"/>
                </a:lnTo>
                <a:lnTo>
                  <a:pt x="973624" y="180199"/>
                </a:lnTo>
                <a:lnTo>
                  <a:pt x="980604" y="136921"/>
                </a:lnTo>
                <a:lnTo>
                  <a:pt x="973624" y="93644"/>
                </a:lnTo>
                <a:lnTo>
                  <a:pt x="954187" y="56057"/>
                </a:lnTo>
                <a:lnTo>
                  <a:pt x="924547" y="26417"/>
                </a:lnTo>
                <a:lnTo>
                  <a:pt x="886961" y="6980"/>
                </a:lnTo>
                <a:lnTo>
                  <a:pt x="84368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5" name="object 55"/>
          <p:cNvSpPr txBox="1"/>
          <p:nvPr/>
        </p:nvSpPr>
        <p:spPr>
          <a:xfrm>
            <a:off x="2438400" y="3581400"/>
            <a:ext cx="6362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контакты</a:t>
            </a:r>
            <a:r>
              <a:rPr sz="800" b="1" spc="-45" dirty="0">
                <a:latin typeface="Arial"/>
                <a:cs typeface="Arial"/>
              </a:rPr>
              <a:t> </a:t>
            </a:r>
            <a:r>
              <a:rPr sz="800" b="1" dirty="0" smtClean="0">
                <a:latin typeface="Arial"/>
                <a:cs typeface="Arial"/>
              </a:rPr>
              <a:t>3</a:t>
            </a:r>
            <a:r>
              <a:rPr lang="ru-RU" sz="800" b="1" dirty="0" smtClean="0">
                <a:latin typeface="Arial"/>
                <a:cs typeface="Arial"/>
              </a:rPr>
              <a:t>6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398399" y="3513357"/>
            <a:ext cx="1151890" cy="274320"/>
          </a:xfrm>
          <a:custGeom>
            <a:avLst/>
            <a:gdLst/>
            <a:ahLst/>
            <a:cxnLst/>
            <a:rect l="l" t="t" r="r" b="b"/>
            <a:pathLst>
              <a:path w="1151889" h="274320">
                <a:moveTo>
                  <a:pt x="0" y="136922"/>
                </a:moveTo>
                <a:lnTo>
                  <a:pt x="6980" y="93644"/>
                </a:lnTo>
                <a:lnTo>
                  <a:pt x="26417" y="56057"/>
                </a:lnTo>
                <a:lnTo>
                  <a:pt x="56057" y="26418"/>
                </a:lnTo>
                <a:lnTo>
                  <a:pt x="93643" y="6980"/>
                </a:lnTo>
                <a:lnTo>
                  <a:pt x="136921" y="0"/>
                </a:lnTo>
                <a:lnTo>
                  <a:pt x="1014809" y="0"/>
                </a:lnTo>
                <a:lnTo>
                  <a:pt x="1058086" y="6980"/>
                </a:lnTo>
                <a:lnTo>
                  <a:pt x="1095673" y="26418"/>
                </a:lnTo>
                <a:lnTo>
                  <a:pt x="1125313" y="56057"/>
                </a:lnTo>
                <a:lnTo>
                  <a:pt x="1144750" y="93644"/>
                </a:lnTo>
                <a:lnTo>
                  <a:pt x="1151731" y="136922"/>
                </a:lnTo>
                <a:lnTo>
                  <a:pt x="1144750" y="180199"/>
                </a:lnTo>
                <a:lnTo>
                  <a:pt x="1125313" y="217786"/>
                </a:lnTo>
                <a:lnTo>
                  <a:pt x="1095673" y="247425"/>
                </a:lnTo>
                <a:lnTo>
                  <a:pt x="1058086" y="266863"/>
                </a:lnTo>
                <a:lnTo>
                  <a:pt x="1014809" y="273844"/>
                </a:lnTo>
                <a:lnTo>
                  <a:pt x="136921" y="273844"/>
                </a:lnTo>
                <a:lnTo>
                  <a:pt x="93643" y="266863"/>
                </a:lnTo>
                <a:lnTo>
                  <a:pt x="56057" y="247425"/>
                </a:lnTo>
                <a:lnTo>
                  <a:pt x="26417" y="217786"/>
                </a:lnTo>
                <a:lnTo>
                  <a:pt x="6980" y="180199"/>
                </a:lnTo>
                <a:lnTo>
                  <a:pt x="0" y="136922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7" name="object 57"/>
          <p:cNvSpPr txBox="1"/>
          <p:nvPr/>
        </p:nvSpPr>
        <p:spPr>
          <a:xfrm>
            <a:off x="3505200" y="3581400"/>
            <a:ext cx="79184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приложения</a:t>
            </a:r>
            <a:r>
              <a:rPr sz="800" b="1" spc="-50" dirty="0">
                <a:latin typeface="Arial"/>
                <a:cs typeface="Arial"/>
              </a:rPr>
              <a:t> </a:t>
            </a:r>
            <a:r>
              <a:rPr lang="ru-RU" sz="800" b="1" dirty="0" smtClean="0">
                <a:latin typeface="Arial"/>
                <a:cs typeface="Arial"/>
              </a:rPr>
              <a:t>37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638085" y="3509972"/>
            <a:ext cx="1744980" cy="274320"/>
          </a:xfrm>
          <a:custGeom>
            <a:avLst/>
            <a:gdLst/>
            <a:ahLst/>
            <a:cxnLst/>
            <a:rect l="l" t="t" r="r" b="b"/>
            <a:pathLst>
              <a:path w="1744979" h="274320">
                <a:moveTo>
                  <a:pt x="1607991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607991" y="273843"/>
                </a:lnTo>
                <a:lnTo>
                  <a:pt x="1651269" y="266863"/>
                </a:lnTo>
                <a:lnTo>
                  <a:pt x="1688855" y="247425"/>
                </a:lnTo>
                <a:lnTo>
                  <a:pt x="1718494" y="217786"/>
                </a:lnTo>
                <a:lnTo>
                  <a:pt x="1737932" y="180200"/>
                </a:lnTo>
                <a:lnTo>
                  <a:pt x="1744912" y="136922"/>
                </a:lnTo>
                <a:lnTo>
                  <a:pt x="1737932" y="93644"/>
                </a:lnTo>
                <a:lnTo>
                  <a:pt x="1718494" y="56057"/>
                </a:lnTo>
                <a:lnTo>
                  <a:pt x="1688855" y="26417"/>
                </a:lnTo>
                <a:lnTo>
                  <a:pt x="1651269" y="6980"/>
                </a:lnTo>
                <a:lnTo>
                  <a:pt x="160799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9" name="object 59"/>
          <p:cNvSpPr txBox="1"/>
          <p:nvPr/>
        </p:nvSpPr>
        <p:spPr>
          <a:xfrm>
            <a:off x="4724400" y="3581400"/>
            <a:ext cx="131254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Arial"/>
                <a:cs typeface="Arial"/>
              </a:rPr>
              <a:t>цель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и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задачи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проекта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lang="ru-RU" sz="800" b="1" dirty="0" smtClean="0">
                <a:latin typeface="Arial"/>
                <a:cs typeface="Arial"/>
              </a:rPr>
              <a:t>38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8499854" y="3509972"/>
            <a:ext cx="1267460" cy="274320"/>
          </a:xfrm>
          <a:custGeom>
            <a:avLst/>
            <a:gdLst/>
            <a:ahLst/>
            <a:cxnLst/>
            <a:rect l="l" t="t" r="r" b="b"/>
            <a:pathLst>
              <a:path w="1267459" h="274320">
                <a:moveTo>
                  <a:pt x="1130039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130039" y="273843"/>
                </a:lnTo>
                <a:lnTo>
                  <a:pt x="1173317" y="266863"/>
                </a:lnTo>
                <a:lnTo>
                  <a:pt x="1210903" y="247425"/>
                </a:lnTo>
                <a:lnTo>
                  <a:pt x="1240543" y="217786"/>
                </a:lnTo>
                <a:lnTo>
                  <a:pt x="1259980" y="180200"/>
                </a:lnTo>
                <a:lnTo>
                  <a:pt x="1266960" y="136922"/>
                </a:lnTo>
                <a:lnTo>
                  <a:pt x="1259980" y="93644"/>
                </a:lnTo>
                <a:lnTo>
                  <a:pt x="1240543" y="56057"/>
                </a:lnTo>
                <a:lnTo>
                  <a:pt x="1210903" y="26417"/>
                </a:lnTo>
                <a:lnTo>
                  <a:pt x="1173317" y="6980"/>
                </a:lnTo>
                <a:lnTo>
                  <a:pt x="113003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1" name="object 61"/>
          <p:cNvSpPr txBox="1"/>
          <p:nvPr/>
        </p:nvSpPr>
        <p:spPr>
          <a:xfrm>
            <a:off x="8534400" y="3581400"/>
            <a:ext cx="823594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Arial"/>
                <a:cs typeface="Arial"/>
              </a:rPr>
              <a:t>план</a:t>
            </a:r>
            <a:r>
              <a:rPr sz="800" b="1" spc="-2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работы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lang="ru-RU" sz="800" b="1" spc="-20" dirty="0" smtClean="0">
                <a:latin typeface="Arial"/>
                <a:cs typeface="Arial"/>
              </a:rPr>
              <a:t>43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26294" y="3885543"/>
            <a:ext cx="2193106" cy="274320"/>
          </a:xfrm>
          <a:custGeom>
            <a:avLst/>
            <a:gdLst/>
            <a:ahLst/>
            <a:cxnLst/>
            <a:rect l="l" t="t" r="r" b="b"/>
            <a:pathLst>
              <a:path w="1859280" h="274320">
                <a:moveTo>
                  <a:pt x="1721773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19"/>
                </a:lnTo>
                <a:lnTo>
                  <a:pt x="6980" y="180198"/>
                </a:lnTo>
                <a:lnTo>
                  <a:pt x="26418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721770" y="273845"/>
                </a:lnTo>
                <a:lnTo>
                  <a:pt x="1765048" y="266864"/>
                </a:lnTo>
                <a:lnTo>
                  <a:pt x="1802635" y="247427"/>
                </a:lnTo>
                <a:lnTo>
                  <a:pt x="1832275" y="217787"/>
                </a:lnTo>
                <a:lnTo>
                  <a:pt x="1851712" y="180200"/>
                </a:lnTo>
                <a:lnTo>
                  <a:pt x="1858694" y="136922"/>
                </a:lnTo>
                <a:lnTo>
                  <a:pt x="1851714" y="93644"/>
                </a:lnTo>
                <a:lnTo>
                  <a:pt x="1832276" y="56057"/>
                </a:lnTo>
                <a:lnTo>
                  <a:pt x="1802637" y="26417"/>
                </a:lnTo>
                <a:lnTo>
                  <a:pt x="1765051" y="6980"/>
                </a:lnTo>
                <a:lnTo>
                  <a:pt x="172177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4" name="object 64"/>
          <p:cNvSpPr/>
          <p:nvPr/>
        </p:nvSpPr>
        <p:spPr>
          <a:xfrm>
            <a:off x="2895599" y="3885543"/>
            <a:ext cx="2514601" cy="274320"/>
          </a:xfrm>
          <a:custGeom>
            <a:avLst/>
            <a:gdLst/>
            <a:ahLst/>
            <a:cxnLst/>
            <a:rect l="l" t="t" r="r" b="b"/>
            <a:pathLst>
              <a:path w="2230120" h="274320">
                <a:moveTo>
                  <a:pt x="2092572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19"/>
                </a:lnTo>
                <a:lnTo>
                  <a:pt x="6980" y="180198"/>
                </a:lnTo>
                <a:lnTo>
                  <a:pt x="26417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2092570" y="273846"/>
                </a:lnTo>
                <a:lnTo>
                  <a:pt x="2135847" y="266865"/>
                </a:lnTo>
                <a:lnTo>
                  <a:pt x="2173434" y="247427"/>
                </a:lnTo>
                <a:lnTo>
                  <a:pt x="2203073" y="217787"/>
                </a:lnTo>
                <a:lnTo>
                  <a:pt x="2222511" y="180201"/>
                </a:lnTo>
                <a:lnTo>
                  <a:pt x="2229493" y="136922"/>
                </a:lnTo>
                <a:lnTo>
                  <a:pt x="2222513" y="93644"/>
                </a:lnTo>
                <a:lnTo>
                  <a:pt x="2203076" y="56057"/>
                </a:lnTo>
                <a:lnTo>
                  <a:pt x="2173436" y="26417"/>
                </a:lnTo>
                <a:lnTo>
                  <a:pt x="2135850" y="6980"/>
                </a:lnTo>
                <a:lnTo>
                  <a:pt x="209257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5" name="object 65"/>
          <p:cNvSpPr txBox="1"/>
          <p:nvPr/>
        </p:nvSpPr>
        <p:spPr>
          <a:xfrm>
            <a:off x="685800" y="3962400"/>
            <a:ext cx="184785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Arial"/>
                <a:cs typeface="Arial"/>
              </a:rPr>
              <a:t>направления</a:t>
            </a:r>
            <a:r>
              <a:rPr sz="800" b="1" spc="-2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сбора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информации</a:t>
            </a:r>
            <a:r>
              <a:rPr sz="800" b="1" spc="-25" dirty="0">
                <a:latin typeface="Arial"/>
                <a:cs typeface="Arial"/>
              </a:rPr>
              <a:t> </a:t>
            </a:r>
            <a:r>
              <a:rPr lang="ru-RU" sz="800" b="1" dirty="0" smtClean="0">
                <a:latin typeface="Arial"/>
                <a:cs typeface="Arial"/>
              </a:rPr>
              <a:t>4</a:t>
            </a:r>
            <a:r>
              <a:rPr sz="800" b="1" dirty="0" smtClean="0">
                <a:latin typeface="Arial"/>
                <a:cs typeface="Arial"/>
              </a:rPr>
              <a:t>4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5638800" y="3885543"/>
            <a:ext cx="1752600" cy="274320"/>
          </a:xfrm>
          <a:custGeom>
            <a:avLst/>
            <a:gdLst/>
            <a:ahLst/>
            <a:cxnLst/>
            <a:rect l="l" t="t" r="r" b="b"/>
            <a:pathLst>
              <a:path w="2498090" h="274320">
                <a:moveTo>
                  <a:pt x="2361026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19"/>
                </a:lnTo>
                <a:lnTo>
                  <a:pt x="6980" y="180198"/>
                </a:lnTo>
                <a:lnTo>
                  <a:pt x="26417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2361023" y="273846"/>
                </a:lnTo>
                <a:lnTo>
                  <a:pt x="2404301" y="266865"/>
                </a:lnTo>
                <a:lnTo>
                  <a:pt x="2441888" y="247427"/>
                </a:lnTo>
                <a:lnTo>
                  <a:pt x="2471528" y="217787"/>
                </a:lnTo>
                <a:lnTo>
                  <a:pt x="2490966" y="180201"/>
                </a:lnTo>
                <a:lnTo>
                  <a:pt x="2497949" y="136922"/>
                </a:lnTo>
                <a:lnTo>
                  <a:pt x="2490968" y="93644"/>
                </a:lnTo>
                <a:lnTo>
                  <a:pt x="2471531" y="56057"/>
                </a:lnTo>
                <a:lnTo>
                  <a:pt x="2441891" y="26417"/>
                </a:lnTo>
                <a:lnTo>
                  <a:pt x="2404304" y="6980"/>
                </a:lnTo>
                <a:lnTo>
                  <a:pt x="236102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1" name="object 71"/>
          <p:cNvSpPr txBox="1"/>
          <p:nvPr/>
        </p:nvSpPr>
        <p:spPr>
          <a:xfrm>
            <a:off x="5715000" y="3962400"/>
            <a:ext cx="135128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Arial"/>
                <a:cs typeface="Arial"/>
              </a:rPr>
              <a:t>анализ</a:t>
            </a:r>
            <a:r>
              <a:rPr sz="800" b="1" spc="-2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опроса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бизнеса</a:t>
            </a:r>
            <a:r>
              <a:rPr sz="800" b="1" spc="-10" dirty="0">
                <a:latin typeface="Arial"/>
                <a:cs typeface="Arial"/>
              </a:rPr>
              <a:t> </a:t>
            </a:r>
            <a:r>
              <a:rPr lang="ru-RU" sz="800" b="1" spc="-10" dirty="0" smtClean="0">
                <a:latin typeface="Arial"/>
                <a:cs typeface="Arial"/>
              </a:rPr>
              <a:t>4</a:t>
            </a:r>
            <a:r>
              <a:rPr sz="800" b="1" spc="5" dirty="0" smtClean="0">
                <a:latin typeface="Arial"/>
                <a:cs typeface="Arial"/>
              </a:rPr>
              <a:t>6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9717199" y="6594347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Microsoft Sans Serif"/>
                <a:cs typeface="Microsoft Sans Serif"/>
              </a:rPr>
              <a:t>2</a:t>
            </a:r>
          </a:p>
        </p:txBody>
      </p:sp>
      <p:sp>
        <p:nvSpPr>
          <p:cNvPr id="73" name="object 73"/>
          <p:cNvSpPr/>
          <p:nvPr/>
        </p:nvSpPr>
        <p:spPr>
          <a:xfrm>
            <a:off x="6470953" y="3511499"/>
            <a:ext cx="1941195" cy="274320"/>
          </a:xfrm>
          <a:custGeom>
            <a:avLst/>
            <a:gdLst/>
            <a:ahLst/>
            <a:cxnLst/>
            <a:rect l="l" t="t" r="r" b="b"/>
            <a:pathLst>
              <a:path w="1941195" h="274320">
                <a:moveTo>
                  <a:pt x="1804023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3"/>
                </a:lnTo>
                <a:lnTo>
                  <a:pt x="0" y="136921"/>
                </a:lnTo>
                <a:lnTo>
                  <a:pt x="6980" y="180199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804023" y="273843"/>
                </a:lnTo>
                <a:lnTo>
                  <a:pt x="1847301" y="266863"/>
                </a:lnTo>
                <a:lnTo>
                  <a:pt x="1884887" y="247425"/>
                </a:lnTo>
                <a:lnTo>
                  <a:pt x="1914526" y="217786"/>
                </a:lnTo>
                <a:lnTo>
                  <a:pt x="1933964" y="180199"/>
                </a:lnTo>
                <a:lnTo>
                  <a:pt x="1940944" y="136921"/>
                </a:lnTo>
                <a:lnTo>
                  <a:pt x="1933964" y="93643"/>
                </a:lnTo>
                <a:lnTo>
                  <a:pt x="1914526" y="56057"/>
                </a:lnTo>
                <a:lnTo>
                  <a:pt x="1884887" y="26417"/>
                </a:lnTo>
                <a:lnTo>
                  <a:pt x="1847301" y="6980"/>
                </a:lnTo>
                <a:lnTo>
                  <a:pt x="18040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4" name="object 74"/>
          <p:cNvSpPr txBox="1"/>
          <p:nvPr/>
        </p:nvSpPr>
        <p:spPr>
          <a:xfrm>
            <a:off x="6724670" y="3573779"/>
            <a:ext cx="143319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методология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разработки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lang="ru-RU" sz="800" b="1" dirty="0" smtClean="0">
                <a:latin typeface="Arial"/>
                <a:cs typeface="Arial"/>
              </a:rPr>
              <a:t>39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3276600" y="3124654"/>
            <a:ext cx="1748560" cy="274320"/>
          </a:xfrm>
          <a:custGeom>
            <a:avLst/>
            <a:gdLst/>
            <a:ahLst/>
            <a:cxnLst/>
            <a:rect l="l" t="t" r="r" b="b"/>
            <a:pathLst>
              <a:path w="1903729" h="274320">
                <a:moveTo>
                  <a:pt x="1766234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8"/>
                </a:lnTo>
                <a:lnTo>
                  <a:pt x="26417" y="56058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766234" y="273843"/>
                </a:lnTo>
                <a:lnTo>
                  <a:pt x="1809512" y="266863"/>
                </a:lnTo>
                <a:lnTo>
                  <a:pt x="1847099" y="247425"/>
                </a:lnTo>
                <a:lnTo>
                  <a:pt x="1876738" y="217786"/>
                </a:lnTo>
                <a:lnTo>
                  <a:pt x="1896176" y="180200"/>
                </a:lnTo>
                <a:lnTo>
                  <a:pt x="1903157" y="136922"/>
                </a:lnTo>
                <a:lnTo>
                  <a:pt x="1896176" y="93644"/>
                </a:lnTo>
                <a:lnTo>
                  <a:pt x="1876738" y="56058"/>
                </a:lnTo>
                <a:lnTo>
                  <a:pt x="1847099" y="26418"/>
                </a:lnTo>
                <a:lnTo>
                  <a:pt x="1809512" y="6980"/>
                </a:lnTo>
                <a:lnTo>
                  <a:pt x="176623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6" name="object 76"/>
          <p:cNvSpPr txBox="1"/>
          <p:nvPr/>
        </p:nvSpPr>
        <p:spPr>
          <a:xfrm>
            <a:off x="3311007" y="3186684"/>
            <a:ext cx="15240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диагностическая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карта</a:t>
            </a:r>
            <a:r>
              <a:rPr sz="800" b="1" dirty="0">
                <a:latin typeface="Arial"/>
                <a:cs typeface="Arial"/>
              </a:rPr>
              <a:t> </a:t>
            </a:r>
            <a:r>
              <a:rPr sz="800" b="1" spc="5" dirty="0" smtClean="0">
                <a:latin typeface="Arial"/>
                <a:cs typeface="Arial"/>
              </a:rPr>
              <a:t>3</a:t>
            </a:r>
            <a:r>
              <a:rPr lang="ru-RU" sz="800" b="1" spc="5" dirty="0" smtClean="0">
                <a:latin typeface="Arial"/>
                <a:cs typeface="Arial"/>
              </a:rPr>
              <a:t>1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626294" y="2747190"/>
            <a:ext cx="1842135" cy="274320"/>
          </a:xfrm>
          <a:custGeom>
            <a:avLst/>
            <a:gdLst/>
            <a:ahLst/>
            <a:cxnLst/>
            <a:rect l="l" t="t" r="r" b="b"/>
            <a:pathLst>
              <a:path w="1842135" h="274319">
                <a:moveTo>
                  <a:pt x="1705054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8"/>
                </a:lnTo>
                <a:lnTo>
                  <a:pt x="26417" y="56058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6"/>
                </a:lnTo>
                <a:lnTo>
                  <a:pt x="93643" y="266864"/>
                </a:lnTo>
                <a:lnTo>
                  <a:pt x="136921" y="273845"/>
                </a:lnTo>
                <a:lnTo>
                  <a:pt x="1705054" y="273845"/>
                </a:lnTo>
                <a:lnTo>
                  <a:pt x="1748331" y="266864"/>
                </a:lnTo>
                <a:lnTo>
                  <a:pt x="1785918" y="247426"/>
                </a:lnTo>
                <a:lnTo>
                  <a:pt x="1815557" y="217786"/>
                </a:lnTo>
                <a:lnTo>
                  <a:pt x="1834995" y="180200"/>
                </a:lnTo>
                <a:lnTo>
                  <a:pt x="1841975" y="136922"/>
                </a:lnTo>
                <a:lnTo>
                  <a:pt x="1834995" y="93644"/>
                </a:lnTo>
                <a:lnTo>
                  <a:pt x="1815557" y="56058"/>
                </a:lnTo>
                <a:lnTo>
                  <a:pt x="1785918" y="26418"/>
                </a:lnTo>
                <a:lnTo>
                  <a:pt x="1748331" y="6980"/>
                </a:lnTo>
                <a:lnTo>
                  <a:pt x="170505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8" name="object 78"/>
          <p:cNvSpPr txBox="1"/>
          <p:nvPr/>
        </p:nvSpPr>
        <p:spPr>
          <a:xfrm>
            <a:off x="762000" y="2819400"/>
            <a:ext cx="146658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Arial"/>
                <a:cs typeface="Arial"/>
              </a:rPr>
              <a:t>специализация</a:t>
            </a:r>
            <a:r>
              <a:rPr sz="800" b="1" spc="-15" dirty="0">
                <a:latin typeface="Arial"/>
                <a:cs typeface="Arial"/>
              </a:rPr>
              <a:t> </a:t>
            </a:r>
            <a:r>
              <a:rPr lang="ru-RU" sz="800" b="1" spc="-5" dirty="0" smtClean="0">
                <a:latin typeface="Arial"/>
                <a:cs typeface="Arial"/>
              </a:rPr>
              <a:t>район</a:t>
            </a:r>
            <a:r>
              <a:rPr sz="800" b="1" spc="-5" dirty="0" smtClean="0">
                <a:latin typeface="Arial"/>
                <a:cs typeface="Arial"/>
              </a:rPr>
              <a:t>а</a:t>
            </a:r>
            <a:r>
              <a:rPr sz="800" b="1" dirty="0" smtClean="0">
                <a:latin typeface="Arial"/>
                <a:cs typeface="Arial"/>
              </a:rPr>
              <a:t> 2</a:t>
            </a:r>
            <a:r>
              <a:rPr lang="ru-RU" sz="800" b="1" dirty="0" smtClean="0">
                <a:latin typeface="Arial"/>
                <a:cs typeface="Arial"/>
              </a:rPr>
              <a:t>5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09600" y="5105400"/>
            <a:ext cx="7155180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ИНВЕСТИЦИОННЫЙ</a:t>
            </a:r>
            <a:r>
              <a:rPr sz="24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2400" spc="-60" dirty="0">
                <a:solidFill>
                  <a:srgbClr val="4756A0"/>
                </a:solidFill>
                <a:latin typeface="Microsoft Sans Serif"/>
                <a:cs typeface="Microsoft Sans Serif"/>
              </a:rPr>
              <a:t>ПРОФИЛЬ</a:t>
            </a:r>
            <a:endParaRPr sz="2400" dirty="0">
              <a:solidFill>
                <a:srgbClr val="4756A0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2400" b="1" spc="-15" dirty="0" smtClean="0">
                <a:solidFill>
                  <a:srgbClr val="4756A0"/>
                </a:solidFill>
                <a:latin typeface="Arial"/>
                <a:cs typeface="Arial"/>
              </a:rPr>
              <a:t>БРЯНСКОГО МУНИЦИПАЛЬНОГО РАЙОНА</a:t>
            </a:r>
            <a:endParaRPr sz="24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81" name="object 41"/>
          <p:cNvSpPr txBox="1"/>
          <p:nvPr/>
        </p:nvSpPr>
        <p:spPr>
          <a:xfrm>
            <a:off x="5410200" y="2819400"/>
            <a:ext cx="243649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Arial"/>
                <a:cs typeface="Arial"/>
              </a:rPr>
              <a:t>реализуемые</a:t>
            </a:r>
            <a:r>
              <a:rPr sz="800" b="1" spc="-5" dirty="0">
                <a:latin typeface="Arial"/>
                <a:cs typeface="Arial"/>
              </a:rPr>
              <a:t> инвестиционные</a:t>
            </a:r>
            <a:r>
              <a:rPr sz="800" b="1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проекты</a:t>
            </a:r>
            <a:r>
              <a:rPr sz="800" b="1" dirty="0">
                <a:latin typeface="Arial"/>
                <a:cs typeface="Arial"/>
              </a:rPr>
              <a:t> 27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2" name="object 65"/>
          <p:cNvSpPr txBox="1"/>
          <p:nvPr/>
        </p:nvSpPr>
        <p:spPr>
          <a:xfrm>
            <a:off x="2971800" y="3962400"/>
            <a:ext cx="22860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dirty="0" smtClean="0">
                <a:latin typeface="Arial"/>
                <a:cs typeface="Arial"/>
              </a:rPr>
              <a:t>выборка компаний для онлайн-опроса 45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5" name="Блок-схема: узел 84">
            <a:hlinkClick r:id="rId2" action="ppaction://hlinksldjump"/>
          </p:cNvPr>
          <p:cNvSpPr/>
          <p:nvPr/>
        </p:nvSpPr>
        <p:spPr>
          <a:xfrm>
            <a:off x="1676400" y="1295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6" name="Блок-схема: узел 85">
            <a:hlinkClick r:id="rId3" action="ppaction://hlinksldjump"/>
          </p:cNvPr>
          <p:cNvSpPr/>
          <p:nvPr/>
        </p:nvSpPr>
        <p:spPr>
          <a:xfrm>
            <a:off x="3352800" y="1295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7" name="Блок-схема: узел 86">
            <a:hlinkClick r:id="rId4" action="ppaction://hlinksldjump"/>
          </p:cNvPr>
          <p:cNvSpPr/>
          <p:nvPr/>
        </p:nvSpPr>
        <p:spPr>
          <a:xfrm>
            <a:off x="6019800" y="1295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8" name="Блок-схема: узел 87">
            <a:hlinkClick r:id="rId5" action="ppaction://hlinksldjump"/>
          </p:cNvPr>
          <p:cNvSpPr/>
          <p:nvPr/>
        </p:nvSpPr>
        <p:spPr>
          <a:xfrm>
            <a:off x="8153400" y="1295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9" name="Блок-схема: узел 88">
            <a:hlinkClick r:id="rId6" action="ppaction://hlinksldjump"/>
          </p:cNvPr>
          <p:cNvSpPr/>
          <p:nvPr/>
        </p:nvSpPr>
        <p:spPr>
          <a:xfrm>
            <a:off x="9601200" y="1295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0" name="Блок-схема: узел 89">
            <a:hlinkClick r:id="rId7" action="ppaction://hlinksldjump"/>
          </p:cNvPr>
          <p:cNvSpPr/>
          <p:nvPr/>
        </p:nvSpPr>
        <p:spPr>
          <a:xfrm>
            <a:off x="2514600" y="1676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1" name="Блок-схема: узел 90">
            <a:hlinkClick r:id="rId8" action="ppaction://hlinksldjump"/>
          </p:cNvPr>
          <p:cNvSpPr/>
          <p:nvPr/>
        </p:nvSpPr>
        <p:spPr>
          <a:xfrm>
            <a:off x="4114800" y="1676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2" name="Блок-схема: узел 91">
            <a:hlinkClick r:id="rId9" action="ppaction://hlinksldjump"/>
          </p:cNvPr>
          <p:cNvSpPr/>
          <p:nvPr/>
        </p:nvSpPr>
        <p:spPr>
          <a:xfrm>
            <a:off x="6019800" y="1676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3" name="Блок-схема: узел 92">
            <a:hlinkClick r:id="rId10" action="ppaction://hlinksldjump"/>
          </p:cNvPr>
          <p:cNvSpPr/>
          <p:nvPr/>
        </p:nvSpPr>
        <p:spPr>
          <a:xfrm>
            <a:off x="7162800" y="1676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4" name="Блок-схема: узел 93">
            <a:hlinkClick r:id="rId11" action="ppaction://hlinksldjump"/>
          </p:cNvPr>
          <p:cNvSpPr/>
          <p:nvPr/>
        </p:nvSpPr>
        <p:spPr>
          <a:xfrm>
            <a:off x="9601200" y="1676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5" name="Блок-схема: узел 94">
            <a:hlinkClick r:id="rId12" action="ppaction://hlinksldjump"/>
          </p:cNvPr>
          <p:cNvSpPr/>
          <p:nvPr/>
        </p:nvSpPr>
        <p:spPr>
          <a:xfrm>
            <a:off x="2590800" y="2057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6" name="Блок-схема: узел 95">
            <a:hlinkClick r:id="rId13" action="ppaction://hlinksldjump"/>
          </p:cNvPr>
          <p:cNvSpPr/>
          <p:nvPr/>
        </p:nvSpPr>
        <p:spPr>
          <a:xfrm>
            <a:off x="4038600" y="2057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7" name="Блок-схема: узел 96">
            <a:hlinkClick r:id="rId14" action="ppaction://hlinksldjump"/>
          </p:cNvPr>
          <p:cNvSpPr/>
          <p:nvPr/>
        </p:nvSpPr>
        <p:spPr>
          <a:xfrm>
            <a:off x="5257800" y="2057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8" name="Блок-схема: узел 97">
            <a:hlinkClick r:id="rId15" action="ppaction://hlinksldjump"/>
          </p:cNvPr>
          <p:cNvSpPr/>
          <p:nvPr/>
        </p:nvSpPr>
        <p:spPr>
          <a:xfrm>
            <a:off x="7543800" y="2057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9" name="Блок-схема: узел 98">
            <a:hlinkClick r:id="" action="ppaction://noaction"/>
          </p:cNvPr>
          <p:cNvSpPr/>
          <p:nvPr/>
        </p:nvSpPr>
        <p:spPr>
          <a:xfrm>
            <a:off x="9601200" y="2057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0" name="Блок-схема: узел 99">
            <a:hlinkClick r:id="rId16" action="ppaction://hlinksldjump"/>
          </p:cNvPr>
          <p:cNvSpPr/>
          <p:nvPr/>
        </p:nvSpPr>
        <p:spPr>
          <a:xfrm>
            <a:off x="2438400" y="2438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1" name="Блок-схема: узел 100">
            <a:hlinkClick r:id="rId17" action="ppaction://hlinksldjump"/>
          </p:cNvPr>
          <p:cNvSpPr/>
          <p:nvPr/>
        </p:nvSpPr>
        <p:spPr>
          <a:xfrm>
            <a:off x="2590800" y="3962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" name="Блок-схема: узел 101">
            <a:hlinkClick r:id="rId18" action="ppaction://hlinksldjump"/>
          </p:cNvPr>
          <p:cNvSpPr/>
          <p:nvPr/>
        </p:nvSpPr>
        <p:spPr>
          <a:xfrm>
            <a:off x="5181600" y="3962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3" name="Блок-схема: узел 102">
            <a:hlinkClick r:id="rId19" action="ppaction://hlinksldjump"/>
          </p:cNvPr>
          <p:cNvSpPr/>
          <p:nvPr/>
        </p:nvSpPr>
        <p:spPr>
          <a:xfrm>
            <a:off x="7162800" y="3962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4" name="Блок-схема: узел 103">
            <a:hlinkClick r:id="rId20" action="ppaction://hlinksldjump"/>
          </p:cNvPr>
          <p:cNvSpPr/>
          <p:nvPr/>
        </p:nvSpPr>
        <p:spPr>
          <a:xfrm>
            <a:off x="5791200" y="2438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5" name="Блок-схема: узел 104">
            <a:hlinkClick r:id="rId21" action="ppaction://hlinksldjump"/>
          </p:cNvPr>
          <p:cNvSpPr/>
          <p:nvPr/>
        </p:nvSpPr>
        <p:spPr>
          <a:xfrm>
            <a:off x="7696200" y="2438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6" name="Блок-схема: узел 105">
            <a:hlinkClick r:id="rId22" action="ppaction://hlinksldjump"/>
          </p:cNvPr>
          <p:cNvSpPr/>
          <p:nvPr/>
        </p:nvSpPr>
        <p:spPr>
          <a:xfrm>
            <a:off x="9601200" y="2438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7" name="Блок-схема: узел 106">
            <a:hlinkClick r:id="rId23" action="ppaction://hlinksldjump"/>
          </p:cNvPr>
          <p:cNvSpPr/>
          <p:nvPr/>
        </p:nvSpPr>
        <p:spPr>
          <a:xfrm>
            <a:off x="2209800" y="2819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8" name="Блок-схема: узел 107">
            <a:hlinkClick r:id="rId24" action="ppaction://hlinksldjump"/>
          </p:cNvPr>
          <p:cNvSpPr/>
          <p:nvPr/>
        </p:nvSpPr>
        <p:spPr>
          <a:xfrm>
            <a:off x="5029200" y="2819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9" name="Блок-схема: узел 108">
            <a:hlinkClick r:id="rId25" action="ppaction://hlinksldjump"/>
          </p:cNvPr>
          <p:cNvSpPr/>
          <p:nvPr/>
        </p:nvSpPr>
        <p:spPr>
          <a:xfrm>
            <a:off x="7772400" y="2819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0" name="Блок-схема: узел 109">
            <a:hlinkClick r:id="rId26" action="ppaction://hlinksldjump"/>
          </p:cNvPr>
          <p:cNvSpPr/>
          <p:nvPr/>
        </p:nvSpPr>
        <p:spPr>
          <a:xfrm>
            <a:off x="9601200" y="2819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1" name="Блок-схема: узел 110">
            <a:hlinkClick r:id="rId27" action="ppaction://hlinksldjump"/>
          </p:cNvPr>
          <p:cNvSpPr/>
          <p:nvPr/>
        </p:nvSpPr>
        <p:spPr>
          <a:xfrm>
            <a:off x="4724400" y="3200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2" name="Блок-схема: узел 111">
            <a:hlinkClick r:id="rId28" action="ppaction://hlinksldjump"/>
          </p:cNvPr>
          <p:cNvSpPr/>
          <p:nvPr/>
        </p:nvSpPr>
        <p:spPr>
          <a:xfrm>
            <a:off x="2895600" y="3200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Блок-схема: узел 112">
            <a:hlinkClick r:id="rId29" action="ppaction://hlinksldjump"/>
          </p:cNvPr>
          <p:cNvSpPr/>
          <p:nvPr/>
        </p:nvSpPr>
        <p:spPr>
          <a:xfrm>
            <a:off x="6477000" y="3200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4" name="Блок-схема: узел 113">
            <a:hlinkClick r:id="rId30" action="ppaction://hlinksldjump"/>
          </p:cNvPr>
          <p:cNvSpPr/>
          <p:nvPr/>
        </p:nvSpPr>
        <p:spPr>
          <a:xfrm>
            <a:off x="9601200" y="3200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5" name="Блок-схема: узел 114">
            <a:hlinkClick r:id="rId31" action="ppaction://hlinksldjump"/>
          </p:cNvPr>
          <p:cNvSpPr/>
          <p:nvPr/>
        </p:nvSpPr>
        <p:spPr>
          <a:xfrm>
            <a:off x="6096000" y="3581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6" name="Блок-схема: узел 115">
            <a:hlinkClick r:id="rId32" action="ppaction://hlinksldjump"/>
          </p:cNvPr>
          <p:cNvSpPr/>
          <p:nvPr/>
        </p:nvSpPr>
        <p:spPr>
          <a:xfrm>
            <a:off x="8229600" y="3581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7" name="Блок-схема: узел 116">
            <a:hlinkClick r:id="rId33" action="ppaction://hlinksldjump"/>
          </p:cNvPr>
          <p:cNvSpPr/>
          <p:nvPr/>
        </p:nvSpPr>
        <p:spPr>
          <a:xfrm>
            <a:off x="4343400" y="3581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8" name="Блок-схема: узел 117">
            <a:hlinkClick r:id="rId34" action="ppaction://hlinksldjump"/>
          </p:cNvPr>
          <p:cNvSpPr/>
          <p:nvPr/>
        </p:nvSpPr>
        <p:spPr>
          <a:xfrm>
            <a:off x="1905000" y="3581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9" name="Блок-схема: узел 118">
            <a:hlinkClick r:id="rId35" action="ppaction://hlinksldjump"/>
          </p:cNvPr>
          <p:cNvSpPr/>
          <p:nvPr/>
        </p:nvSpPr>
        <p:spPr>
          <a:xfrm>
            <a:off x="3124200" y="3581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0" name="Блок-схема: узел 119">
            <a:hlinkClick r:id="rId36" action="ppaction://hlinksldjump"/>
          </p:cNvPr>
          <p:cNvSpPr/>
          <p:nvPr/>
        </p:nvSpPr>
        <p:spPr>
          <a:xfrm>
            <a:off x="9601200" y="3581400"/>
            <a:ext cx="152400" cy="152400"/>
          </a:xfrm>
          <a:prstGeom prst="flowChartConnector">
            <a:avLst/>
          </a:prstGeom>
          <a:solidFill>
            <a:srgbClr val="4756A0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1" name="object 2"/>
          <p:cNvSpPr/>
          <p:nvPr/>
        </p:nvSpPr>
        <p:spPr>
          <a:xfrm>
            <a:off x="609600" y="381000"/>
            <a:ext cx="1125584" cy="274320"/>
          </a:xfrm>
          <a:custGeom>
            <a:avLst/>
            <a:gdLst/>
            <a:ahLst/>
            <a:cxnLst/>
            <a:rect l="l" t="t" r="r" b="b"/>
            <a:pathLst>
              <a:path w="2273300" h="274320">
                <a:moveTo>
                  <a:pt x="2136171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8" y="56058"/>
                </a:lnTo>
                <a:lnTo>
                  <a:pt x="6980" y="93645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2136169" y="273846"/>
                </a:lnTo>
                <a:lnTo>
                  <a:pt x="2179447" y="266865"/>
                </a:lnTo>
                <a:lnTo>
                  <a:pt x="2217034" y="247428"/>
                </a:lnTo>
                <a:lnTo>
                  <a:pt x="2246673" y="217788"/>
                </a:lnTo>
                <a:lnTo>
                  <a:pt x="2266111" y="180201"/>
                </a:lnTo>
                <a:lnTo>
                  <a:pt x="2273094" y="136923"/>
                </a:lnTo>
                <a:lnTo>
                  <a:pt x="2266113" y="93645"/>
                </a:lnTo>
                <a:lnTo>
                  <a:pt x="2246676" y="56058"/>
                </a:lnTo>
                <a:lnTo>
                  <a:pt x="2217036" y="26418"/>
                </a:lnTo>
                <a:lnTo>
                  <a:pt x="2179449" y="6980"/>
                </a:lnTo>
                <a:lnTo>
                  <a:pt x="213617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2" name="TextBox 121"/>
          <p:cNvSpPr txBox="1"/>
          <p:nvPr/>
        </p:nvSpPr>
        <p:spPr>
          <a:xfrm>
            <a:off x="685800" y="381000"/>
            <a:ext cx="106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содержание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5438775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ОРГАНИЗАЦИОННЫЕ</a:t>
            </a:r>
            <a:r>
              <a:rPr spc="-10" dirty="0"/>
              <a:t> </a:t>
            </a:r>
            <a:r>
              <a:rPr spc="-15" dirty="0"/>
              <a:t>ПРОБЛЕМЫ,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0" spc="-10" dirty="0">
                <a:latin typeface="Microsoft Sans Serif"/>
                <a:cs typeface="Microsoft Sans Serif"/>
              </a:rPr>
              <a:t>ПРЕПЯТСТВУЮЩИЕ</a:t>
            </a:r>
            <a:r>
              <a:rPr b="0" spc="10" dirty="0">
                <a:latin typeface="Microsoft Sans Serif"/>
                <a:cs typeface="Microsoft Sans Serif"/>
              </a:rPr>
              <a:t> </a:t>
            </a:r>
            <a:r>
              <a:rPr b="0" spc="-40" dirty="0">
                <a:latin typeface="Microsoft Sans Serif"/>
                <a:cs typeface="Microsoft Sans Serif"/>
              </a:rPr>
              <a:t>РАЗВИТИЮ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МО</a:t>
            </a:r>
          </a:p>
        </p:txBody>
      </p:sp>
      <p:sp>
        <p:nvSpPr>
          <p:cNvPr id="3" name="object 3"/>
          <p:cNvSpPr/>
          <p:nvPr/>
        </p:nvSpPr>
        <p:spPr>
          <a:xfrm>
            <a:off x="627016" y="163628"/>
            <a:ext cx="1770380" cy="274320"/>
          </a:xfrm>
          <a:custGeom>
            <a:avLst/>
            <a:gdLst/>
            <a:ahLst/>
            <a:cxnLst/>
            <a:rect l="l" t="t" r="r" b="b"/>
            <a:pathLst>
              <a:path w="1770380" h="274320">
                <a:moveTo>
                  <a:pt x="1633031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633031" y="273843"/>
                </a:lnTo>
                <a:lnTo>
                  <a:pt x="1676309" y="266863"/>
                </a:lnTo>
                <a:lnTo>
                  <a:pt x="1713895" y="247425"/>
                </a:lnTo>
                <a:lnTo>
                  <a:pt x="1743535" y="217786"/>
                </a:lnTo>
                <a:lnTo>
                  <a:pt x="1762972" y="180200"/>
                </a:lnTo>
                <a:lnTo>
                  <a:pt x="1769953" y="136922"/>
                </a:lnTo>
                <a:lnTo>
                  <a:pt x="1762972" y="93644"/>
                </a:lnTo>
                <a:lnTo>
                  <a:pt x="1743535" y="56057"/>
                </a:lnTo>
                <a:lnTo>
                  <a:pt x="1713895" y="26417"/>
                </a:lnTo>
                <a:lnTo>
                  <a:pt x="1676309" y="6980"/>
                </a:lnTo>
                <a:lnTo>
                  <a:pt x="163303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62419" y="227076"/>
            <a:ext cx="149669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организационные проблемы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7014" y="3429000"/>
            <a:ext cx="1710055" cy="864235"/>
          </a:xfrm>
          <a:custGeom>
            <a:avLst/>
            <a:gdLst/>
            <a:ahLst/>
            <a:cxnLst/>
            <a:rect l="l" t="t" r="r" b="b"/>
            <a:pathLst>
              <a:path w="1710055" h="864235">
                <a:moveTo>
                  <a:pt x="1488487" y="0"/>
                </a:moveTo>
                <a:lnTo>
                  <a:pt x="221512" y="0"/>
                </a:lnTo>
                <a:lnTo>
                  <a:pt x="176870" y="4500"/>
                </a:lnTo>
                <a:lnTo>
                  <a:pt x="135289" y="17407"/>
                </a:lnTo>
                <a:lnTo>
                  <a:pt x="97662" y="37830"/>
                </a:lnTo>
                <a:lnTo>
                  <a:pt x="64879" y="64879"/>
                </a:lnTo>
                <a:lnTo>
                  <a:pt x="37830" y="97662"/>
                </a:lnTo>
                <a:lnTo>
                  <a:pt x="17407" y="135290"/>
                </a:lnTo>
                <a:lnTo>
                  <a:pt x="4500" y="176870"/>
                </a:lnTo>
                <a:lnTo>
                  <a:pt x="0" y="221513"/>
                </a:lnTo>
                <a:lnTo>
                  <a:pt x="0" y="642486"/>
                </a:lnTo>
                <a:lnTo>
                  <a:pt x="4500" y="687129"/>
                </a:lnTo>
                <a:lnTo>
                  <a:pt x="17407" y="728709"/>
                </a:lnTo>
                <a:lnTo>
                  <a:pt x="37830" y="766337"/>
                </a:lnTo>
                <a:lnTo>
                  <a:pt x="64879" y="799120"/>
                </a:lnTo>
                <a:lnTo>
                  <a:pt x="97662" y="826169"/>
                </a:lnTo>
                <a:lnTo>
                  <a:pt x="135289" y="846592"/>
                </a:lnTo>
                <a:lnTo>
                  <a:pt x="176870" y="859499"/>
                </a:lnTo>
                <a:lnTo>
                  <a:pt x="221512" y="864000"/>
                </a:lnTo>
                <a:lnTo>
                  <a:pt x="1488487" y="864000"/>
                </a:lnTo>
                <a:lnTo>
                  <a:pt x="1533129" y="859499"/>
                </a:lnTo>
                <a:lnTo>
                  <a:pt x="1574709" y="846592"/>
                </a:lnTo>
                <a:lnTo>
                  <a:pt x="1612336" y="826169"/>
                </a:lnTo>
                <a:lnTo>
                  <a:pt x="1645119" y="799120"/>
                </a:lnTo>
                <a:lnTo>
                  <a:pt x="1672168" y="766337"/>
                </a:lnTo>
                <a:lnTo>
                  <a:pt x="1692591" y="728709"/>
                </a:lnTo>
                <a:lnTo>
                  <a:pt x="1705499" y="687129"/>
                </a:lnTo>
                <a:lnTo>
                  <a:pt x="1709999" y="642486"/>
                </a:lnTo>
                <a:lnTo>
                  <a:pt x="1709999" y="221513"/>
                </a:lnTo>
                <a:lnTo>
                  <a:pt x="1705499" y="176870"/>
                </a:lnTo>
                <a:lnTo>
                  <a:pt x="1692591" y="135290"/>
                </a:lnTo>
                <a:lnTo>
                  <a:pt x="1672168" y="97662"/>
                </a:lnTo>
                <a:lnTo>
                  <a:pt x="1645119" y="64879"/>
                </a:lnTo>
                <a:lnTo>
                  <a:pt x="1612336" y="37830"/>
                </a:lnTo>
                <a:lnTo>
                  <a:pt x="1574709" y="17407"/>
                </a:lnTo>
                <a:lnTo>
                  <a:pt x="1533129" y="4500"/>
                </a:lnTo>
                <a:lnTo>
                  <a:pt x="148848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001001" y="3635247"/>
            <a:ext cx="962660" cy="4495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ctr">
              <a:lnSpc>
                <a:spcPct val="101400"/>
              </a:lnSpc>
              <a:spcBef>
                <a:spcPts val="85"/>
              </a:spcBef>
            </a:pPr>
            <a:r>
              <a:rPr sz="700" b="1" spc="-5" dirty="0">
                <a:latin typeface="Arial"/>
                <a:cs typeface="Arial"/>
              </a:rPr>
              <a:t>высокий</a:t>
            </a:r>
            <a:r>
              <a:rPr sz="700" b="1" spc="-4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износ</a:t>
            </a:r>
            <a:r>
              <a:rPr sz="700" b="1" spc="-4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сетей </a:t>
            </a:r>
            <a:r>
              <a:rPr sz="700" b="1" spc="-18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теплоснабжения, 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водоснабжения</a:t>
            </a:r>
            <a:endParaRPr sz="700" dirty="0">
              <a:latin typeface="Arial"/>
              <a:cs typeface="Arial"/>
            </a:endParaRPr>
          </a:p>
          <a:p>
            <a:pPr algn="ctr">
              <a:lnSpc>
                <a:spcPts val="790"/>
              </a:lnSpc>
            </a:pPr>
            <a:r>
              <a:rPr sz="700" b="1" dirty="0">
                <a:latin typeface="Arial"/>
                <a:cs typeface="Arial"/>
              </a:rPr>
              <a:t>и</a:t>
            </a:r>
            <a:r>
              <a:rPr sz="700" b="1" spc="-5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водоотведения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484353" y="3442775"/>
            <a:ext cx="1710055" cy="864235"/>
          </a:xfrm>
          <a:custGeom>
            <a:avLst/>
            <a:gdLst/>
            <a:ahLst/>
            <a:cxnLst/>
            <a:rect l="l" t="t" r="r" b="b"/>
            <a:pathLst>
              <a:path w="1710054" h="864235">
                <a:moveTo>
                  <a:pt x="0" y="221513"/>
                </a:moveTo>
                <a:lnTo>
                  <a:pt x="4500" y="176870"/>
                </a:lnTo>
                <a:lnTo>
                  <a:pt x="17407" y="135290"/>
                </a:lnTo>
                <a:lnTo>
                  <a:pt x="37830" y="97662"/>
                </a:lnTo>
                <a:lnTo>
                  <a:pt x="64879" y="64879"/>
                </a:lnTo>
                <a:lnTo>
                  <a:pt x="97662" y="37830"/>
                </a:lnTo>
                <a:lnTo>
                  <a:pt x="135289" y="17407"/>
                </a:lnTo>
                <a:lnTo>
                  <a:pt x="176870" y="4500"/>
                </a:lnTo>
                <a:lnTo>
                  <a:pt x="221512" y="0"/>
                </a:lnTo>
                <a:lnTo>
                  <a:pt x="1488487" y="0"/>
                </a:lnTo>
                <a:lnTo>
                  <a:pt x="1533129" y="4500"/>
                </a:lnTo>
                <a:lnTo>
                  <a:pt x="1574709" y="17407"/>
                </a:lnTo>
                <a:lnTo>
                  <a:pt x="1612336" y="37830"/>
                </a:lnTo>
                <a:lnTo>
                  <a:pt x="1645120" y="64879"/>
                </a:lnTo>
                <a:lnTo>
                  <a:pt x="1672169" y="97662"/>
                </a:lnTo>
                <a:lnTo>
                  <a:pt x="1692592" y="135290"/>
                </a:lnTo>
                <a:lnTo>
                  <a:pt x="1705499" y="176870"/>
                </a:lnTo>
                <a:lnTo>
                  <a:pt x="1710000" y="221513"/>
                </a:lnTo>
                <a:lnTo>
                  <a:pt x="1710000" y="642487"/>
                </a:lnTo>
                <a:lnTo>
                  <a:pt x="1705499" y="687129"/>
                </a:lnTo>
                <a:lnTo>
                  <a:pt x="1692592" y="728709"/>
                </a:lnTo>
                <a:lnTo>
                  <a:pt x="1672169" y="766337"/>
                </a:lnTo>
                <a:lnTo>
                  <a:pt x="1645120" y="799120"/>
                </a:lnTo>
                <a:lnTo>
                  <a:pt x="1612336" y="826169"/>
                </a:lnTo>
                <a:lnTo>
                  <a:pt x="1574709" y="846592"/>
                </a:lnTo>
                <a:lnTo>
                  <a:pt x="1533129" y="859499"/>
                </a:lnTo>
                <a:lnTo>
                  <a:pt x="1488487" y="864000"/>
                </a:lnTo>
                <a:lnTo>
                  <a:pt x="221512" y="864000"/>
                </a:lnTo>
                <a:lnTo>
                  <a:pt x="176870" y="859499"/>
                </a:lnTo>
                <a:lnTo>
                  <a:pt x="135289" y="846592"/>
                </a:lnTo>
                <a:lnTo>
                  <a:pt x="97662" y="826169"/>
                </a:lnTo>
                <a:lnTo>
                  <a:pt x="64879" y="799120"/>
                </a:lnTo>
                <a:lnTo>
                  <a:pt x="37830" y="766337"/>
                </a:lnTo>
                <a:lnTo>
                  <a:pt x="17407" y="728709"/>
                </a:lnTo>
                <a:lnTo>
                  <a:pt x="4500" y="687129"/>
                </a:lnTo>
                <a:lnTo>
                  <a:pt x="0" y="642487"/>
                </a:lnTo>
                <a:lnTo>
                  <a:pt x="0" y="221513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2754359" y="3694176"/>
            <a:ext cx="117030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153670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инженерная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ин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фрас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ру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кт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ура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41693" y="4421463"/>
            <a:ext cx="1710055" cy="864235"/>
          </a:xfrm>
          <a:custGeom>
            <a:avLst/>
            <a:gdLst/>
            <a:ahLst/>
            <a:cxnLst/>
            <a:rect l="l" t="t" r="r" b="b"/>
            <a:pathLst>
              <a:path w="1710054" h="864235">
                <a:moveTo>
                  <a:pt x="1488486" y="0"/>
                </a:moveTo>
                <a:lnTo>
                  <a:pt x="221513" y="0"/>
                </a:lnTo>
                <a:lnTo>
                  <a:pt x="176870" y="4500"/>
                </a:lnTo>
                <a:lnTo>
                  <a:pt x="135290" y="17407"/>
                </a:lnTo>
                <a:lnTo>
                  <a:pt x="97663" y="37831"/>
                </a:lnTo>
                <a:lnTo>
                  <a:pt x="64880" y="64880"/>
                </a:lnTo>
                <a:lnTo>
                  <a:pt x="37831" y="97663"/>
                </a:lnTo>
                <a:lnTo>
                  <a:pt x="17407" y="135290"/>
                </a:lnTo>
                <a:lnTo>
                  <a:pt x="4500" y="176871"/>
                </a:lnTo>
                <a:lnTo>
                  <a:pt x="0" y="221513"/>
                </a:lnTo>
                <a:lnTo>
                  <a:pt x="0" y="642487"/>
                </a:lnTo>
                <a:lnTo>
                  <a:pt x="4500" y="687130"/>
                </a:lnTo>
                <a:lnTo>
                  <a:pt x="17407" y="728710"/>
                </a:lnTo>
                <a:lnTo>
                  <a:pt x="37831" y="766337"/>
                </a:lnTo>
                <a:lnTo>
                  <a:pt x="64880" y="799120"/>
                </a:lnTo>
                <a:lnTo>
                  <a:pt x="97663" y="826169"/>
                </a:lnTo>
                <a:lnTo>
                  <a:pt x="135290" y="846592"/>
                </a:lnTo>
                <a:lnTo>
                  <a:pt x="176870" y="859500"/>
                </a:lnTo>
                <a:lnTo>
                  <a:pt x="221513" y="864000"/>
                </a:lnTo>
                <a:lnTo>
                  <a:pt x="1488486" y="864000"/>
                </a:lnTo>
                <a:lnTo>
                  <a:pt x="1533129" y="859500"/>
                </a:lnTo>
                <a:lnTo>
                  <a:pt x="1574710" y="846592"/>
                </a:lnTo>
                <a:lnTo>
                  <a:pt x="1612337" y="826169"/>
                </a:lnTo>
                <a:lnTo>
                  <a:pt x="1645120" y="799120"/>
                </a:lnTo>
                <a:lnTo>
                  <a:pt x="1672169" y="766337"/>
                </a:lnTo>
                <a:lnTo>
                  <a:pt x="1692592" y="728710"/>
                </a:lnTo>
                <a:lnTo>
                  <a:pt x="1705500" y="687130"/>
                </a:lnTo>
                <a:lnTo>
                  <a:pt x="1710000" y="642487"/>
                </a:lnTo>
                <a:lnTo>
                  <a:pt x="1710000" y="221513"/>
                </a:lnTo>
                <a:lnTo>
                  <a:pt x="1705500" y="176871"/>
                </a:lnTo>
                <a:lnTo>
                  <a:pt x="1692592" y="135290"/>
                </a:lnTo>
                <a:lnTo>
                  <a:pt x="1672169" y="97663"/>
                </a:lnTo>
                <a:lnTo>
                  <a:pt x="1645120" y="64880"/>
                </a:lnTo>
                <a:lnTo>
                  <a:pt x="1612337" y="37831"/>
                </a:lnTo>
                <a:lnTo>
                  <a:pt x="1574710" y="17407"/>
                </a:lnTo>
                <a:lnTo>
                  <a:pt x="1533129" y="4500"/>
                </a:lnTo>
                <a:lnTo>
                  <a:pt x="148848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4628944" y="4572000"/>
            <a:ext cx="1149985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700" b="1" spc="-5" dirty="0">
                <a:latin typeface="Arial"/>
                <a:cs typeface="Arial"/>
              </a:rPr>
              <a:t>нехватка</a:t>
            </a:r>
            <a:r>
              <a:rPr sz="700" b="1" spc="-25" dirty="0">
                <a:latin typeface="Arial"/>
                <a:cs typeface="Arial"/>
              </a:rPr>
              <a:t> </a:t>
            </a:r>
            <a:r>
              <a:rPr sz="700" b="1" spc="-25" dirty="0" smtClean="0">
                <a:latin typeface="Arial"/>
                <a:cs typeface="Arial"/>
              </a:rPr>
              <a:t> </a:t>
            </a:r>
            <a:r>
              <a:rPr sz="700" b="1" spc="-5" dirty="0" smtClean="0">
                <a:latin typeface="Arial"/>
                <a:cs typeface="Arial"/>
              </a:rPr>
              <a:t>кадров</a:t>
            </a:r>
            <a:r>
              <a:rPr lang="ru-RU" sz="700" b="1" spc="-5" dirty="0" smtClean="0">
                <a:latin typeface="Arial"/>
                <a:cs typeface="Arial"/>
              </a:rPr>
              <a:t>,               в том числе рабочих специальностей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341691" y="2209800"/>
            <a:ext cx="1710055" cy="864235"/>
          </a:xfrm>
          <a:custGeom>
            <a:avLst/>
            <a:gdLst/>
            <a:ahLst/>
            <a:cxnLst/>
            <a:rect l="l" t="t" r="r" b="b"/>
            <a:pathLst>
              <a:path w="1710054" h="864235">
                <a:moveTo>
                  <a:pt x="1488486" y="0"/>
                </a:moveTo>
                <a:lnTo>
                  <a:pt x="221512" y="0"/>
                </a:lnTo>
                <a:lnTo>
                  <a:pt x="176869" y="4500"/>
                </a:lnTo>
                <a:lnTo>
                  <a:pt x="135289" y="17407"/>
                </a:lnTo>
                <a:lnTo>
                  <a:pt x="97662" y="37831"/>
                </a:lnTo>
                <a:lnTo>
                  <a:pt x="64879" y="64880"/>
                </a:lnTo>
                <a:lnTo>
                  <a:pt x="37830" y="97663"/>
                </a:lnTo>
                <a:lnTo>
                  <a:pt x="17407" y="135290"/>
                </a:lnTo>
                <a:lnTo>
                  <a:pt x="4500" y="176870"/>
                </a:lnTo>
                <a:lnTo>
                  <a:pt x="0" y="221513"/>
                </a:lnTo>
                <a:lnTo>
                  <a:pt x="0" y="642487"/>
                </a:lnTo>
                <a:lnTo>
                  <a:pt x="4500" y="687130"/>
                </a:lnTo>
                <a:lnTo>
                  <a:pt x="17407" y="728710"/>
                </a:lnTo>
                <a:lnTo>
                  <a:pt x="37830" y="766337"/>
                </a:lnTo>
                <a:lnTo>
                  <a:pt x="64879" y="799120"/>
                </a:lnTo>
                <a:lnTo>
                  <a:pt x="97662" y="826169"/>
                </a:lnTo>
                <a:lnTo>
                  <a:pt x="135289" y="846592"/>
                </a:lnTo>
                <a:lnTo>
                  <a:pt x="176869" y="859499"/>
                </a:lnTo>
                <a:lnTo>
                  <a:pt x="221512" y="864000"/>
                </a:lnTo>
                <a:lnTo>
                  <a:pt x="1488486" y="864000"/>
                </a:lnTo>
                <a:lnTo>
                  <a:pt x="1533129" y="859499"/>
                </a:lnTo>
                <a:lnTo>
                  <a:pt x="1574709" y="846592"/>
                </a:lnTo>
                <a:lnTo>
                  <a:pt x="1612336" y="826169"/>
                </a:lnTo>
                <a:lnTo>
                  <a:pt x="1645119" y="799120"/>
                </a:lnTo>
                <a:lnTo>
                  <a:pt x="1672168" y="766337"/>
                </a:lnTo>
                <a:lnTo>
                  <a:pt x="1692591" y="728710"/>
                </a:lnTo>
                <a:lnTo>
                  <a:pt x="1705498" y="687130"/>
                </a:lnTo>
                <a:lnTo>
                  <a:pt x="1709999" y="642487"/>
                </a:lnTo>
                <a:lnTo>
                  <a:pt x="1709999" y="221513"/>
                </a:lnTo>
                <a:lnTo>
                  <a:pt x="1705498" y="176870"/>
                </a:lnTo>
                <a:lnTo>
                  <a:pt x="1692591" y="135290"/>
                </a:lnTo>
                <a:lnTo>
                  <a:pt x="1672168" y="97663"/>
                </a:lnTo>
                <a:lnTo>
                  <a:pt x="1645119" y="64880"/>
                </a:lnTo>
                <a:lnTo>
                  <a:pt x="1612336" y="37831"/>
                </a:lnTo>
                <a:lnTo>
                  <a:pt x="1574709" y="17407"/>
                </a:lnTo>
                <a:lnTo>
                  <a:pt x="1533129" y="4500"/>
                </a:lnTo>
                <a:lnTo>
                  <a:pt x="1488486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4724400" y="2438400"/>
            <a:ext cx="93916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96520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ключевые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ле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ния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341694" y="3429000"/>
            <a:ext cx="1710055" cy="864235"/>
          </a:xfrm>
          <a:custGeom>
            <a:avLst/>
            <a:gdLst/>
            <a:ahLst/>
            <a:cxnLst/>
            <a:rect l="l" t="t" r="r" b="b"/>
            <a:pathLst>
              <a:path w="1710054" h="864235">
                <a:moveTo>
                  <a:pt x="0" y="221513"/>
                </a:moveTo>
                <a:lnTo>
                  <a:pt x="4500" y="176870"/>
                </a:lnTo>
                <a:lnTo>
                  <a:pt x="17407" y="135290"/>
                </a:lnTo>
                <a:lnTo>
                  <a:pt x="37830" y="97662"/>
                </a:lnTo>
                <a:lnTo>
                  <a:pt x="64879" y="64879"/>
                </a:lnTo>
                <a:lnTo>
                  <a:pt x="97662" y="37830"/>
                </a:lnTo>
                <a:lnTo>
                  <a:pt x="135289" y="17407"/>
                </a:lnTo>
                <a:lnTo>
                  <a:pt x="176870" y="4500"/>
                </a:lnTo>
                <a:lnTo>
                  <a:pt x="221512" y="0"/>
                </a:lnTo>
                <a:lnTo>
                  <a:pt x="1488487" y="0"/>
                </a:lnTo>
                <a:lnTo>
                  <a:pt x="1533129" y="4500"/>
                </a:lnTo>
                <a:lnTo>
                  <a:pt x="1574709" y="17407"/>
                </a:lnTo>
                <a:lnTo>
                  <a:pt x="1612336" y="37830"/>
                </a:lnTo>
                <a:lnTo>
                  <a:pt x="1645120" y="64879"/>
                </a:lnTo>
                <a:lnTo>
                  <a:pt x="1672169" y="97662"/>
                </a:lnTo>
                <a:lnTo>
                  <a:pt x="1692592" y="135290"/>
                </a:lnTo>
                <a:lnTo>
                  <a:pt x="1705499" y="176870"/>
                </a:lnTo>
                <a:lnTo>
                  <a:pt x="1710000" y="221513"/>
                </a:lnTo>
                <a:lnTo>
                  <a:pt x="1710000" y="642487"/>
                </a:lnTo>
                <a:lnTo>
                  <a:pt x="1705499" y="687129"/>
                </a:lnTo>
                <a:lnTo>
                  <a:pt x="1692592" y="728709"/>
                </a:lnTo>
                <a:lnTo>
                  <a:pt x="1672169" y="766337"/>
                </a:lnTo>
                <a:lnTo>
                  <a:pt x="1645120" y="799120"/>
                </a:lnTo>
                <a:lnTo>
                  <a:pt x="1612336" y="826169"/>
                </a:lnTo>
                <a:lnTo>
                  <a:pt x="1574709" y="846592"/>
                </a:lnTo>
                <a:lnTo>
                  <a:pt x="1533129" y="859499"/>
                </a:lnTo>
                <a:lnTo>
                  <a:pt x="1488487" y="864000"/>
                </a:lnTo>
                <a:lnTo>
                  <a:pt x="221512" y="864000"/>
                </a:lnTo>
                <a:lnTo>
                  <a:pt x="176870" y="859499"/>
                </a:lnTo>
                <a:lnTo>
                  <a:pt x="135289" y="846592"/>
                </a:lnTo>
                <a:lnTo>
                  <a:pt x="97662" y="826169"/>
                </a:lnTo>
                <a:lnTo>
                  <a:pt x="64879" y="799120"/>
                </a:lnTo>
                <a:lnTo>
                  <a:pt x="37830" y="766337"/>
                </a:lnTo>
                <a:lnTo>
                  <a:pt x="17407" y="728709"/>
                </a:lnTo>
                <a:lnTo>
                  <a:pt x="4500" y="687129"/>
                </a:lnTo>
                <a:lnTo>
                  <a:pt x="0" y="642487"/>
                </a:lnTo>
                <a:lnTo>
                  <a:pt x="0" y="221513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4826112" y="3680967"/>
            <a:ext cx="755650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19685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кадровые </a:t>
            </a:r>
            <a:r>
              <a:rPr sz="1100" b="1" spc="-29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п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ро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б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ле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мы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358326" y="5377251"/>
            <a:ext cx="1710055" cy="864235"/>
          </a:xfrm>
          <a:custGeom>
            <a:avLst/>
            <a:gdLst/>
            <a:ahLst/>
            <a:cxnLst/>
            <a:rect l="l" t="t" r="r" b="b"/>
            <a:pathLst>
              <a:path w="1710054" h="864235">
                <a:moveTo>
                  <a:pt x="1488486" y="0"/>
                </a:moveTo>
                <a:lnTo>
                  <a:pt x="221512" y="0"/>
                </a:lnTo>
                <a:lnTo>
                  <a:pt x="176869" y="4500"/>
                </a:lnTo>
                <a:lnTo>
                  <a:pt x="135289" y="17407"/>
                </a:lnTo>
                <a:lnTo>
                  <a:pt x="97662" y="37830"/>
                </a:lnTo>
                <a:lnTo>
                  <a:pt x="64879" y="64879"/>
                </a:lnTo>
                <a:lnTo>
                  <a:pt x="37830" y="97662"/>
                </a:lnTo>
                <a:lnTo>
                  <a:pt x="17407" y="135289"/>
                </a:lnTo>
                <a:lnTo>
                  <a:pt x="4500" y="176870"/>
                </a:lnTo>
                <a:lnTo>
                  <a:pt x="0" y="221512"/>
                </a:lnTo>
                <a:lnTo>
                  <a:pt x="0" y="642486"/>
                </a:lnTo>
                <a:lnTo>
                  <a:pt x="4500" y="687129"/>
                </a:lnTo>
                <a:lnTo>
                  <a:pt x="17407" y="728709"/>
                </a:lnTo>
                <a:lnTo>
                  <a:pt x="37830" y="766336"/>
                </a:lnTo>
                <a:lnTo>
                  <a:pt x="64879" y="799120"/>
                </a:lnTo>
                <a:lnTo>
                  <a:pt x="97662" y="826168"/>
                </a:lnTo>
                <a:lnTo>
                  <a:pt x="135289" y="846592"/>
                </a:lnTo>
                <a:lnTo>
                  <a:pt x="176869" y="859499"/>
                </a:lnTo>
                <a:lnTo>
                  <a:pt x="221512" y="863999"/>
                </a:lnTo>
                <a:lnTo>
                  <a:pt x="1488486" y="863999"/>
                </a:lnTo>
                <a:lnTo>
                  <a:pt x="1533129" y="859499"/>
                </a:lnTo>
                <a:lnTo>
                  <a:pt x="1574709" y="846592"/>
                </a:lnTo>
                <a:lnTo>
                  <a:pt x="1612336" y="826168"/>
                </a:lnTo>
                <a:lnTo>
                  <a:pt x="1645119" y="799120"/>
                </a:lnTo>
                <a:lnTo>
                  <a:pt x="1672168" y="766336"/>
                </a:lnTo>
                <a:lnTo>
                  <a:pt x="1692591" y="728709"/>
                </a:lnTo>
                <a:lnTo>
                  <a:pt x="1705498" y="687129"/>
                </a:lnTo>
                <a:lnTo>
                  <a:pt x="1709999" y="642486"/>
                </a:lnTo>
                <a:lnTo>
                  <a:pt x="1709999" y="221512"/>
                </a:lnTo>
                <a:lnTo>
                  <a:pt x="1705498" y="176870"/>
                </a:lnTo>
                <a:lnTo>
                  <a:pt x="1692591" y="135289"/>
                </a:lnTo>
                <a:lnTo>
                  <a:pt x="1672168" y="97662"/>
                </a:lnTo>
                <a:lnTo>
                  <a:pt x="1645119" y="64879"/>
                </a:lnTo>
                <a:lnTo>
                  <a:pt x="1612336" y="37830"/>
                </a:lnTo>
                <a:lnTo>
                  <a:pt x="1574709" y="17407"/>
                </a:lnTo>
                <a:lnTo>
                  <a:pt x="1533129" y="4500"/>
                </a:lnTo>
                <a:lnTo>
                  <a:pt x="148848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/>
          <p:nvPr/>
        </p:nvSpPr>
        <p:spPr>
          <a:xfrm>
            <a:off x="4625218" y="5700839"/>
            <a:ext cx="1143000" cy="22634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29209" algn="ctr">
              <a:lnSpc>
                <a:spcPts val="790"/>
              </a:lnSpc>
              <a:spcBef>
                <a:spcPts val="165"/>
              </a:spcBef>
            </a:pPr>
            <a:r>
              <a:rPr sz="700" b="1" spc="-10" dirty="0">
                <a:latin typeface="Arial"/>
                <a:cs typeface="Arial"/>
              </a:rPr>
              <a:t>отток </a:t>
            </a:r>
            <a:r>
              <a:rPr lang="ru-RU" sz="700" b="1" spc="-5" dirty="0" smtClean="0">
                <a:latin typeface="Arial"/>
                <a:cs typeface="Arial"/>
              </a:rPr>
              <a:t>рабочей силы</a:t>
            </a:r>
            <a:r>
              <a:rPr sz="700" b="1" spc="-5" dirty="0" smtClean="0">
                <a:latin typeface="Arial"/>
                <a:cs typeface="Arial"/>
              </a:rPr>
              <a:t> </a:t>
            </a:r>
            <a:r>
              <a:rPr sz="700" b="1" dirty="0" smtClean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в</a:t>
            </a:r>
            <a:r>
              <a:rPr sz="700" b="1" spc="-30" dirty="0">
                <a:latin typeface="Arial"/>
                <a:cs typeface="Arial"/>
              </a:rPr>
              <a:t> </a:t>
            </a:r>
            <a:r>
              <a:rPr lang="ru-RU" sz="700" b="1" spc="-5" dirty="0" smtClean="0">
                <a:latin typeface="Arial"/>
                <a:cs typeface="Arial"/>
              </a:rPr>
              <a:t>областной центр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199034" y="3460328"/>
            <a:ext cx="1710055" cy="864235"/>
          </a:xfrm>
          <a:custGeom>
            <a:avLst/>
            <a:gdLst/>
            <a:ahLst/>
            <a:cxnLst/>
            <a:rect l="l" t="t" r="r" b="b"/>
            <a:pathLst>
              <a:path w="1710054" h="864235">
                <a:moveTo>
                  <a:pt x="0" y="221513"/>
                </a:moveTo>
                <a:lnTo>
                  <a:pt x="4500" y="176870"/>
                </a:lnTo>
                <a:lnTo>
                  <a:pt x="17407" y="135290"/>
                </a:lnTo>
                <a:lnTo>
                  <a:pt x="37830" y="97662"/>
                </a:lnTo>
                <a:lnTo>
                  <a:pt x="64879" y="64879"/>
                </a:lnTo>
                <a:lnTo>
                  <a:pt x="97662" y="37830"/>
                </a:lnTo>
                <a:lnTo>
                  <a:pt x="135289" y="17407"/>
                </a:lnTo>
                <a:lnTo>
                  <a:pt x="176870" y="4500"/>
                </a:lnTo>
                <a:lnTo>
                  <a:pt x="221512" y="0"/>
                </a:lnTo>
                <a:lnTo>
                  <a:pt x="1488487" y="0"/>
                </a:lnTo>
                <a:lnTo>
                  <a:pt x="1533129" y="4500"/>
                </a:lnTo>
                <a:lnTo>
                  <a:pt x="1574709" y="17407"/>
                </a:lnTo>
                <a:lnTo>
                  <a:pt x="1612336" y="37830"/>
                </a:lnTo>
                <a:lnTo>
                  <a:pt x="1645120" y="64879"/>
                </a:lnTo>
                <a:lnTo>
                  <a:pt x="1672169" y="97662"/>
                </a:lnTo>
                <a:lnTo>
                  <a:pt x="1692592" y="135290"/>
                </a:lnTo>
                <a:lnTo>
                  <a:pt x="1705499" y="176870"/>
                </a:lnTo>
                <a:lnTo>
                  <a:pt x="1710000" y="221513"/>
                </a:lnTo>
                <a:lnTo>
                  <a:pt x="1710000" y="642487"/>
                </a:lnTo>
                <a:lnTo>
                  <a:pt x="1705499" y="687129"/>
                </a:lnTo>
                <a:lnTo>
                  <a:pt x="1692592" y="728709"/>
                </a:lnTo>
                <a:lnTo>
                  <a:pt x="1672169" y="766337"/>
                </a:lnTo>
                <a:lnTo>
                  <a:pt x="1645120" y="799120"/>
                </a:lnTo>
                <a:lnTo>
                  <a:pt x="1612336" y="826169"/>
                </a:lnTo>
                <a:lnTo>
                  <a:pt x="1574709" y="846592"/>
                </a:lnTo>
                <a:lnTo>
                  <a:pt x="1533129" y="859499"/>
                </a:lnTo>
                <a:lnTo>
                  <a:pt x="1488487" y="864000"/>
                </a:lnTo>
                <a:lnTo>
                  <a:pt x="221512" y="864000"/>
                </a:lnTo>
                <a:lnTo>
                  <a:pt x="176870" y="859499"/>
                </a:lnTo>
                <a:lnTo>
                  <a:pt x="135289" y="846592"/>
                </a:lnTo>
                <a:lnTo>
                  <a:pt x="97662" y="826169"/>
                </a:lnTo>
                <a:lnTo>
                  <a:pt x="64879" y="799120"/>
                </a:lnTo>
                <a:lnTo>
                  <a:pt x="37830" y="766337"/>
                </a:lnTo>
                <a:lnTo>
                  <a:pt x="17407" y="728709"/>
                </a:lnTo>
                <a:lnTo>
                  <a:pt x="4500" y="687129"/>
                </a:lnTo>
                <a:lnTo>
                  <a:pt x="0" y="642487"/>
                </a:lnTo>
                <a:lnTo>
                  <a:pt x="0" y="221513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/>
          <p:nvPr/>
        </p:nvSpPr>
        <p:spPr>
          <a:xfrm>
            <a:off x="6609533" y="3712464"/>
            <a:ext cx="889000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79375" marR="5080" indent="-66675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ех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нич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ес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ки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е 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проблемы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056371" y="3460328"/>
            <a:ext cx="1710055" cy="864235"/>
          </a:xfrm>
          <a:custGeom>
            <a:avLst/>
            <a:gdLst/>
            <a:ahLst/>
            <a:cxnLst/>
            <a:rect l="l" t="t" r="r" b="b"/>
            <a:pathLst>
              <a:path w="1710054" h="864235">
                <a:moveTo>
                  <a:pt x="1488486" y="0"/>
                </a:moveTo>
                <a:lnTo>
                  <a:pt x="221512" y="0"/>
                </a:lnTo>
                <a:lnTo>
                  <a:pt x="176869" y="4500"/>
                </a:lnTo>
                <a:lnTo>
                  <a:pt x="135289" y="17407"/>
                </a:lnTo>
                <a:lnTo>
                  <a:pt x="97662" y="37830"/>
                </a:lnTo>
                <a:lnTo>
                  <a:pt x="64879" y="64879"/>
                </a:lnTo>
                <a:lnTo>
                  <a:pt x="37830" y="97662"/>
                </a:lnTo>
                <a:lnTo>
                  <a:pt x="17407" y="135289"/>
                </a:lnTo>
                <a:lnTo>
                  <a:pt x="4500" y="176869"/>
                </a:lnTo>
                <a:lnTo>
                  <a:pt x="0" y="221512"/>
                </a:lnTo>
                <a:lnTo>
                  <a:pt x="0" y="642486"/>
                </a:lnTo>
                <a:lnTo>
                  <a:pt x="4500" y="687129"/>
                </a:lnTo>
                <a:lnTo>
                  <a:pt x="17407" y="728709"/>
                </a:lnTo>
                <a:lnTo>
                  <a:pt x="37830" y="766336"/>
                </a:lnTo>
                <a:lnTo>
                  <a:pt x="64879" y="799120"/>
                </a:lnTo>
                <a:lnTo>
                  <a:pt x="97662" y="826168"/>
                </a:lnTo>
                <a:lnTo>
                  <a:pt x="135289" y="846592"/>
                </a:lnTo>
                <a:lnTo>
                  <a:pt x="176869" y="859499"/>
                </a:lnTo>
                <a:lnTo>
                  <a:pt x="221512" y="864000"/>
                </a:lnTo>
                <a:lnTo>
                  <a:pt x="1488486" y="864000"/>
                </a:lnTo>
                <a:lnTo>
                  <a:pt x="1533129" y="859499"/>
                </a:lnTo>
                <a:lnTo>
                  <a:pt x="1574709" y="846592"/>
                </a:lnTo>
                <a:lnTo>
                  <a:pt x="1612336" y="826168"/>
                </a:lnTo>
                <a:lnTo>
                  <a:pt x="1645120" y="799120"/>
                </a:lnTo>
                <a:lnTo>
                  <a:pt x="1672169" y="766336"/>
                </a:lnTo>
                <a:lnTo>
                  <a:pt x="1692592" y="728709"/>
                </a:lnTo>
                <a:lnTo>
                  <a:pt x="1705499" y="687129"/>
                </a:lnTo>
                <a:lnTo>
                  <a:pt x="1710000" y="642486"/>
                </a:lnTo>
                <a:lnTo>
                  <a:pt x="1710000" y="221512"/>
                </a:lnTo>
                <a:lnTo>
                  <a:pt x="1705499" y="176869"/>
                </a:lnTo>
                <a:lnTo>
                  <a:pt x="1692592" y="135289"/>
                </a:lnTo>
                <a:lnTo>
                  <a:pt x="1672169" y="97662"/>
                </a:lnTo>
                <a:lnTo>
                  <a:pt x="1645120" y="64879"/>
                </a:lnTo>
                <a:lnTo>
                  <a:pt x="1612336" y="37830"/>
                </a:lnTo>
                <a:lnTo>
                  <a:pt x="1574709" y="17407"/>
                </a:lnTo>
                <a:lnTo>
                  <a:pt x="1533129" y="4500"/>
                </a:lnTo>
                <a:lnTo>
                  <a:pt x="148848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8229600" y="3657600"/>
            <a:ext cx="1399247" cy="4656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325" marR="52705" algn="ctr">
              <a:lnSpc>
                <a:spcPct val="99000"/>
              </a:lnSpc>
              <a:spcBef>
                <a:spcPts val="105"/>
              </a:spcBef>
            </a:pPr>
            <a:r>
              <a:rPr lang="ru-RU" sz="700" b="1" spc="-10" dirty="0" smtClean="0">
                <a:latin typeface="Arial"/>
                <a:cs typeface="Arial"/>
              </a:rPr>
              <a:t>недостаточно</a:t>
            </a:r>
            <a:r>
              <a:rPr sz="700" b="1" spc="-10" dirty="0" smtClean="0">
                <a:latin typeface="Arial"/>
                <a:cs typeface="Arial"/>
              </a:rPr>
              <a:t> </a:t>
            </a:r>
            <a:endParaRPr lang="ru-RU" sz="700" b="1" spc="-10" dirty="0" smtClean="0">
              <a:latin typeface="Arial"/>
              <a:cs typeface="Arial"/>
            </a:endParaRPr>
          </a:p>
          <a:p>
            <a:pPr marL="60325" marR="52705" algn="ctr">
              <a:lnSpc>
                <a:spcPct val="99000"/>
              </a:lnSpc>
              <a:spcBef>
                <a:spcPts val="105"/>
              </a:spcBef>
            </a:pPr>
            <a:r>
              <a:rPr sz="700" b="1" spc="-5" dirty="0" smtClean="0">
                <a:latin typeface="Arial"/>
                <a:cs typeface="Arial"/>
              </a:rPr>
              <a:t>эффективн</a:t>
            </a:r>
            <a:r>
              <a:rPr lang="ru-RU" sz="700" b="1" spc="-5" dirty="0" smtClean="0">
                <a:latin typeface="Arial"/>
                <a:cs typeface="Arial"/>
              </a:rPr>
              <a:t>ая</a:t>
            </a:r>
            <a:r>
              <a:rPr sz="700" b="1" spc="-5" dirty="0" smtClean="0">
                <a:latin typeface="Arial"/>
                <a:cs typeface="Arial"/>
              </a:rPr>
              <a:t> </a:t>
            </a:r>
            <a:r>
              <a:rPr sz="700" b="1" dirty="0" smtClean="0">
                <a:latin typeface="Arial"/>
                <a:cs typeface="Arial"/>
              </a:rPr>
              <a:t> </a:t>
            </a:r>
            <a:r>
              <a:rPr lang="ru-RU" sz="700" b="1" spc="-10" dirty="0" smtClean="0">
                <a:latin typeface="Arial"/>
                <a:cs typeface="Arial"/>
              </a:rPr>
              <a:t>связь</a:t>
            </a:r>
            <a:r>
              <a:rPr sz="700" b="1" spc="-5" dirty="0" smtClean="0">
                <a:latin typeface="Arial"/>
                <a:cs typeface="Arial"/>
              </a:rPr>
              <a:t> между </a:t>
            </a:r>
            <a:r>
              <a:rPr sz="700" b="1" dirty="0" smtClean="0">
                <a:latin typeface="Arial"/>
                <a:cs typeface="Arial"/>
              </a:rPr>
              <a:t> </a:t>
            </a:r>
            <a:endParaRPr lang="ru-RU" sz="700" b="1" dirty="0" smtClean="0">
              <a:latin typeface="Arial"/>
              <a:cs typeface="Arial"/>
            </a:endParaRPr>
          </a:p>
          <a:p>
            <a:pPr marL="60325" marR="52705" algn="ctr">
              <a:lnSpc>
                <a:spcPct val="99000"/>
              </a:lnSpc>
              <a:spcBef>
                <a:spcPts val="105"/>
              </a:spcBef>
            </a:pPr>
            <a:r>
              <a:rPr sz="700" b="1" dirty="0" smtClean="0">
                <a:latin typeface="Arial"/>
                <a:cs typeface="Arial"/>
              </a:rPr>
              <a:t>п</a:t>
            </a:r>
            <a:r>
              <a:rPr sz="700" b="1" spc="-5" dirty="0" smtClean="0">
                <a:latin typeface="Arial"/>
                <a:cs typeface="Arial"/>
              </a:rPr>
              <a:t>ре</a:t>
            </a:r>
            <a:r>
              <a:rPr sz="700" b="1" spc="5" dirty="0" smtClean="0">
                <a:latin typeface="Arial"/>
                <a:cs typeface="Arial"/>
              </a:rPr>
              <a:t>д</a:t>
            </a:r>
            <a:r>
              <a:rPr sz="700" b="1" spc="-5" dirty="0" smtClean="0">
                <a:latin typeface="Arial"/>
                <a:cs typeface="Arial"/>
              </a:rPr>
              <a:t>с</a:t>
            </a:r>
            <a:r>
              <a:rPr sz="700" b="1" spc="-10" dirty="0" smtClean="0">
                <a:latin typeface="Arial"/>
                <a:cs typeface="Arial"/>
              </a:rPr>
              <a:t>т</a:t>
            </a:r>
            <a:r>
              <a:rPr sz="700" b="1" spc="-5" dirty="0" smtClean="0">
                <a:latin typeface="Arial"/>
                <a:cs typeface="Arial"/>
              </a:rPr>
              <a:t>а</a:t>
            </a:r>
            <a:r>
              <a:rPr sz="700" b="1" spc="-10" dirty="0" smtClean="0">
                <a:latin typeface="Arial"/>
                <a:cs typeface="Arial"/>
              </a:rPr>
              <a:t>вит</a:t>
            </a:r>
            <a:r>
              <a:rPr sz="700" b="1" spc="-5" dirty="0" smtClean="0">
                <a:latin typeface="Arial"/>
                <a:cs typeface="Arial"/>
              </a:rPr>
              <a:t>е</a:t>
            </a:r>
            <a:r>
              <a:rPr sz="700" b="1" spc="5" dirty="0" smtClean="0">
                <a:latin typeface="Arial"/>
                <a:cs typeface="Arial"/>
              </a:rPr>
              <a:t>л</a:t>
            </a:r>
            <a:r>
              <a:rPr sz="700" b="1" dirty="0" smtClean="0">
                <a:latin typeface="Arial"/>
                <a:cs typeface="Arial"/>
              </a:rPr>
              <a:t>я</a:t>
            </a:r>
            <a:r>
              <a:rPr sz="700" b="1" spc="-10" dirty="0" smtClean="0">
                <a:latin typeface="Arial"/>
                <a:cs typeface="Arial"/>
              </a:rPr>
              <a:t>м</a:t>
            </a:r>
            <a:r>
              <a:rPr sz="700" b="1" dirty="0" smtClean="0">
                <a:latin typeface="Arial"/>
                <a:cs typeface="Arial"/>
              </a:rPr>
              <a:t>и </a:t>
            </a:r>
            <a:r>
              <a:rPr sz="700" b="1" spc="5" dirty="0">
                <a:latin typeface="Arial"/>
                <a:cs typeface="Arial"/>
              </a:rPr>
              <a:t>б</a:t>
            </a:r>
            <a:r>
              <a:rPr sz="700" b="1" spc="-10" dirty="0">
                <a:latin typeface="Arial"/>
                <a:cs typeface="Arial"/>
              </a:rPr>
              <a:t>и</a:t>
            </a:r>
            <a:r>
              <a:rPr sz="700" b="1" dirty="0">
                <a:latin typeface="Arial"/>
                <a:cs typeface="Arial"/>
              </a:rPr>
              <a:t>зн</a:t>
            </a:r>
            <a:r>
              <a:rPr sz="700" b="1" spc="-5" dirty="0">
                <a:latin typeface="Arial"/>
                <a:cs typeface="Arial"/>
              </a:rPr>
              <a:t>ес</a:t>
            </a:r>
            <a:r>
              <a:rPr sz="700" b="1" dirty="0">
                <a:latin typeface="Arial"/>
                <a:cs typeface="Arial"/>
              </a:rPr>
              <a:t>а  и</a:t>
            </a:r>
            <a:r>
              <a:rPr sz="700" b="1" spc="-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администрацией</a:t>
            </a:r>
            <a:r>
              <a:rPr sz="700" b="1" spc="-5" dirty="0">
                <a:latin typeface="Arial"/>
                <a:cs typeface="Arial"/>
              </a:rPr>
              <a:t> </a:t>
            </a:r>
            <a:r>
              <a:rPr lang="ru-RU" sz="700" b="1" dirty="0" smtClean="0">
                <a:latin typeface="Arial"/>
                <a:cs typeface="Arial"/>
              </a:rPr>
              <a:t>района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 БРЯНСКОГО МУНИЦИПАЛЬНОГО РАЙОНА</a:t>
            </a:r>
            <a:endParaRPr spc="-10" dirty="0"/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20</a:t>
            </a:fld>
            <a:endParaRPr dirty="0"/>
          </a:p>
        </p:txBody>
      </p:sp>
      <p:sp>
        <p:nvSpPr>
          <p:cNvPr id="30" name="object 5"/>
          <p:cNvSpPr/>
          <p:nvPr/>
        </p:nvSpPr>
        <p:spPr>
          <a:xfrm>
            <a:off x="685800" y="2286000"/>
            <a:ext cx="1710055" cy="1016635"/>
          </a:xfrm>
          <a:custGeom>
            <a:avLst/>
            <a:gdLst/>
            <a:ahLst/>
            <a:cxnLst/>
            <a:rect l="l" t="t" r="r" b="b"/>
            <a:pathLst>
              <a:path w="1710055" h="864235">
                <a:moveTo>
                  <a:pt x="1488487" y="0"/>
                </a:moveTo>
                <a:lnTo>
                  <a:pt x="221512" y="0"/>
                </a:lnTo>
                <a:lnTo>
                  <a:pt x="176870" y="4500"/>
                </a:lnTo>
                <a:lnTo>
                  <a:pt x="135289" y="17407"/>
                </a:lnTo>
                <a:lnTo>
                  <a:pt x="97662" y="37830"/>
                </a:lnTo>
                <a:lnTo>
                  <a:pt x="64879" y="64879"/>
                </a:lnTo>
                <a:lnTo>
                  <a:pt x="37830" y="97662"/>
                </a:lnTo>
                <a:lnTo>
                  <a:pt x="17407" y="135290"/>
                </a:lnTo>
                <a:lnTo>
                  <a:pt x="4500" y="176870"/>
                </a:lnTo>
                <a:lnTo>
                  <a:pt x="0" y="221513"/>
                </a:lnTo>
                <a:lnTo>
                  <a:pt x="0" y="642486"/>
                </a:lnTo>
                <a:lnTo>
                  <a:pt x="4500" y="687129"/>
                </a:lnTo>
                <a:lnTo>
                  <a:pt x="17407" y="728709"/>
                </a:lnTo>
                <a:lnTo>
                  <a:pt x="37830" y="766337"/>
                </a:lnTo>
                <a:lnTo>
                  <a:pt x="64879" y="799120"/>
                </a:lnTo>
                <a:lnTo>
                  <a:pt x="97662" y="826169"/>
                </a:lnTo>
                <a:lnTo>
                  <a:pt x="135289" y="846592"/>
                </a:lnTo>
                <a:lnTo>
                  <a:pt x="176870" y="859499"/>
                </a:lnTo>
                <a:lnTo>
                  <a:pt x="221512" y="864000"/>
                </a:lnTo>
                <a:lnTo>
                  <a:pt x="1488487" y="864000"/>
                </a:lnTo>
                <a:lnTo>
                  <a:pt x="1533129" y="859499"/>
                </a:lnTo>
                <a:lnTo>
                  <a:pt x="1574709" y="846592"/>
                </a:lnTo>
                <a:lnTo>
                  <a:pt x="1612336" y="826169"/>
                </a:lnTo>
                <a:lnTo>
                  <a:pt x="1645119" y="799120"/>
                </a:lnTo>
                <a:lnTo>
                  <a:pt x="1672168" y="766337"/>
                </a:lnTo>
                <a:lnTo>
                  <a:pt x="1692591" y="728709"/>
                </a:lnTo>
                <a:lnTo>
                  <a:pt x="1705499" y="687129"/>
                </a:lnTo>
                <a:lnTo>
                  <a:pt x="1709999" y="642486"/>
                </a:lnTo>
                <a:lnTo>
                  <a:pt x="1709999" y="221513"/>
                </a:lnTo>
                <a:lnTo>
                  <a:pt x="1705499" y="176870"/>
                </a:lnTo>
                <a:lnTo>
                  <a:pt x="1692591" y="135290"/>
                </a:lnTo>
                <a:lnTo>
                  <a:pt x="1672168" y="97662"/>
                </a:lnTo>
                <a:lnTo>
                  <a:pt x="1645119" y="64879"/>
                </a:lnTo>
                <a:lnTo>
                  <a:pt x="1612336" y="37830"/>
                </a:lnTo>
                <a:lnTo>
                  <a:pt x="1574709" y="17407"/>
                </a:lnTo>
                <a:lnTo>
                  <a:pt x="1533129" y="4500"/>
                </a:lnTo>
                <a:lnTo>
                  <a:pt x="148848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TextBox 30"/>
          <p:cNvSpPr txBox="1"/>
          <p:nvPr/>
        </p:nvSpPr>
        <p:spPr>
          <a:xfrm>
            <a:off x="762000" y="2286000"/>
            <a:ext cx="15240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latin typeface="Arial" pitchFamily="34" charset="0"/>
                <a:cs typeface="Arial" pitchFamily="34" charset="0"/>
              </a:rPr>
              <a:t>высокая стоимость услуг </a:t>
            </a:r>
          </a:p>
          <a:p>
            <a:pPr algn="ctr"/>
            <a:r>
              <a:rPr lang="ru-RU" sz="700" b="1" dirty="0" smtClean="0">
                <a:latin typeface="Arial" pitchFamily="34" charset="0"/>
                <a:cs typeface="Arial" pitchFamily="34" charset="0"/>
              </a:rPr>
              <a:t>по техническому присоединению к сетям инженерно-технического обеспечения, оказываемых ресурсоснабжающими организациями и субъектами естественных монополий в Брянской области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object 5"/>
          <p:cNvSpPr/>
          <p:nvPr/>
        </p:nvSpPr>
        <p:spPr>
          <a:xfrm>
            <a:off x="609600" y="4419600"/>
            <a:ext cx="1710055" cy="1143000"/>
          </a:xfrm>
          <a:custGeom>
            <a:avLst/>
            <a:gdLst/>
            <a:ahLst/>
            <a:cxnLst/>
            <a:rect l="l" t="t" r="r" b="b"/>
            <a:pathLst>
              <a:path w="1710055" h="864235">
                <a:moveTo>
                  <a:pt x="1488487" y="0"/>
                </a:moveTo>
                <a:lnTo>
                  <a:pt x="221512" y="0"/>
                </a:lnTo>
                <a:lnTo>
                  <a:pt x="176870" y="4500"/>
                </a:lnTo>
                <a:lnTo>
                  <a:pt x="135289" y="17407"/>
                </a:lnTo>
                <a:lnTo>
                  <a:pt x="97662" y="37830"/>
                </a:lnTo>
                <a:lnTo>
                  <a:pt x="64879" y="64879"/>
                </a:lnTo>
                <a:lnTo>
                  <a:pt x="37830" y="97662"/>
                </a:lnTo>
                <a:lnTo>
                  <a:pt x="17407" y="135290"/>
                </a:lnTo>
                <a:lnTo>
                  <a:pt x="4500" y="176870"/>
                </a:lnTo>
                <a:lnTo>
                  <a:pt x="0" y="221513"/>
                </a:lnTo>
                <a:lnTo>
                  <a:pt x="0" y="642486"/>
                </a:lnTo>
                <a:lnTo>
                  <a:pt x="4500" y="687129"/>
                </a:lnTo>
                <a:lnTo>
                  <a:pt x="17407" y="728709"/>
                </a:lnTo>
                <a:lnTo>
                  <a:pt x="37830" y="766337"/>
                </a:lnTo>
                <a:lnTo>
                  <a:pt x="64879" y="799120"/>
                </a:lnTo>
                <a:lnTo>
                  <a:pt x="97662" y="826169"/>
                </a:lnTo>
                <a:lnTo>
                  <a:pt x="135289" y="846592"/>
                </a:lnTo>
                <a:lnTo>
                  <a:pt x="176870" y="859499"/>
                </a:lnTo>
                <a:lnTo>
                  <a:pt x="221512" y="864000"/>
                </a:lnTo>
                <a:lnTo>
                  <a:pt x="1488487" y="864000"/>
                </a:lnTo>
                <a:lnTo>
                  <a:pt x="1533129" y="859499"/>
                </a:lnTo>
                <a:lnTo>
                  <a:pt x="1574709" y="846592"/>
                </a:lnTo>
                <a:lnTo>
                  <a:pt x="1612336" y="826169"/>
                </a:lnTo>
                <a:lnTo>
                  <a:pt x="1645119" y="799120"/>
                </a:lnTo>
                <a:lnTo>
                  <a:pt x="1672168" y="766337"/>
                </a:lnTo>
                <a:lnTo>
                  <a:pt x="1692591" y="728709"/>
                </a:lnTo>
                <a:lnTo>
                  <a:pt x="1705499" y="687129"/>
                </a:lnTo>
                <a:lnTo>
                  <a:pt x="1709999" y="642486"/>
                </a:lnTo>
                <a:lnTo>
                  <a:pt x="1709999" y="221513"/>
                </a:lnTo>
                <a:lnTo>
                  <a:pt x="1705499" y="176870"/>
                </a:lnTo>
                <a:lnTo>
                  <a:pt x="1692591" y="135290"/>
                </a:lnTo>
                <a:lnTo>
                  <a:pt x="1672168" y="97662"/>
                </a:lnTo>
                <a:lnTo>
                  <a:pt x="1645119" y="64879"/>
                </a:lnTo>
                <a:lnTo>
                  <a:pt x="1612336" y="37830"/>
                </a:lnTo>
                <a:lnTo>
                  <a:pt x="1574709" y="17407"/>
                </a:lnTo>
                <a:lnTo>
                  <a:pt x="1533129" y="4500"/>
                </a:lnTo>
                <a:lnTo>
                  <a:pt x="148848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TextBox 32"/>
          <p:cNvSpPr txBox="1"/>
          <p:nvPr/>
        </p:nvSpPr>
        <p:spPr>
          <a:xfrm>
            <a:off x="626427" y="4704080"/>
            <a:ext cx="1676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700" b="1" dirty="0" smtClean="0">
                <a:latin typeface="Arial" pitchFamily="34" charset="0"/>
                <a:cs typeface="Arial" pitchFamily="34" charset="0"/>
              </a:rPr>
              <a:t>едостаточно средств для воспроизводства инженерной инфраструктуры</a:t>
            </a:r>
            <a:endParaRPr lang="ru-RU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Овал 34">
            <a:hlinkClick r:id="rId2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7015" y="1401545"/>
            <a:ext cx="9137015" cy="4161055"/>
            <a:chOff x="627015" y="1401545"/>
            <a:chExt cx="9137015" cy="4900930"/>
          </a:xfrm>
        </p:grpSpPr>
        <p:sp>
          <p:nvSpPr>
            <p:cNvPr id="3" name="object 3"/>
            <p:cNvSpPr/>
            <p:nvPr/>
          </p:nvSpPr>
          <p:spPr>
            <a:xfrm>
              <a:off x="627015" y="1956987"/>
              <a:ext cx="9137015" cy="4345305"/>
            </a:xfrm>
            <a:custGeom>
              <a:avLst/>
              <a:gdLst/>
              <a:ahLst/>
              <a:cxnLst/>
              <a:rect l="l" t="t" r="r" b="b"/>
              <a:pathLst>
                <a:path w="9137015" h="4345305">
                  <a:moveTo>
                    <a:pt x="8848576" y="0"/>
                  </a:moveTo>
                  <a:lnTo>
                    <a:pt x="287810" y="0"/>
                  </a:lnTo>
                  <a:lnTo>
                    <a:pt x="241125" y="3766"/>
                  </a:lnTo>
                  <a:lnTo>
                    <a:pt x="196839" y="14672"/>
                  </a:lnTo>
                  <a:lnTo>
                    <a:pt x="155544" y="32124"/>
                  </a:lnTo>
                  <a:lnTo>
                    <a:pt x="117833" y="55530"/>
                  </a:lnTo>
                  <a:lnTo>
                    <a:pt x="84297" y="84297"/>
                  </a:lnTo>
                  <a:lnTo>
                    <a:pt x="55530" y="117833"/>
                  </a:lnTo>
                  <a:lnTo>
                    <a:pt x="32124" y="155544"/>
                  </a:lnTo>
                  <a:lnTo>
                    <a:pt x="14672" y="196839"/>
                  </a:lnTo>
                  <a:lnTo>
                    <a:pt x="3766" y="241125"/>
                  </a:lnTo>
                  <a:lnTo>
                    <a:pt x="0" y="287809"/>
                  </a:lnTo>
                  <a:lnTo>
                    <a:pt x="0" y="4057169"/>
                  </a:lnTo>
                  <a:lnTo>
                    <a:pt x="3766" y="4103853"/>
                  </a:lnTo>
                  <a:lnTo>
                    <a:pt x="14672" y="4148139"/>
                  </a:lnTo>
                  <a:lnTo>
                    <a:pt x="32124" y="4189434"/>
                  </a:lnTo>
                  <a:lnTo>
                    <a:pt x="55530" y="4227146"/>
                  </a:lnTo>
                  <a:lnTo>
                    <a:pt x="84297" y="4260681"/>
                  </a:lnTo>
                  <a:lnTo>
                    <a:pt x="117833" y="4289448"/>
                  </a:lnTo>
                  <a:lnTo>
                    <a:pt x="155544" y="4312854"/>
                  </a:lnTo>
                  <a:lnTo>
                    <a:pt x="196839" y="4330306"/>
                  </a:lnTo>
                  <a:lnTo>
                    <a:pt x="241125" y="4341212"/>
                  </a:lnTo>
                  <a:lnTo>
                    <a:pt x="287810" y="4344979"/>
                  </a:lnTo>
                  <a:lnTo>
                    <a:pt x="8848576" y="4344979"/>
                  </a:lnTo>
                  <a:lnTo>
                    <a:pt x="8895261" y="4341212"/>
                  </a:lnTo>
                  <a:lnTo>
                    <a:pt x="8939547" y="4330306"/>
                  </a:lnTo>
                  <a:lnTo>
                    <a:pt x="8980842" y="4312854"/>
                  </a:lnTo>
                  <a:lnTo>
                    <a:pt x="9018553" y="4289448"/>
                  </a:lnTo>
                  <a:lnTo>
                    <a:pt x="9052089" y="4260681"/>
                  </a:lnTo>
                  <a:lnTo>
                    <a:pt x="9080856" y="4227146"/>
                  </a:lnTo>
                  <a:lnTo>
                    <a:pt x="9104262" y="4189434"/>
                  </a:lnTo>
                  <a:lnTo>
                    <a:pt x="9121714" y="4148139"/>
                  </a:lnTo>
                  <a:lnTo>
                    <a:pt x="9132619" y="4103853"/>
                  </a:lnTo>
                  <a:lnTo>
                    <a:pt x="9136386" y="4057169"/>
                  </a:lnTo>
                  <a:lnTo>
                    <a:pt x="9136386" y="287809"/>
                  </a:lnTo>
                  <a:lnTo>
                    <a:pt x="9132619" y="241125"/>
                  </a:lnTo>
                  <a:lnTo>
                    <a:pt x="9121714" y="196839"/>
                  </a:lnTo>
                  <a:lnTo>
                    <a:pt x="9104262" y="155544"/>
                  </a:lnTo>
                  <a:lnTo>
                    <a:pt x="9080856" y="117833"/>
                  </a:lnTo>
                  <a:lnTo>
                    <a:pt x="9052089" y="84297"/>
                  </a:lnTo>
                  <a:lnTo>
                    <a:pt x="9018553" y="55530"/>
                  </a:lnTo>
                  <a:lnTo>
                    <a:pt x="8980842" y="32124"/>
                  </a:lnTo>
                  <a:lnTo>
                    <a:pt x="8939547" y="14672"/>
                  </a:lnTo>
                  <a:lnTo>
                    <a:pt x="8895261" y="3766"/>
                  </a:lnTo>
                  <a:lnTo>
                    <a:pt x="884857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27016" y="1401545"/>
              <a:ext cx="9137015" cy="1153160"/>
            </a:xfrm>
            <a:custGeom>
              <a:avLst/>
              <a:gdLst/>
              <a:ahLst/>
              <a:cxnLst/>
              <a:rect l="l" t="t" r="r" b="b"/>
              <a:pathLst>
                <a:path w="9137015" h="1153160">
                  <a:moveTo>
                    <a:pt x="8880172" y="0"/>
                  </a:moveTo>
                  <a:lnTo>
                    <a:pt x="256226" y="0"/>
                  </a:lnTo>
                  <a:lnTo>
                    <a:pt x="210169" y="4128"/>
                  </a:lnTo>
                  <a:lnTo>
                    <a:pt x="166820" y="16030"/>
                  </a:lnTo>
                  <a:lnTo>
                    <a:pt x="126904" y="34982"/>
                  </a:lnTo>
                  <a:lnTo>
                    <a:pt x="91143" y="60261"/>
                  </a:lnTo>
                  <a:lnTo>
                    <a:pt x="60261" y="91143"/>
                  </a:lnTo>
                  <a:lnTo>
                    <a:pt x="34982" y="126904"/>
                  </a:lnTo>
                  <a:lnTo>
                    <a:pt x="16030" y="166821"/>
                  </a:lnTo>
                  <a:lnTo>
                    <a:pt x="4128" y="210170"/>
                  </a:lnTo>
                  <a:lnTo>
                    <a:pt x="0" y="256227"/>
                  </a:lnTo>
                  <a:lnTo>
                    <a:pt x="0" y="896584"/>
                  </a:lnTo>
                  <a:lnTo>
                    <a:pt x="4128" y="942641"/>
                  </a:lnTo>
                  <a:lnTo>
                    <a:pt x="16030" y="985990"/>
                  </a:lnTo>
                  <a:lnTo>
                    <a:pt x="34982" y="1025907"/>
                  </a:lnTo>
                  <a:lnTo>
                    <a:pt x="60261" y="1061668"/>
                  </a:lnTo>
                  <a:lnTo>
                    <a:pt x="91143" y="1092550"/>
                  </a:lnTo>
                  <a:lnTo>
                    <a:pt x="126904" y="1117829"/>
                  </a:lnTo>
                  <a:lnTo>
                    <a:pt x="166820" y="1136781"/>
                  </a:lnTo>
                  <a:lnTo>
                    <a:pt x="210169" y="1148683"/>
                  </a:lnTo>
                  <a:lnTo>
                    <a:pt x="256226" y="1152812"/>
                  </a:lnTo>
                  <a:lnTo>
                    <a:pt x="8880172" y="1152812"/>
                  </a:lnTo>
                  <a:lnTo>
                    <a:pt x="8926229" y="1148683"/>
                  </a:lnTo>
                  <a:lnTo>
                    <a:pt x="8969577" y="1136781"/>
                  </a:lnTo>
                  <a:lnTo>
                    <a:pt x="9009494" y="1117829"/>
                  </a:lnTo>
                  <a:lnTo>
                    <a:pt x="9045255" y="1092550"/>
                  </a:lnTo>
                  <a:lnTo>
                    <a:pt x="9076137" y="1061668"/>
                  </a:lnTo>
                  <a:lnTo>
                    <a:pt x="9101416" y="1025907"/>
                  </a:lnTo>
                  <a:lnTo>
                    <a:pt x="9120368" y="985990"/>
                  </a:lnTo>
                  <a:lnTo>
                    <a:pt x="9132270" y="942641"/>
                  </a:lnTo>
                  <a:lnTo>
                    <a:pt x="9136398" y="896584"/>
                  </a:lnTo>
                  <a:lnTo>
                    <a:pt x="9136398" y="256227"/>
                  </a:lnTo>
                  <a:lnTo>
                    <a:pt x="9132270" y="210170"/>
                  </a:lnTo>
                  <a:lnTo>
                    <a:pt x="9120368" y="166821"/>
                  </a:lnTo>
                  <a:lnTo>
                    <a:pt x="9101416" y="126904"/>
                  </a:lnTo>
                  <a:lnTo>
                    <a:pt x="9076137" y="91143"/>
                  </a:lnTo>
                  <a:lnTo>
                    <a:pt x="9045255" y="60261"/>
                  </a:lnTo>
                  <a:lnTo>
                    <a:pt x="9009494" y="34982"/>
                  </a:lnTo>
                  <a:lnTo>
                    <a:pt x="8969577" y="16030"/>
                  </a:lnTo>
                  <a:lnTo>
                    <a:pt x="8926229" y="4128"/>
                  </a:lnTo>
                  <a:lnTo>
                    <a:pt x="8880172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627011" y="2168664"/>
              <a:ext cx="9137015" cy="3311525"/>
            </a:xfrm>
            <a:custGeom>
              <a:avLst/>
              <a:gdLst/>
              <a:ahLst/>
              <a:cxnLst/>
              <a:rect l="l" t="t" r="r" b="b"/>
              <a:pathLst>
                <a:path w="9137015" h="3311525">
                  <a:moveTo>
                    <a:pt x="9136393" y="0"/>
                  </a:moveTo>
                  <a:lnTo>
                    <a:pt x="9136393" y="0"/>
                  </a:lnTo>
                  <a:lnTo>
                    <a:pt x="0" y="0"/>
                  </a:lnTo>
                  <a:lnTo>
                    <a:pt x="0" y="822134"/>
                  </a:lnTo>
                  <a:lnTo>
                    <a:pt x="0" y="1666887"/>
                  </a:lnTo>
                  <a:lnTo>
                    <a:pt x="0" y="2489022"/>
                  </a:lnTo>
                  <a:lnTo>
                    <a:pt x="0" y="3311169"/>
                  </a:lnTo>
                  <a:lnTo>
                    <a:pt x="2017864" y="3311169"/>
                  </a:lnTo>
                  <a:lnTo>
                    <a:pt x="9136393" y="3311169"/>
                  </a:lnTo>
                  <a:lnTo>
                    <a:pt x="9136393" y="2900095"/>
                  </a:lnTo>
                  <a:lnTo>
                    <a:pt x="9136393" y="2489022"/>
                  </a:lnTo>
                  <a:lnTo>
                    <a:pt x="9136393" y="2077961"/>
                  </a:lnTo>
                  <a:lnTo>
                    <a:pt x="8330146" y="2077961"/>
                  </a:lnTo>
                  <a:lnTo>
                    <a:pt x="2017864" y="2077961"/>
                  </a:lnTo>
                  <a:lnTo>
                    <a:pt x="2017864" y="2077948"/>
                  </a:lnTo>
                  <a:lnTo>
                    <a:pt x="9136393" y="2077948"/>
                  </a:lnTo>
                  <a:lnTo>
                    <a:pt x="9136393" y="1666887"/>
                  </a:lnTo>
                  <a:lnTo>
                    <a:pt x="9136393" y="1233208"/>
                  </a:lnTo>
                  <a:lnTo>
                    <a:pt x="9136393" y="822134"/>
                  </a:lnTo>
                  <a:lnTo>
                    <a:pt x="9136393" y="411073"/>
                  </a:lnTo>
                  <a:lnTo>
                    <a:pt x="8330146" y="411073"/>
                  </a:lnTo>
                  <a:lnTo>
                    <a:pt x="2017864" y="411073"/>
                  </a:lnTo>
                  <a:lnTo>
                    <a:pt x="2017864" y="411060"/>
                  </a:lnTo>
                  <a:lnTo>
                    <a:pt x="9136393" y="411060"/>
                  </a:lnTo>
                  <a:lnTo>
                    <a:pt x="913639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76152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ТОП-ДЕЙСТВИЯ</a:t>
            </a:r>
            <a:r>
              <a:rPr spc="-20" dirty="0"/>
              <a:t> </a:t>
            </a:r>
            <a:r>
              <a:rPr spc="-20" dirty="0" smtClean="0"/>
              <a:t>АДМИНИСТРАЦИИ</a:t>
            </a:r>
            <a:r>
              <a:rPr lang="ru-RU" spc="-20" dirty="0" smtClean="0"/>
              <a:t/>
            </a:r>
            <a:br>
              <a:rPr lang="ru-RU" spc="-20" dirty="0" smtClean="0"/>
            </a:br>
            <a:r>
              <a:rPr lang="ru-RU" b="0" spc="-20" dirty="0" smtClean="0"/>
              <a:t>БРЯНСКОГО МУНИЦИПАЛЬНОГО РАЙОНА</a:t>
            </a:r>
            <a:endParaRPr b="0" spc="-20" dirty="0"/>
          </a:p>
        </p:txBody>
      </p:sp>
      <p:sp>
        <p:nvSpPr>
          <p:cNvPr id="7" name="object 7"/>
          <p:cNvSpPr/>
          <p:nvPr/>
        </p:nvSpPr>
        <p:spPr>
          <a:xfrm>
            <a:off x="627016" y="163628"/>
            <a:ext cx="1821814" cy="274320"/>
          </a:xfrm>
          <a:custGeom>
            <a:avLst/>
            <a:gdLst/>
            <a:ahLst/>
            <a:cxnLst/>
            <a:rect l="l" t="t" r="r" b="b"/>
            <a:pathLst>
              <a:path w="1821814" h="274320">
                <a:moveTo>
                  <a:pt x="1684292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684292" y="273843"/>
                </a:lnTo>
                <a:lnTo>
                  <a:pt x="1727570" y="266863"/>
                </a:lnTo>
                <a:lnTo>
                  <a:pt x="1765157" y="247425"/>
                </a:lnTo>
                <a:lnTo>
                  <a:pt x="1794797" y="217786"/>
                </a:lnTo>
                <a:lnTo>
                  <a:pt x="1814234" y="180200"/>
                </a:lnTo>
                <a:lnTo>
                  <a:pt x="1821215" y="136922"/>
                </a:lnTo>
                <a:lnTo>
                  <a:pt x="1814234" y="93644"/>
                </a:lnTo>
                <a:lnTo>
                  <a:pt x="1794797" y="56057"/>
                </a:lnTo>
                <a:lnTo>
                  <a:pt x="1765157" y="26417"/>
                </a:lnTo>
                <a:lnTo>
                  <a:pt x="1727570" y="6980"/>
                </a:lnTo>
                <a:lnTo>
                  <a:pt x="1684292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762419" y="227076"/>
            <a:ext cx="15697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ТОП-действия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администрации</a:t>
            </a:r>
            <a:endParaRPr sz="800" dirty="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705668"/>
              </p:ext>
            </p:extLst>
          </p:nvPr>
        </p:nvGraphicFramePr>
        <p:xfrm>
          <a:off x="620665" y="1370408"/>
          <a:ext cx="9137650" cy="41842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8030"/>
                <a:gridCol w="3087370"/>
                <a:gridCol w="806450"/>
                <a:gridCol w="806450"/>
                <a:gridCol w="806450"/>
                <a:gridCol w="806450"/>
                <a:gridCol w="806450"/>
              </a:tblGrid>
              <a:tr h="7918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СФЕРА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871855">
                        <a:lnSpc>
                          <a:spcPct val="100000"/>
                        </a:lnSpc>
                      </a:pP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</a:t>
                      </a: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ЕЙ</a:t>
                      </a:r>
                      <a:r>
                        <a:rPr sz="7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</a:t>
                      </a:r>
                      <a:r>
                        <a:rPr sz="7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 </a:t>
                      </a:r>
                      <a:r>
                        <a:rPr sz="7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ДМ</a:t>
                      </a: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7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7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</a:t>
                      </a:r>
                      <a:r>
                        <a:rPr sz="7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Ц</a:t>
                      </a: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ОЧЕРЁДНОСТЬ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ВАЖНОСТЬ*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СТОИМОСТЬ**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ВРЕМЯ**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277495" marR="133985" indent="-135890">
                        <a:lnSpc>
                          <a:spcPts val="790"/>
                        </a:lnSpc>
                        <a:spcBef>
                          <a:spcPts val="509"/>
                        </a:spcBef>
                      </a:pP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ИТ</a:t>
                      </a:r>
                      <a:r>
                        <a:rPr sz="7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Г</a:t>
                      </a:r>
                      <a:r>
                        <a:rPr sz="7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7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ЫЙ  </a:t>
                      </a: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БАЛЛ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76096">
                <a:tc rowSpan="2">
                  <a:txBody>
                    <a:bodyPr/>
                    <a:lstStyle/>
                    <a:p>
                      <a:pPr marL="575945" marR="298450">
                        <a:lnSpc>
                          <a:spcPct val="99400"/>
                        </a:lnSpc>
                        <a:spcBef>
                          <a:spcPts val="635"/>
                        </a:spcBef>
                      </a:pPr>
                      <a:r>
                        <a:rPr sz="900" b="1" spc="-1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Нивелирование </a:t>
                      </a:r>
                      <a:r>
                        <a:rPr sz="900" b="1" spc="-1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угрозы </a:t>
                      </a:r>
                      <a:r>
                        <a:rPr sz="900" b="1" spc="-1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выбора </a:t>
                      </a:r>
                      <a:r>
                        <a:rPr sz="900" b="1" spc="-1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900" b="1" spc="-2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900" b="1" spc="-1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вест</a:t>
                      </a:r>
                      <a:r>
                        <a:rPr sz="900" b="1" spc="-1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оро</a:t>
                      </a:r>
                      <a:r>
                        <a:rPr sz="9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м</a:t>
                      </a:r>
                      <a:r>
                        <a:rPr sz="900" b="1" spc="-2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др</a:t>
                      </a:r>
                      <a:r>
                        <a:rPr sz="900" b="1" spc="-1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у</a:t>
                      </a:r>
                      <a:r>
                        <a:rPr sz="900" b="1" spc="-1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гог</a:t>
                      </a:r>
                      <a:r>
                        <a:rPr sz="9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о  </a:t>
                      </a:r>
                      <a:r>
                        <a:rPr sz="900" b="1" spc="-1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муниципального </a:t>
                      </a:r>
                      <a:r>
                        <a:rPr sz="900" b="1" spc="-1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образования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80645" marB="0" anchor="ctr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204470">
                        <a:lnSpc>
                          <a:spcPct val="101400"/>
                        </a:lnSpc>
                        <a:spcBef>
                          <a:spcPts val="335"/>
                        </a:spcBef>
                      </a:pPr>
                      <a:r>
                        <a:rPr lang="ru-RU" sz="700" spc="-10" dirty="0" smtClean="0">
                          <a:latin typeface="Microsoft Sans Serif"/>
                          <a:cs typeface="Microsoft Sans Serif"/>
                        </a:rPr>
                        <a:t>Наличие «обратной связи» между инвестором и  администрацией района</a:t>
                      </a:r>
                      <a:endParaRPr sz="7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545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4756A0"/>
                          </a:solidFill>
                          <a:latin typeface="Arial"/>
                          <a:cs typeface="Arial"/>
                        </a:rPr>
                        <a:t>ТОП-1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5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4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2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339090">
                        <a:lnSpc>
                          <a:spcPct val="100000"/>
                        </a:lnSpc>
                      </a:pPr>
                      <a:r>
                        <a:rPr lang="ru-RU" sz="900" b="1" spc="-5" dirty="0" smtClean="0">
                          <a:solidFill>
                            <a:srgbClr val="4756A0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52882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06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396875">
                        <a:lnSpc>
                          <a:spcPct val="101400"/>
                        </a:lnSpc>
                        <a:spcBef>
                          <a:spcPts val="5"/>
                        </a:spcBef>
                      </a:pPr>
                      <a:endParaRPr lang="ru-RU" sz="700" spc="-10" dirty="0" smtClean="0">
                        <a:latin typeface="Microsoft Sans Serif"/>
                        <a:cs typeface="Microsoft Sans Serif"/>
                      </a:endParaRPr>
                    </a:p>
                    <a:p>
                      <a:pPr marL="179705" marR="396875">
                        <a:lnSpc>
                          <a:spcPct val="101400"/>
                        </a:lnSpc>
                        <a:spcBef>
                          <a:spcPts val="5"/>
                        </a:spcBef>
                      </a:pPr>
                      <a:r>
                        <a:rPr sz="700" spc="-10" dirty="0" smtClean="0">
                          <a:latin typeface="Microsoft Sans Serif"/>
                          <a:cs typeface="Microsoft Sans Serif"/>
                        </a:rPr>
                        <a:t>Развитие</a:t>
                      </a:r>
                      <a:r>
                        <a:rPr sz="700" spc="1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>
                          <a:latin typeface="Microsoft Sans Serif"/>
                          <a:cs typeface="Microsoft Sans Serif"/>
                        </a:rPr>
                        <a:t>каналов</a:t>
                      </a:r>
                      <a:r>
                        <a:rPr sz="7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>
                          <a:latin typeface="Microsoft Sans Serif"/>
                          <a:cs typeface="Microsoft Sans Serif"/>
                        </a:rPr>
                        <a:t>информирования:</a:t>
                      </a:r>
                      <a:r>
                        <a:rPr sz="7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>
                          <a:latin typeface="Microsoft Sans Serif"/>
                          <a:cs typeface="Microsoft Sans Serif"/>
                        </a:rPr>
                        <a:t>модернизация</a:t>
                      </a:r>
                      <a:r>
                        <a:rPr sz="7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>
                          <a:latin typeface="Microsoft Sans Serif"/>
                          <a:cs typeface="Microsoft Sans Serif"/>
                        </a:rPr>
                        <a:t>сайта, </a:t>
                      </a:r>
                      <a:r>
                        <a:rPr sz="7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 smtClean="0">
                          <a:latin typeface="Microsoft Sans Serif"/>
                          <a:cs typeface="Microsoft Sans Serif"/>
                        </a:rPr>
                        <a:t>использование</a:t>
                      </a:r>
                      <a:r>
                        <a:rPr sz="700" spc="1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 smtClean="0">
                          <a:latin typeface="Microsoft Sans Serif"/>
                          <a:cs typeface="Microsoft Sans Serif"/>
                        </a:rPr>
                        <a:t>профильных</a:t>
                      </a:r>
                      <a:r>
                        <a:rPr sz="700" spc="1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 smtClean="0">
                          <a:latin typeface="Microsoft Sans Serif"/>
                          <a:cs typeface="Microsoft Sans Serif"/>
                        </a:rPr>
                        <a:t>ресурсов</a:t>
                      </a:r>
                      <a:r>
                        <a:rPr sz="700" spc="15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dirty="0" smtClean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700" spc="1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 smtClean="0">
                          <a:latin typeface="Microsoft Sans Serif"/>
                          <a:cs typeface="Microsoft Sans Serif"/>
                        </a:rPr>
                        <a:t>информирования </a:t>
                      </a:r>
                      <a:r>
                        <a:rPr sz="700" spc="-17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dirty="0" smtClean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700" spc="1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 smtClean="0">
                          <a:latin typeface="Microsoft Sans Serif"/>
                          <a:cs typeface="Microsoft Sans Serif"/>
                        </a:rPr>
                        <a:t>площадках,</a:t>
                      </a:r>
                      <a:r>
                        <a:rPr sz="700" spc="15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 smtClean="0">
                          <a:latin typeface="Microsoft Sans Serif"/>
                          <a:cs typeface="Microsoft Sans Serif"/>
                        </a:rPr>
                        <a:t>публикация</a:t>
                      </a:r>
                      <a:r>
                        <a:rPr sz="700" spc="1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 smtClean="0">
                          <a:latin typeface="Microsoft Sans Serif"/>
                          <a:cs typeface="Microsoft Sans Serif"/>
                        </a:rPr>
                        <a:t>рекламных</a:t>
                      </a:r>
                      <a:r>
                        <a:rPr sz="700" spc="15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 smtClean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700" spc="1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 smtClean="0">
                          <a:latin typeface="Microsoft Sans Serif"/>
                          <a:cs typeface="Microsoft Sans Serif"/>
                        </a:rPr>
                        <a:t>иных</a:t>
                      </a:r>
                      <a:r>
                        <a:rPr sz="700" spc="1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 smtClean="0">
                          <a:latin typeface="Microsoft Sans Serif"/>
                          <a:cs typeface="Microsoft Sans Serif"/>
                        </a:rPr>
                        <a:t>материалов</a:t>
                      </a:r>
                      <a:endParaRPr sz="700" dirty="0" smtClean="0">
                        <a:latin typeface="Microsoft Sans Serif"/>
                        <a:cs typeface="Microsoft Sans Serif"/>
                      </a:endParaRPr>
                    </a:p>
                    <a:p>
                      <a:pPr marL="179705">
                        <a:lnSpc>
                          <a:spcPts val="755"/>
                        </a:lnSpc>
                      </a:pPr>
                      <a:r>
                        <a:rPr sz="700" spc="-5" dirty="0" smtClean="0">
                          <a:latin typeface="Microsoft Sans Serif"/>
                          <a:cs typeface="Microsoft Sans Serif"/>
                        </a:rPr>
                        <a:t>на популярных интернет-ресурсах</a:t>
                      </a:r>
                      <a:endParaRPr sz="7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B1C1E4"/>
                          </a:solidFill>
                          <a:latin typeface="Arial"/>
                          <a:cs typeface="Arial"/>
                        </a:rPr>
                        <a:t>ТОП-2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5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2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3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39090">
                        <a:lnSpc>
                          <a:spcPct val="100000"/>
                        </a:lnSpc>
                      </a:pPr>
                      <a:r>
                        <a:rPr sz="900" b="1" spc="-5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lang="ru-RU" sz="900" b="1" spc="-5" dirty="0" smtClean="0">
                          <a:latin typeface="Arial"/>
                          <a:cs typeface="Arial"/>
                        </a:rPr>
                        <a:t>0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1107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575945">
                        <a:lnSpc>
                          <a:spcPct val="100000"/>
                        </a:lnSpc>
                      </a:pPr>
                      <a:r>
                        <a:rPr lang="ru-RU" sz="900" b="1" spc="-15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Развитие социальной </a:t>
                      </a:r>
                    </a:p>
                    <a:p>
                      <a:pPr marL="575945">
                        <a:lnSpc>
                          <a:spcPct val="100000"/>
                        </a:lnSpc>
                      </a:pPr>
                      <a:r>
                        <a:rPr lang="ru-RU" sz="900" b="1" spc="-15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и муниципальной инфраструктуры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700" baseline="0" dirty="0" smtClean="0">
                          <a:latin typeface="Times New Roman"/>
                          <a:cs typeface="Times New Roman"/>
                        </a:rPr>
                        <a:t>       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700" baseline="0" dirty="0" smtClean="0">
                          <a:latin typeface="Times New Roman"/>
                          <a:ea typeface="Microsoft Sans Serif" pitchFamily="34" charset="0"/>
                          <a:cs typeface="Times New Roman"/>
                        </a:rPr>
                        <a:t>        </a:t>
                      </a:r>
                      <a:r>
                        <a:rPr lang="ru-RU" sz="700" baseline="0" dirty="0" smtClean="0">
                          <a:latin typeface="Microsoft Sans Serif" pitchFamily="34" charset="0"/>
                          <a:ea typeface="Microsoft Sans Serif" pitchFamily="34" charset="0"/>
                          <a:cs typeface="Microsoft Sans Serif" pitchFamily="34" charset="0"/>
                        </a:rPr>
                        <a:t>Участие в национальном проекте «Инфраструктура для жизни»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700" baseline="0" dirty="0" smtClean="0">
                          <a:latin typeface="Microsoft Sans Serif" pitchFamily="34" charset="0"/>
                          <a:ea typeface="Microsoft Sans Serif" pitchFamily="34" charset="0"/>
                          <a:cs typeface="Microsoft Sans Serif" pitchFamily="34" charset="0"/>
                        </a:rPr>
                        <a:t>        с 2025 года </a:t>
                      </a:r>
                      <a:endParaRPr sz="700" dirty="0">
                        <a:latin typeface="Microsoft Sans Serif" pitchFamily="34" charset="0"/>
                        <a:ea typeface="Microsoft Sans Serif" pitchFamily="34" charset="0"/>
                        <a:cs typeface="Microsoft Sans Serif" pitchFamily="34" charset="0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4756A0"/>
                          </a:solidFill>
                          <a:latin typeface="Arial"/>
                          <a:cs typeface="Arial"/>
                        </a:rPr>
                        <a:t>ТОП-1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5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3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3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339090">
                        <a:lnSpc>
                          <a:spcPct val="100000"/>
                        </a:lnSpc>
                      </a:pPr>
                      <a:r>
                        <a:rPr sz="900" b="1" spc="-5" dirty="0" smtClean="0">
                          <a:solidFill>
                            <a:srgbClr val="4756A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lang="ru-RU" sz="900" b="1" spc="-5" dirty="0" smtClean="0">
                          <a:solidFill>
                            <a:srgbClr val="4756A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1107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429259">
                        <a:lnSpc>
                          <a:spcPts val="790"/>
                        </a:lnSpc>
                      </a:pPr>
                      <a:r>
                        <a:rPr lang="ru-RU" sz="700" spc="-5" dirty="0" smtClean="0">
                          <a:latin typeface="Microsoft Sans Serif"/>
                          <a:cs typeface="Microsoft Sans Serif"/>
                        </a:rPr>
                        <a:t>Благоустройство общественных и дворовых территорий по федеральному проекту «Формирование комфортной городской среды»</a:t>
                      </a:r>
                      <a:endParaRPr sz="7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B1C1E4"/>
                          </a:solidFill>
                          <a:latin typeface="Arial"/>
                          <a:cs typeface="Arial"/>
                        </a:rPr>
                        <a:t>ТОП-2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5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2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3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70840">
                        <a:lnSpc>
                          <a:spcPct val="100000"/>
                        </a:lnSpc>
                      </a:pPr>
                      <a:endParaRPr lang="ru-RU" sz="900" b="0" dirty="0">
                        <a:latin typeface="Times New Roman"/>
                        <a:cs typeface="Times New Roman"/>
                      </a:endParaRPr>
                    </a:p>
                    <a:p>
                      <a:pPr marL="370840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10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1107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575945">
                        <a:lnSpc>
                          <a:spcPct val="100000"/>
                        </a:lnSpc>
                      </a:pPr>
                      <a:r>
                        <a:rPr lang="ru-RU" sz="900" b="1" spc="-15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Всестороннее р</a:t>
                      </a:r>
                      <a:r>
                        <a:rPr sz="900" b="1" spc="-15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900" b="1" spc="-1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з</a:t>
                      </a:r>
                      <a:r>
                        <a:rPr sz="900" b="1" spc="-15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вити</a:t>
                      </a:r>
                      <a:r>
                        <a:rPr sz="900" b="1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900" b="1" spc="-25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тури</a:t>
                      </a:r>
                      <a:r>
                        <a:rPr sz="900" b="1" spc="-1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з</a:t>
                      </a:r>
                      <a:r>
                        <a:rPr sz="900" b="1" spc="-1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м</a:t>
                      </a:r>
                      <a:r>
                        <a:rPr sz="9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а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147320">
                        <a:lnSpc>
                          <a:spcPct val="101400"/>
                        </a:lnSpc>
                        <a:spcBef>
                          <a:spcPts val="340"/>
                        </a:spcBef>
                      </a:pPr>
                      <a:r>
                        <a:rPr sz="700" spc="-5" dirty="0">
                          <a:latin typeface="Microsoft Sans Serif"/>
                          <a:cs typeface="Microsoft Sans Serif"/>
                        </a:rPr>
                        <a:t>Привлечение</a:t>
                      </a:r>
                      <a:r>
                        <a:rPr sz="7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700" spc="-10" dirty="0" smtClean="0">
                          <a:latin typeface="Microsoft Sans Serif"/>
                          <a:cs typeface="Microsoft Sans Serif"/>
                        </a:rPr>
                        <a:t>ведущих</a:t>
                      </a:r>
                      <a:r>
                        <a:rPr sz="700" spc="15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>
                          <a:latin typeface="Microsoft Sans Serif"/>
                          <a:cs typeface="Microsoft Sans Serif"/>
                        </a:rPr>
                        <a:t>предприятий</a:t>
                      </a:r>
                      <a:r>
                        <a:rPr sz="7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7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700" spc="15" dirty="0" smtClean="0">
                          <a:latin typeface="Microsoft Sans Serif"/>
                          <a:cs typeface="Microsoft Sans Serif"/>
                        </a:rPr>
                        <a:t>организации </a:t>
                      </a:r>
                      <a:r>
                        <a:rPr sz="700" spc="2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 smtClean="0">
                          <a:latin typeface="Microsoft Sans Serif"/>
                          <a:cs typeface="Microsoft Sans Serif"/>
                        </a:rPr>
                        <a:t>промышленного</a:t>
                      </a:r>
                      <a:r>
                        <a:rPr lang="ru-RU" sz="700" spc="-10" dirty="0" smtClean="0">
                          <a:latin typeface="Microsoft Sans Serif"/>
                          <a:cs typeface="Microsoft Sans Serif"/>
                        </a:rPr>
                        <a:t> и сельскохозяйственного</a:t>
                      </a:r>
                      <a:r>
                        <a:rPr sz="700" spc="-1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7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 smtClean="0">
                          <a:latin typeface="Microsoft Sans Serif"/>
                          <a:cs typeface="Microsoft Sans Serif"/>
                        </a:rPr>
                        <a:t>туризм</a:t>
                      </a:r>
                      <a:r>
                        <a:rPr lang="ru-RU" sz="700" spc="-10" dirty="0" smtClean="0">
                          <a:latin typeface="Microsoft Sans Serif"/>
                          <a:cs typeface="Microsoft Sans Serif"/>
                        </a:rPr>
                        <a:t>а,</a:t>
                      </a:r>
                      <a:r>
                        <a:rPr lang="ru-RU" sz="700" spc="5" baseline="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 smtClean="0">
                          <a:latin typeface="Microsoft Sans Serif"/>
                          <a:cs typeface="Microsoft Sans Serif"/>
                        </a:rPr>
                        <a:t>помощь</a:t>
                      </a:r>
                      <a:r>
                        <a:rPr sz="700" spc="1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7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>
                          <a:latin typeface="Microsoft Sans Serif"/>
                          <a:cs typeface="Microsoft Sans Serif"/>
                        </a:rPr>
                        <a:t>разработке</a:t>
                      </a:r>
                      <a:r>
                        <a:rPr sz="7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>
                          <a:latin typeface="Microsoft Sans Serif"/>
                          <a:cs typeface="Microsoft Sans Serif"/>
                        </a:rPr>
                        <a:t>маршрутов</a:t>
                      </a:r>
                      <a:r>
                        <a:rPr sz="7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dirty="0">
                          <a:latin typeface="Microsoft Sans Serif"/>
                          <a:cs typeface="Microsoft Sans Serif"/>
                        </a:rPr>
                        <a:t>со</a:t>
                      </a:r>
                      <a:r>
                        <a:rPr sz="7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>
                          <a:latin typeface="Microsoft Sans Serif"/>
                          <a:cs typeface="Microsoft Sans Serif"/>
                        </a:rPr>
                        <a:t>стороны </a:t>
                      </a:r>
                      <a:r>
                        <a:rPr sz="7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>
                          <a:latin typeface="Microsoft Sans Serif"/>
                          <a:cs typeface="Microsoft Sans Serif"/>
                        </a:rPr>
                        <a:t>администрации</a:t>
                      </a:r>
                      <a:endParaRPr sz="7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dirty="0">
                          <a:solidFill>
                            <a:srgbClr val="4756A0"/>
                          </a:solidFill>
                          <a:latin typeface="Arial"/>
                          <a:cs typeface="Arial"/>
                        </a:rPr>
                        <a:t>ТОП-1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5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4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3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3390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5" dirty="0" smtClean="0">
                          <a:solidFill>
                            <a:srgbClr val="4756A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lang="ru-RU" sz="900" b="1" spc="-5" dirty="0" smtClean="0">
                          <a:solidFill>
                            <a:srgbClr val="4756A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1107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179705" marR="492125">
                        <a:lnSpc>
                          <a:spcPts val="790"/>
                        </a:lnSpc>
                      </a:pPr>
                      <a:r>
                        <a:rPr sz="700" spc="-10" dirty="0">
                          <a:latin typeface="Microsoft Sans Serif"/>
                          <a:cs typeface="Microsoft Sans Serif"/>
                        </a:rPr>
                        <a:t>Организация</a:t>
                      </a:r>
                      <a:r>
                        <a:rPr sz="7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>
                          <a:latin typeface="Microsoft Sans Serif"/>
                          <a:cs typeface="Microsoft Sans Serif"/>
                        </a:rPr>
                        <a:t>ежегодных</a:t>
                      </a:r>
                      <a:r>
                        <a:rPr sz="7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700" spc="-5" dirty="0" smtClean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мероприятий</a:t>
                      </a:r>
                      <a:r>
                        <a:rPr sz="700" spc="15" dirty="0" smtClean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7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>
                          <a:latin typeface="Microsoft Sans Serif"/>
                          <a:cs typeface="Microsoft Sans Serif"/>
                        </a:rPr>
                        <a:t>целью</a:t>
                      </a:r>
                      <a:r>
                        <a:rPr sz="7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>
                          <a:latin typeface="Microsoft Sans Serif"/>
                          <a:cs typeface="Microsoft Sans Serif"/>
                        </a:rPr>
                        <a:t>сохранения </a:t>
                      </a:r>
                      <a:r>
                        <a:rPr sz="700" spc="-1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7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>
                          <a:latin typeface="Microsoft Sans Serif"/>
                          <a:cs typeface="Microsoft Sans Serif"/>
                        </a:rPr>
                        <a:t>развития</a:t>
                      </a:r>
                      <a:r>
                        <a:rPr sz="7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10" dirty="0">
                          <a:latin typeface="Microsoft Sans Serif"/>
                          <a:cs typeface="Microsoft Sans Serif"/>
                        </a:rPr>
                        <a:t>культурного</a:t>
                      </a:r>
                      <a:r>
                        <a:rPr sz="7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700" spc="-5" dirty="0">
                          <a:latin typeface="Microsoft Sans Serif"/>
                          <a:cs typeface="Microsoft Sans Serif"/>
                        </a:rPr>
                        <a:t>наследия</a:t>
                      </a:r>
                      <a:r>
                        <a:rPr sz="7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700" spc="-15" dirty="0" smtClean="0">
                          <a:latin typeface="Microsoft Sans Serif"/>
                          <a:cs typeface="Microsoft Sans Serif"/>
                        </a:rPr>
                        <a:t>района</a:t>
                      </a:r>
                      <a:endParaRPr sz="7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B1C1E4"/>
                          </a:solidFill>
                          <a:latin typeface="Arial"/>
                          <a:cs typeface="Arial"/>
                        </a:rPr>
                        <a:t>ТОП-2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4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3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3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339090">
                        <a:lnSpc>
                          <a:spcPct val="100000"/>
                        </a:lnSpc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10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1107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5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575945" marR="173990">
                        <a:lnSpc>
                          <a:spcPct val="102200"/>
                        </a:lnSpc>
                      </a:pPr>
                      <a:r>
                        <a:rPr lang="ru-RU" sz="900" b="1" spc="-15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Работа с МСП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ru-RU" sz="7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sz="7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25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4756A0"/>
                          </a:solidFill>
                          <a:latin typeface="Arial"/>
                          <a:cs typeface="Arial"/>
                        </a:rPr>
                        <a:t>ТОП-1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5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b="1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5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5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339090">
                        <a:lnSpc>
                          <a:spcPct val="100000"/>
                        </a:lnSpc>
                      </a:pPr>
                      <a:r>
                        <a:rPr sz="900" b="1" spc="-5" dirty="0" smtClean="0">
                          <a:solidFill>
                            <a:srgbClr val="4756A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lang="ru-RU" sz="900" b="1" spc="-5" dirty="0" smtClean="0">
                          <a:solidFill>
                            <a:srgbClr val="4756A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41107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ru-RU" sz="700" dirty="0" smtClean="0">
                          <a:latin typeface="Microsoft Sans Serif" pitchFamily="34" charset="0"/>
                          <a:ea typeface="Microsoft Sans Serif" pitchFamily="34" charset="0"/>
                          <a:cs typeface="Microsoft Sans Serif" pitchFamily="34" charset="0"/>
                        </a:rPr>
                        <a:t>        Открытость и доступность власти; р</a:t>
                      </a:r>
                      <a:r>
                        <a:rPr lang="ru-RU" sz="700" spc="-5" dirty="0" smtClean="0">
                          <a:latin typeface="Microsoft Sans Serif"/>
                          <a:cs typeface="Microsoft Sans Serif"/>
                        </a:rPr>
                        <a:t>егулярная рассылка информации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ru-RU" sz="700" spc="-5" dirty="0" smtClean="0">
                          <a:latin typeface="Microsoft Sans Serif"/>
                          <a:cs typeface="Microsoft Sans Serif"/>
                        </a:rPr>
                        <a:t>        </a:t>
                      </a:r>
                      <a:r>
                        <a:rPr lang="ru-RU" sz="700" dirty="0" smtClean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lang="ru-RU" sz="700" spc="5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700" spc="-10" dirty="0" smtClean="0">
                          <a:latin typeface="Microsoft Sans Serif"/>
                          <a:cs typeface="Microsoft Sans Serif"/>
                        </a:rPr>
                        <a:t>мерах</a:t>
                      </a:r>
                      <a:r>
                        <a:rPr lang="ru-RU" sz="700" spc="5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700" spc="-15" dirty="0" smtClean="0">
                          <a:latin typeface="Microsoft Sans Serif"/>
                          <a:cs typeface="Microsoft Sans Serif"/>
                        </a:rPr>
                        <a:t>поддержки</a:t>
                      </a:r>
                      <a:r>
                        <a:rPr lang="ru-RU" sz="700" spc="10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700" dirty="0" smtClean="0">
                          <a:latin typeface="Microsoft Sans Serif"/>
                          <a:cs typeface="Microsoft Sans Serif"/>
                        </a:rPr>
                        <a:t>со</a:t>
                      </a:r>
                      <a:r>
                        <a:rPr lang="ru-RU" sz="700" spc="5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700" spc="-5" dirty="0" smtClean="0">
                          <a:latin typeface="Microsoft Sans Serif"/>
                          <a:cs typeface="Microsoft Sans Serif"/>
                        </a:rPr>
                        <a:t>стороны</a:t>
                      </a:r>
                      <a:r>
                        <a:rPr lang="ru-RU" sz="700" spc="5" dirty="0" smtClean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700" spc="-5" dirty="0" smtClean="0">
                          <a:latin typeface="Microsoft Sans Serif"/>
                          <a:cs typeface="Microsoft Sans Serif"/>
                        </a:rPr>
                        <a:t>администрации; наличие обратной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ru-RU" sz="700" spc="-5" dirty="0" smtClean="0">
                          <a:latin typeface="Microsoft Sans Serif"/>
                          <a:cs typeface="Microsoft Sans Serif"/>
                        </a:rPr>
                        <a:t>        связи</a:t>
                      </a:r>
                      <a:endParaRPr lang="ru-RU" sz="700" dirty="0" smtClean="0">
                        <a:solidFill>
                          <a:srgbClr val="FF0000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179705" marR="518159">
                        <a:lnSpc>
                          <a:spcPct val="101400"/>
                        </a:lnSpc>
                        <a:spcBef>
                          <a:spcPts val="350"/>
                        </a:spcBef>
                      </a:pPr>
                      <a:endParaRPr sz="7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B1C1E4"/>
                          </a:solidFill>
                          <a:latin typeface="Arial"/>
                          <a:cs typeface="Arial"/>
                        </a:rPr>
                        <a:t>ТОП-2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5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b="1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5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4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339090">
                        <a:lnSpc>
                          <a:spcPct val="100000"/>
                        </a:lnSpc>
                      </a:pPr>
                      <a:r>
                        <a:rPr sz="900" b="1" spc="-5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lang="ru-RU" sz="900" b="1" spc="-5" dirty="0" smtClean="0">
                          <a:latin typeface="Arial"/>
                          <a:cs typeface="Arial"/>
                        </a:rPr>
                        <a:t>4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609600" y="5715000"/>
            <a:ext cx="463105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18360" algn="l"/>
              </a:tabLst>
            </a:pP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*5-наибольшая</a:t>
            </a:r>
            <a:r>
              <a:rPr sz="600" i="1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важность,</a:t>
            </a:r>
            <a:r>
              <a:rPr sz="600" i="1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1-наименьшая</a:t>
            </a:r>
            <a:r>
              <a:rPr sz="600" i="1" spc="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важность	**5-наименьшая</a:t>
            </a:r>
            <a:r>
              <a:rPr sz="600" i="1" spc="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стоимость/время,</a:t>
            </a:r>
            <a:r>
              <a:rPr sz="600" i="1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1-наибольшая</a:t>
            </a:r>
            <a:r>
              <a:rPr sz="600" i="1" spc="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стоимость/время</a:t>
            </a:r>
            <a:endParaRPr sz="600" dirty="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2209800"/>
            <a:ext cx="362712" cy="36575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" y="4800600"/>
            <a:ext cx="362712" cy="36271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5800" y="3124200"/>
            <a:ext cx="362711" cy="36271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5800" y="3962400"/>
            <a:ext cx="362712" cy="362711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609600" y="6400800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 БРЯНСКОГО МУНИЦИПАЛЬНОГО РАЙОНА</a:t>
            </a:r>
            <a:endParaRPr spc="-10" dirty="0"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21</a:t>
            </a:fld>
            <a:endParaRPr dirty="0"/>
          </a:p>
        </p:txBody>
      </p:sp>
      <p:sp>
        <p:nvSpPr>
          <p:cNvPr id="18" name="TextBox 17"/>
          <p:cNvSpPr txBox="1"/>
          <p:nvPr/>
        </p:nvSpPr>
        <p:spPr>
          <a:xfrm>
            <a:off x="2590800" y="4648200"/>
            <a:ext cx="4876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marR="518159">
              <a:defRPr/>
            </a:pPr>
            <a:r>
              <a:rPr lang="ru-RU" sz="700" spc="-10" dirty="0" smtClean="0">
                <a:latin typeface="Arial" pitchFamily="34" charset="0"/>
                <a:cs typeface="Arial" pitchFamily="34" charset="0"/>
              </a:rPr>
              <a:t>Совместная</a:t>
            </a:r>
            <a:r>
              <a:rPr lang="ru-RU" sz="700" spc="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00" spc="-5" dirty="0" smtClean="0">
                <a:latin typeface="Arial" pitchFamily="34" charset="0"/>
                <a:cs typeface="Arial" pitchFamily="34" charset="0"/>
              </a:rPr>
              <a:t>работа</a:t>
            </a:r>
            <a:r>
              <a:rPr lang="ru-RU" sz="700" spc="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700" spc="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00" spc="-15" dirty="0" smtClean="0">
                <a:latin typeface="Arial" pitchFamily="34" charset="0"/>
                <a:cs typeface="Arial" pitchFamily="34" charset="0"/>
              </a:rPr>
              <a:t>Агенством по сопровождению инвестиционных   </a:t>
            </a:r>
          </a:p>
          <a:p>
            <a:pPr marL="179705" marR="518159">
              <a:defRPr/>
            </a:pPr>
            <a:r>
              <a:rPr lang="ru-RU" sz="700" spc="-15" dirty="0" smtClean="0">
                <a:latin typeface="Arial" pitchFamily="34" charset="0"/>
                <a:cs typeface="Arial" pitchFamily="34" charset="0"/>
              </a:rPr>
              <a:t>проектов  Брянской области </a:t>
            </a:r>
            <a:r>
              <a:rPr lang="ru-RU" sz="700" spc="-10" dirty="0" smtClean="0">
                <a:latin typeface="Arial" pitchFamily="34" charset="0"/>
                <a:cs typeface="Arial" pitchFamily="34" charset="0"/>
              </a:rPr>
              <a:t>по</a:t>
            </a:r>
            <a:r>
              <a:rPr lang="ru-RU" sz="700" spc="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00" spc="-10" dirty="0" smtClean="0">
                <a:latin typeface="Arial" pitchFamily="34" charset="0"/>
                <a:cs typeface="Arial" pitchFamily="34" charset="0"/>
              </a:rPr>
              <a:t>созданию</a:t>
            </a:r>
            <a:r>
              <a:rPr lang="ru-RU" sz="700" spc="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00" spc="-5" dirty="0" smtClean="0">
                <a:latin typeface="Arial" pitchFamily="34" charset="0"/>
                <a:cs typeface="Arial" pitchFamily="34" charset="0"/>
              </a:rPr>
              <a:t>новых</a:t>
            </a:r>
            <a:r>
              <a:rPr lang="ru-RU" sz="700" spc="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00" spc="-10" dirty="0" smtClean="0">
                <a:latin typeface="Arial" pitchFamily="34" charset="0"/>
                <a:cs typeface="Arial" pitchFamily="34" charset="0"/>
              </a:rPr>
              <a:t>проектов</a:t>
            </a:r>
            <a:r>
              <a:rPr lang="ru-RU" sz="700" spc="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00" spc="-5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700" spc="1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179705" marR="518159">
              <a:defRPr/>
            </a:pPr>
            <a:r>
              <a:rPr lang="ru-RU" sz="700" spc="-5" dirty="0" smtClean="0">
                <a:latin typeface="Arial" pitchFamily="34" charset="0"/>
                <a:cs typeface="Arial" pitchFamily="34" charset="0"/>
              </a:rPr>
              <a:t>привлечению </a:t>
            </a:r>
            <a:r>
              <a:rPr lang="ru-RU" sz="700" spc="-17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00" spc="-5" dirty="0" smtClean="0">
                <a:latin typeface="Arial" pitchFamily="34" charset="0"/>
                <a:cs typeface="Arial" pitchFamily="34" charset="0"/>
              </a:rPr>
              <a:t>инвесторов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>
            <a:hlinkClick r:id="rId6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4" name="Picture 6" descr="C:\Users\Щербакова\OneDrive\Рабочий стол\ЗАРИФА\СЕРВЕР\8 Инвестиционная деятельность\МУНИЦ. СТАНДАРТ\МУНСТАНДАРТ\НОВЫЕ МЕТОД.рекоменд.09. 2024\999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914400"/>
            <a:ext cx="4267200" cy="3362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3" name="object 3"/>
          <p:cNvSpPr txBox="1"/>
          <p:nvPr/>
        </p:nvSpPr>
        <p:spPr>
          <a:xfrm>
            <a:off x="381000" y="4800600"/>
            <a:ext cx="6700884" cy="11415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5"/>
              </a:spcBef>
            </a:pPr>
            <a:r>
              <a:rPr sz="2400" b="1" spc="-5" dirty="0">
                <a:solidFill>
                  <a:srgbClr val="4756A0"/>
                </a:solidFill>
                <a:latin typeface="Arial"/>
                <a:cs typeface="Arial"/>
              </a:rPr>
              <a:t>МЕХАНИЗМЫ </a:t>
            </a:r>
            <a:r>
              <a:rPr sz="2400" b="1" dirty="0">
                <a:solidFill>
                  <a:srgbClr val="4756A0"/>
                </a:solidFill>
                <a:latin typeface="Arial"/>
                <a:cs typeface="Arial"/>
              </a:rPr>
              <a:t>РЕАЛИЗАЦИИ </a:t>
            </a:r>
            <a:r>
              <a:rPr sz="2400" b="1" spc="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4756A0"/>
                </a:solidFill>
                <a:latin typeface="Arial"/>
                <a:cs typeface="Arial"/>
              </a:rPr>
              <a:t>ИНВЕСТИЦИОННОГО</a:t>
            </a:r>
            <a:r>
              <a:rPr sz="2400" b="1" spc="-8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2400" b="1" spc="-10" dirty="0" smtClean="0">
                <a:solidFill>
                  <a:srgbClr val="4756A0"/>
                </a:solidFill>
                <a:latin typeface="Arial"/>
                <a:cs typeface="Arial"/>
              </a:rPr>
              <a:t>ПРОФИЛЯ</a:t>
            </a:r>
            <a:endParaRPr lang="ru-RU" sz="2400" b="1" spc="-10" dirty="0" smtClean="0">
              <a:solidFill>
                <a:srgbClr val="4756A0"/>
              </a:solidFill>
              <a:latin typeface="Arial"/>
              <a:cs typeface="Arial"/>
            </a:endParaRPr>
          </a:p>
          <a:p>
            <a:pPr marL="12700" marR="5080">
              <a:lnSpc>
                <a:spcPct val="100800"/>
              </a:lnSpc>
              <a:spcBef>
                <a:spcPts val="75"/>
              </a:spcBef>
            </a:pPr>
            <a:r>
              <a:rPr lang="ru-RU" sz="2400" spc="-10" dirty="0" smtClean="0">
                <a:solidFill>
                  <a:srgbClr val="4756A0"/>
                </a:solidFill>
                <a:latin typeface="Arial"/>
                <a:cs typeface="Arial"/>
              </a:rPr>
              <a:t>БРЯНСКОГО МУНИЦИПАЛЬНОГО РАЙОНА</a:t>
            </a:r>
            <a:endParaRPr sz="24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000" y="6553200"/>
            <a:ext cx="40265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Microsoft Sans Serif"/>
                <a:cs typeface="Microsoft Sans Serif"/>
              </a:rPr>
              <a:t>ИНВЕСТИЦИОННЫЙ</a:t>
            </a:r>
            <a:r>
              <a:rPr sz="800" spc="20" dirty="0">
                <a:latin typeface="Microsoft Sans Serif"/>
                <a:cs typeface="Microsoft Sans Serif"/>
              </a:rPr>
              <a:t> </a:t>
            </a:r>
            <a:r>
              <a:rPr sz="800" spc="-20" dirty="0">
                <a:latin typeface="Microsoft Sans Serif"/>
                <a:cs typeface="Microsoft Sans Serif"/>
              </a:rPr>
              <a:t>ПРОФИЛЬ</a:t>
            </a:r>
            <a:r>
              <a:rPr sz="800" spc="20" dirty="0">
                <a:latin typeface="Microsoft Sans Serif"/>
                <a:cs typeface="Microsoft Sans Serif"/>
              </a:rPr>
              <a:t> </a:t>
            </a:r>
            <a:r>
              <a:rPr lang="ru-RU" sz="800" spc="-5" dirty="0" smtClean="0">
                <a:latin typeface="Microsoft Sans Serif"/>
                <a:cs typeface="Microsoft Sans Serif"/>
              </a:rPr>
              <a:t> БРЯНСКОГО  МУНИЦИПАЛЬНОГО РАЙОНА</a:t>
            </a:r>
            <a:endParaRPr sz="800" dirty="0">
              <a:latin typeface="Microsoft Sans Serif"/>
              <a:cs typeface="Microsoft Sans Serif"/>
            </a:endParaRPr>
          </a:p>
        </p:txBody>
      </p:sp>
      <p:pic>
        <p:nvPicPr>
          <p:cNvPr id="4301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14400"/>
            <a:ext cx="5105400" cy="3371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7391400" y="2590800"/>
            <a:ext cx="990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Инвестиционный </a:t>
            </a:r>
          </a:p>
          <a:p>
            <a:pPr algn="ctr"/>
            <a:r>
              <a:rPr lang="ru-RU" sz="5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Совет</a:t>
            </a:r>
            <a:endParaRPr lang="ru-RU" sz="5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>
            <a:hlinkClick r:id="rId4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7015" y="1401545"/>
            <a:ext cx="9137015" cy="4900930"/>
            <a:chOff x="627015" y="1401545"/>
            <a:chExt cx="9137015" cy="4900930"/>
          </a:xfrm>
        </p:grpSpPr>
        <p:sp>
          <p:nvSpPr>
            <p:cNvPr id="3" name="object 3"/>
            <p:cNvSpPr/>
            <p:nvPr/>
          </p:nvSpPr>
          <p:spPr>
            <a:xfrm>
              <a:off x="627015" y="1956987"/>
              <a:ext cx="9137015" cy="4345305"/>
            </a:xfrm>
            <a:custGeom>
              <a:avLst/>
              <a:gdLst/>
              <a:ahLst/>
              <a:cxnLst/>
              <a:rect l="l" t="t" r="r" b="b"/>
              <a:pathLst>
                <a:path w="9137015" h="4345305">
                  <a:moveTo>
                    <a:pt x="8848576" y="0"/>
                  </a:moveTo>
                  <a:lnTo>
                    <a:pt x="287810" y="0"/>
                  </a:lnTo>
                  <a:lnTo>
                    <a:pt x="241125" y="3766"/>
                  </a:lnTo>
                  <a:lnTo>
                    <a:pt x="196839" y="14672"/>
                  </a:lnTo>
                  <a:lnTo>
                    <a:pt x="155544" y="32124"/>
                  </a:lnTo>
                  <a:lnTo>
                    <a:pt x="117833" y="55530"/>
                  </a:lnTo>
                  <a:lnTo>
                    <a:pt x="84297" y="84297"/>
                  </a:lnTo>
                  <a:lnTo>
                    <a:pt x="55530" y="117833"/>
                  </a:lnTo>
                  <a:lnTo>
                    <a:pt x="32124" y="155544"/>
                  </a:lnTo>
                  <a:lnTo>
                    <a:pt x="14672" y="196839"/>
                  </a:lnTo>
                  <a:lnTo>
                    <a:pt x="3766" y="241125"/>
                  </a:lnTo>
                  <a:lnTo>
                    <a:pt x="0" y="287809"/>
                  </a:lnTo>
                  <a:lnTo>
                    <a:pt x="0" y="4057169"/>
                  </a:lnTo>
                  <a:lnTo>
                    <a:pt x="3766" y="4103853"/>
                  </a:lnTo>
                  <a:lnTo>
                    <a:pt x="14672" y="4148139"/>
                  </a:lnTo>
                  <a:lnTo>
                    <a:pt x="32124" y="4189434"/>
                  </a:lnTo>
                  <a:lnTo>
                    <a:pt x="55530" y="4227146"/>
                  </a:lnTo>
                  <a:lnTo>
                    <a:pt x="84297" y="4260681"/>
                  </a:lnTo>
                  <a:lnTo>
                    <a:pt x="117833" y="4289448"/>
                  </a:lnTo>
                  <a:lnTo>
                    <a:pt x="155544" y="4312854"/>
                  </a:lnTo>
                  <a:lnTo>
                    <a:pt x="196839" y="4330306"/>
                  </a:lnTo>
                  <a:lnTo>
                    <a:pt x="241125" y="4341212"/>
                  </a:lnTo>
                  <a:lnTo>
                    <a:pt x="287810" y="4344979"/>
                  </a:lnTo>
                  <a:lnTo>
                    <a:pt x="8848576" y="4344979"/>
                  </a:lnTo>
                  <a:lnTo>
                    <a:pt x="8895261" y="4341212"/>
                  </a:lnTo>
                  <a:lnTo>
                    <a:pt x="8939547" y="4330306"/>
                  </a:lnTo>
                  <a:lnTo>
                    <a:pt x="8980842" y="4312854"/>
                  </a:lnTo>
                  <a:lnTo>
                    <a:pt x="9018553" y="4289448"/>
                  </a:lnTo>
                  <a:lnTo>
                    <a:pt x="9052089" y="4260681"/>
                  </a:lnTo>
                  <a:lnTo>
                    <a:pt x="9080856" y="4227146"/>
                  </a:lnTo>
                  <a:lnTo>
                    <a:pt x="9104262" y="4189434"/>
                  </a:lnTo>
                  <a:lnTo>
                    <a:pt x="9121714" y="4148139"/>
                  </a:lnTo>
                  <a:lnTo>
                    <a:pt x="9132619" y="4103853"/>
                  </a:lnTo>
                  <a:lnTo>
                    <a:pt x="9136386" y="4057169"/>
                  </a:lnTo>
                  <a:lnTo>
                    <a:pt x="9136386" y="287809"/>
                  </a:lnTo>
                  <a:lnTo>
                    <a:pt x="9132619" y="241125"/>
                  </a:lnTo>
                  <a:lnTo>
                    <a:pt x="9121714" y="196839"/>
                  </a:lnTo>
                  <a:lnTo>
                    <a:pt x="9104262" y="155544"/>
                  </a:lnTo>
                  <a:lnTo>
                    <a:pt x="9080856" y="117833"/>
                  </a:lnTo>
                  <a:lnTo>
                    <a:pt x="9052089" y="84297"/>
                  </a:lnTo>
                  <a:lnTo>
                    <a:pt x="9018553" y="55530"/>
                  </a:lnTo>
                  <a:lnTo>
                    <a:pt x="8980842" y="32124"/>
                  </a:lnTo>
                  <a:lnTo>
                    <a:pt x="8939547" y="14672"/>
                  </a:lnTo>
                  <a:lnTo>
                    <a:pt x="8895261" y="3766"/>
                  </a:lnTo>
                  <a:lnTo>
                    <a:pt x="884857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27016" y="1401545"/>
              <a:ext cx="9137015" cy="1153160"/>
            </a:xfrm>
            <a:custGeom>
              <a:avLst/>
              <a:gdLst/>
              <a:ahLst/>
              <a:cxnLst/>
              <a:rect l="l" t="t" r="r" b="b"/>
              <a:pathLst>
                <a:path w="9137015" h="1153160">
                  <a:moveTo>
                    <a:pt x="8880172" y="0"/>
                  </a:moveTo>
                  <a:lnTo>
                    <a:pt x="256226" y="0"/>
                  </a:lnTo>
                  <a:lnTo>
                    <a:pt x="210169" y="4128"/>
                  </a:lnTo>
                  <a:lnTo>
                    <a:pt x="166820" y="16030"/>
                  </a:lnTo>
                  <a:lnTo>
                    <a:pt x="126904" y="34982"/>
                  </a:lnTo>
                  <a:lnTo>
                    <a:pt x="91143" y="60261"/>
                  </a:lnTo>
                  <a:lnTo>
                    <a:pt x="60261" y="91143"/>
                  </a:lnTo>
                  <a:lnTo>
                    <a:pt x="34982" y="126904"/>
                  </a:lnTo>
                  <a:lnTo>
                    <a:pt x="16030" y="166821"/>
                  </a:lnTo>
                  <a:lnTo>
                    <a:pt x="4128" y="210170"/>
                  </a:lnTo>
                  <a:lnTo>
                    <a:pt x="0" y="256227"/>
                  </a:lnTo>
                  <a:lnTo>
                    <a:pt x="0" y="896584"/>
                  </a:lnTo>
                  <a:lnTo>
                    <a:pt x="4128" y="942641"/>
                  </a:lnTo>
                  <a:lnTo>
                    <a:pt x="16030" y="985990"/>
                  </a:lnTo>
                  <a:lnTo>
                    <a:pt x="34982" y="1025907"/>
                  </a:lnTo>
                  <a:lnTo>
                    <a:pt x="60261" y="1061668"/>
                  </a:lnTo>
                  <a:lnTo>
                    <a:pt x="91143" y="1092550"/>
                  </a:lnTo>
                  <a:lnTo>
                    <a:pt x="126904" y="1117829"/>
                  </a:lnTo>
                  <a:lnTo>
                    <a:pt x="166820" y="1136781"/>
                  </a:lnTo>
                  <a:lnTo>
                    <a:pt x="210169" y="1148683"/>
                  </a:lnTo>
                  <a:lnTo>
                    <a:pt x="256226" y="1152812"/>
                  </a:lnTo>
                  <a:lnTo>
                    <a:pt x="8880172" y="1152812"/>
                  </a:lnTo>
                  <a:lnTo>
                    <a:pt x="8926229" y="1148683"/>
                  </a:lnTo>
                  <a:lnTo>
                    <a:pt x="8969577" y="1136781"/>
                  </a:lnTo>
                  <a:lnTo>
                    <a:pt x="9009494" y="1117829"/>
                  </a:lnTo>
                  <a:lnTo>
                    <a:pt x="9045255" y="1092550"/>
                  </a:lnTo>
                  <a:lnTo>
                    <a:pt x="9076137" y="1061668"/>
                  </a:lnTo>
                  <a:lnTo>
                    <a:pt x="9101416" y="1025907"/>
                  </a:lnTo>
                  <a:lnTo>
                    <a:pt x="9120368" y="985990"/>
                  </a:lnTo>
                  <a:lnTo>
                    <a:pt x="9132270" y="942641"/>
                  </a:lnTo>
                  <a:lnTo>
                    <a:pt x="9136398" y="896584"/>
                  </a:lnTo>
                  <a:lnTo>
                    <a:pt x="9136398" y="256227"/>
                  </a:lnTo>
                  <a:lnTo>
                    <a:pt x="9132270" y="210170"/>
                  </a:lnTo>
                  <a:lnTo>
                    <a:pt x="9120368" y="166821"/>
                  </a:lnTo>
                  <a:lnTo>
                    <a:pt x="9101416" y="126904"/>
                  </a:lnTo>
                  <a:lnTo>
                    <a:pt x="9076137" y="91143"/>
                  </a:lnTo>
                  <a:lnTo>
                    <a:pt x="9045255" y="60261"/>
                  </a:lnTo>
                  <a:lnTo>
                    <a:pt x="9009494" y="34982"/>
                  </a:lnTo>
                  <a:lnTo>
                    <a:pt x="8969577" y="16030"/>
                  </a:lnTo>
                  <a:lnTo>
                    <a:pt x="8926229" y="4128"/>
                  </a:lnTo>
                  <a:lnTo>
                    <a:pt x="8880172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627011" y="2180869"/>
              <a:ext cx="9137015" cy="3709035"/>
            </a:xfrm>
            <a:custGeom>
              <a:avLst/>
              <a:gdLst/>
              <a:ahLst/>
              <a:cxnLst/>
              <a:rect l="l" t="t" r="r" b="b"/>
              <a:pathLst>
                <a:path w="9137015" h="3709035">
                  <a:moveTo>
                    <a:pt x="9136393" y="0"/>
                  </a:moveTo>
                  <a:lnTo>
                    <a:pt x="7711122" y="0"/>
                  </a:lnTo>
                  <a:lnTo>
                    <a:pt x="6285852" y="0"/>
                  </a:lnTo>
                  <a:lnTo>
                    <a:pt x="3142919" y="0"/>
                  </a:lnTo>
                  <a:lnTo>
                    <a:pt x="0" y="0"/>
                  </a:lnTo>
                  <a:lnTo>
                    <a:pt x="0" y="412115"/>
                  </a:lnTo>
                  <a:lnTo>
                    <a:pt x="0" y="3708997"/>
                  </a:lnTo>
                  <a:lnTo>
                    <a:pt x="3142919" y="3708997"/>
                  </a:lnTo>
                  <a:lnTo>
                    <a:pt x="6285852" y="3708997"/>
                  </a:lnTo>
                  <a:lnTo>
                    <a:pt x="7711122" y="3708997"/>
                  </a:lnTo>
                  <a:lnTo>
                    <a:pt x="9136393" y="3708997"/>
                  </a:lnTo>
                  <a:lnTo>
                    <a:pt x="9136393" y="3296882"/>
                  </a:lnTo>
                  <a:lnTo>
                    <a:pt x="9136393" y="412115"/>
                  </a:lnTo>
                  <a:lnTo>
                    <a:pt x="913639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86058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ОСНОВНЫЕ</a:t>
            </a:r>
            <a:r>
              <a:rPr spc="-90" dirty="0"/>
              <a:t> </a:t>
            </a:r>
            <a:r>
              <a:rPr spc="-15" dirty="0" smtClean="0"/>
              <a:t>ОРГАНИЗАЦИИ</a:t>
            </a:r>
            <a:r>
              <a:rPr lang="ru-RU" spc="-15" dirty="0" smtClean="0"/>
              <a:t/>
            </a:r>
            <a:br>
              <a:rPr lang="ru-RU" spc="-15" dirty="0" smtClean="0"/>
            </a:br>
            <a:r>
              <a:rPr lang="ru-RU" b="0" spc="-15" dirty="0" smtClean="0"/>
              <a:t>БРЯНСКОГО МУНИЦИПАЛЬНОГО РАЙОНА</a:t>
            </a:r>
            <a:endParaRPr b="0" spc="-15" dirty="0"/>
          </a:p>
        </p:txBody>
      </p:sp>
      <p:sp>
        <p:nvSpPr>
          <p:cNvPr id="7" name="object 7"/>
          <p:cNvSpPr/>
          <p:nvPr/>
        </p:nvSpPr>
        <p:spPr>
          <a:xfrm>
            <a:off x="627016" y="163628"/>
            <a:ext cx="1476375" cy="274320"/>
          </a:xfrm>
          <a:custGeom>
            <a:avLst/>
            <a:gdLst/>
            <a:ahLst/>
            <a:cxnLst/>
            <a:rect l="l" t="t" r="r" b="b"/>
            <a:pathLst>
              <a:path w="1476375" h="274320">
                <a:moveTo>
                  <a:pt x="1339183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8" y="56058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339180" y="273845"/>
                </a:lnTo>
                <a:lnTo>
                  <a:pt x="1382458" y="266864"/>
                </a:lnTo>
                <a:lnTo>
                  <a:pt x="1420045" y="247427"/>
                </a:lnTo>
                <a:lnTo>
                  <a:pt x="1449685" y="217787"/>
                </a:lnTo>
                <a:lnTo>
                  <a:pt x="1469122" y="180200"/>
                </a:lnTo>
                <a:lnTo>
                  <a:pt x="1476104" y="136922"/>
                </a:lnTo>
                <a:lnTo>
                  <a:pt x="1469124" y="93644"/>
                </a:lnTo>
                <a:lnTo>
                  <a:pt x="1449686" y="56058"/>
                </a:lnTo>
                <a:lnTo>
                  <a:pt x="1420047" y="26418"/>
                </a:lnTo>
                <a:lnTo>
                  <a:pt x="1382460" y="6980"/>
                </a:lnTo>
                <a:lnTo>
                  <a:pt x="133918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762419" y="227076"/>
            <a:ext cx="12071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основные</a:t>
            </a:r>
            <a:r>
              <a:rPr sz="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организации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 БРЯНСКОГО МУНИЦИПАЛЬНОГО РАЙОНА</a:t>
            </a:r>
            <a:endParaRPr spc="-1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23</a:t>
            </a:fld>
            <a:endParaRPr dirty="0"/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620665" y="1370413"/>
          <a:ext cx="9135110" cy="48798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2615"/>
                <a:gridCol w="3247120"/>
                <a:gridCol w="1320435"/>
                <a:gridCol w="1424940"/>
              </a:tblGrid>
              <a:tr h="658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L="723265">
                        <a:lnSpc>
                          <a:spcPct val="100000"/>
                        </a:lnSpc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9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КОМПАНИИ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L="869950">
                        <a:lnSpc>
                          <a:spcPct val="100000"/>
                        </a:lnSpc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СФЕРА</a:t>
                      </a:r>
                      <a:r>
                        <a:rPr sz="9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ДЕЯТЕЛЬНОСТИ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424815">
                        <a:lnSpc>
                          <a:spcPct val="100000"/>
                        </a:lnSpc>
                      </a:pPr>
                      <a:r>
                        <a:rPr sz="900" b="1" spc="-5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ВЫРУЧКА</a:t>
                      </a:r>
                      <a:endParaRPr sz="9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marL="45021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b="1" spc="-5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900" b="1" spc="-4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9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spc="-5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РАБОЧИЕ</a:t>
                      </a:r>
                      <a:endParaRPr sz="9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b="1" spc="-5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чел.</a:t>
                      </a:r>
                      <a:endParaRPr sz="9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4562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1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ОО</a:t>
                      </a:r>
                      <a:r>
                        <a:rPr sz="9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r>
                        <a:rPr sz="900" b="1" spc="-2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sz="900" b="1" spc="-1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900" b="1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ГазЭнергоКомплект</a:t>
                      </a:r>
                      <a:r>
                        <a:rPr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396875"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900" spc="-1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Производство</a:t>
                      </a:r>
                      <a:r>
                        <a:rPr sz="900" spc="1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900" spc="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прочих </a:t>
                      </a:r>
                      <a:r>
                        <a:rPr lang="ru-RU" sz="900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машин и оборудования</a:t>
                      </a:r>
                      <a:r>
                        <a:rPr lang="ru-RU" sz="900" spc="-5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специального назначения, не включенных в другие группировки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698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15 380,4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R="60960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401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374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lang="ru-RU" sz="900" b="1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ОО</a:t>
                      </a:r>
                      <a:r>
                        <a:rPr sz="900" b="1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r>
                        <a:rPr sz="900" b="1" spc="-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sz="900" b="1" spc="-1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900" b="1" spc="-1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Дружба</a:t>
                      </a:r>
                      <a:r>
                        <a:rPr sz="900" b="1" spc="-1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 algn="ctr">
                        <a:lnSpc>
                          <a:spcPct val="100000"/>
                        </a:lnSpc>
                      </a:pPr>
                      <a:r>
                        <a:rPr lang="ru-RU" sz="900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Смешанное сельское хозяйство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4 662,0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561975" algn="ctr">
                        <a:lnSpc>
                          <a:spcPct val="100000"/>
                        </a:lnSpc>
                      </a:pPr>
                      <a:endParaRPr lang="ru-RU" sz="9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R="60960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716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374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ООО</a:t>
                      </a:r>
                      <a:r>
                        <a:rPr sz="900" b="1" spc="-4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sz="900" b="1" spc="-1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900" b="1" spc="-1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Минимед</a:t>
                      </a:r>
                      <a:r>
                        <a:rPr sz="900" b="1" spc="-1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 algn="ctr">
                        <a:lnSpc>
                          <a:spcPct val="100000"/>
                        </a:lnSpc>
                      </a:pPr>
                      <a:r>
                        <a:rPr lang="ru-RU" sz="900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Торговля оптовая изделиями,</a:t>
                      </a:r>
                      <a:r>
                        <a:rPr lang="ru-RU" sz="900" spc="-1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применяемыми в медицинских целях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2 490,9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R="609600" algn="r">
                        <a:lnSpc>
                          <a:spcPct val="100000"/>
                        </a:lnSpc>
                      </a:pPr>
                      <a:r>
                        <a:rPr lang="ru-RU" sz="9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177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56219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spc="-1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ООО </a:t>
                      </a:r>
                      <a:r>
                        <a:rPr lang="ru-RU" sz="900" b="1" spc="-3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900" b="1" spc="-1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Агрохолдинг </a:t>
                      </a:r>
                      <a:r>
                        <a:rPr lang="ru-RU" sz="900" b="1" spc="-15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«ОХОТНО»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Смешанное сельское хозяйство </a:t>
                      </a:r>
                      <a:endParaRPr lang="ru-RU"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1 714,8</a:t>
                      </a:r>
                      <a:endParaRPr lang="ru-RU"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177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9546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spc="-1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lang="ru-RU" sz="900" b="1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ООО</a:t>
                      </a:r>
                      <a:r>
                        <a:rPr lang="ru-RU" sz="900" b="1" spc="-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900" b="1" spc="-4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СЗ </a:t>
                      </a:r>
                      <a:r>
                        <a:rPr lang="ru-RU" sz="900" b="1" spc="-1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«Мегаполис-Строй»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362585" indent="0" algn="ctr" defTabSz="914400" eaLnBrk="1" fontAlgn="auto" latinLnBrk="0" hangingPunct="1">
                        <a:lnSpc>
                          <a:spcPct val="102200"/>
                        </a:lnSpc>
                        <a:spcBef>
                          <a:spcPts val="50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Строительство жилых и нежилых зданий</a:t>
                      </a:r>
                    </a:p>
                  </a:txBody>
                  <a:tcPr marL="0" marR="0" marT="641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spc="-5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1 555,3</a:t>
                      </a:r>
                      <a:endParaRPr lang="ru-RU" sz="9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767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spc="-1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ООО </a:t>
                      </a:r>
                      <a:r>
                        <a:rPr lang="ru-RU" sz="900" b="1" spc="-3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900" b="1" spc="-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«Торговый Дом «ДубровкаМолоко»</a:t>
                      </a:r>
                      <a:endParaRPr lang="ru-RU" sz="90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Производство молока (кроме сырого) и молочной продукции</a:t>
                      </a:r>
                      <a:endParaRPr sz="90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spc="-5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1 471,8</a:t>
                      </a: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143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08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942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ООО</a:t>
                      </a:r>
                      <a:r>
                        <a:rPr lang="ru-RU" sz="900" b="1" spc="-3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900" b="1" spc="-1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«Дорстрой 32»</a:t>
                      </a:r>
                      <a:endParaRPr lang="ru-RU"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spc="-1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Строительство автомобильных дорог и автомагистралей</a:t>
                      </a:r>
                      <a:endParaRPr lang="ru-RU"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1 362,5</a:t>
                      </a:r>
                      <a:endParaRPr lang="ru-RU"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94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4445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900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900" b="1" spc="-1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ООО</a:t>
                      </a:r>
                      <a:r>
                        <a:rPr sz="900" b="1" spc="-4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900" b="1" spc="-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«Тепличный комбинат Журиничи»</a:t>
                      </a:r>
                      <a:endParaRPr lang="ru-RU"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90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Выращивание овощей защищенного грунта</a:t>
                      </a:r>
                      <a:endParaRPr lang="ru-RU" sz="9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1 233,9</a:t>
                      </a:r>
                      <a:endParaRPr sz="9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R="609600" algn="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223</a:t>
                      </a:r>
                      <a:endParaRPr sz="9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081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ООО</a:t>
                      </a:r>
                      <a:r>
                        <a:rPr sz="900" b="1" spc="-5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900" b="1" spc="-5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«Новый путь-2»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Разведение молочного крупного рогатого скота, производство сырого молока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pc="-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541,2</a:t>
                      </a:r>
                      <a:endParaRPr sz="9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sz="9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374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lang="ru-RU" sz="900" b="1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АО МП «Совтрансавто-Брянск-Х</a:t>
                      </a:r>
                      <a:r>
                        <a:rPr lang="ru-RU" sz="900" b="1" spc="-15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олдинг</a:t>
                      </a:r>
                      <a:r>
                        <a:rPr lang="ru-RU" sz="900" b="1" spc="-15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9705" algn="ctr">
                        <a:lnSpc>
                          <a:spcPct val="100000"/>
                        </a:lnSpc>
                      </a:pPr>
                      <a:r>
                        <a:rPr lang="ru-RU" sz="900" spc="-1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Деятельность автомобильного грузового транспорта</a:t>
                      </a:r>
                      <a:endParaRPr sz="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197,6</a:t>
                      </a:r>
                      <a:endParaRPr sz="9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131</a:t>
                      </a:r>
                      <a:endParaRPr sz="9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5715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13" name="Овал 12">
            <a:hlinkClick r:id="rId2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57800" y="3810000"/>
            <a:ext cx="4495800" cy="1219200"/>
          </a:xfrm>
          <a:custGeom>
            <a:avLst/>
            <a:gdLst/>
            <a:ahLst/>
            <a:cxnLst/>
            <a:rect l="l" t="t" r="r" b="b"/>
            <a:pathLst>
              <a:path w="4498340" h="2216150">
                <a:moveTo>
                  <a:pt x="4275214" y="0"/>
                </a:moveTo>
                <a:lnTo>
                  <a:pt x="222624" y="0"/>
                </a:lnTo>
                <a:lnTo>
                  <a:pt x="177757" y="4522"/>
                </a:lnTo>
                <a:lnTo>
                  <a:pt x="135968" y="17494"/>
                </a:lnTo>
                <a:lnTo>
                  <a:pt x="98152" y="38020"/>
                </a:lnTo>
                <a:lnTo>
                  <a:pt x="65205" y="65205"/>
                </a:lnTo>
                <a:lnTo>
                  <a:pt x="38020" y="98152"/>
                </a:lnTo>
                <a:lnTo>
                  <a:pt x="17494" y="135968"/>
                </a:lnTo>
                <a:lnTo>
                  <a:pt x="4522" y="177757"/>
                </a:lnTo>
                <a:lnTo>
                  <a:pt x="0" y="222624"/>
                </a:lnTo>
                <a:lnTo>
                  <a:pt x="0" y="1993204"/>
                </a:lnTo>
                <a:lnTo>
                  <a:pt x="4522" y="2038071"/>
                </a:lnTo>
                <a:lnTo>
                  <a:pt x="17494" y="2079859"/>
                </a:lnTo>
                <a:lnTo>
                  <a:pt x="38020" y="2117675"/>
                </a:lnTo>
                <a:lnTo>
                  <a:pt x="65205" y="2150623"/>
                </a:lnTo>
                <a:lnTo>
                  <a:pt x="98152" y="2177808"/>
                </a:lnTo>
                <a:lnTo>
                  <a:pt x="135968" y="2198334"/>
                </a:lnTo>
                <a:lnTo>
                  <a:pt x="177757" y="2211306"/>
                </a:lnTo>
                <a:lnTo>
                  <a:pt x="222624" y="2215829"/>
                </a:lnTo>
                <a:lnTo>
                  <a:pt x="4275214" y="2215829"/>
                </a:lnTo>
                <a:lnTo>
                  <a:pt x="4320081" y="2211306"/>
                </a:lnTo>
                <a:lnTo>
                  <a:pt x="4361870" y="2198334"/>
                </a:lnTo>
                <a:lnTo>
                  <a:pt x="4399686" y="2177808"/>
                </a:lnTo>
                <a:lnTo>
                  <a:pt x="4432634" y="2150623"/>
                </a:lnTo>
                <a:lnTo>
                  <a:pt x="4459818" y="2117675"/>
                </a:lnTo>
                <a:lnTo>
                  <a:pt x="4480344" y="2079859"/>
                </a:lnTo>
                <a:lnTo>
                  <a:pt x="4493316" y="2038071"/>
                </a:lnTo>
                <a:lnTo>
                  <a:pt x="4497839" y="1993204"/>
                </a:lnTo>
                <a:lnTo>
                  <a:pt x="4497839" y="222624"/>
                </a:lnTo>
                <a:lnTo>
                  <a:pt x="4493316" y="177757"/>
                </a:lnTo>
                <a:lnTo>
                  <a:pt x="4480344" y="135968"/>
                </a:lnTo>
                <a:lnTo>
                  <a:pt x="4459818" y="98152"/>
                </a:lnTo>
                <a:lnTo>
                  <a:pt x="4432634" y="65205"/>
                </a:lnTo>
                <a:lnTo>
                  <a:pt x="4399686" y="38020"/>
                </a:lnTo>
                <a:lnTo>
                  <a:pt x="4361870" y="17494"/>
                </a:lnTo>
                <a:lnTo>
                  <a:pt x="4320081" y="4522"/>
                </a:lnTo>
                <a:lnTo>
                  <a:pt x="42752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85296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КЛЮЧЕВЫЕ</a:t>
            </a:r>
            <a:r>
              <a:rPr spc="-75" dirty="0"/>
              <a:t> </a:t>
            </a:r>
            <a:r>
              <a:rPr spc="-5" dirty="0" smtClean="0"/>
              <a:t>КОМПЕТЕНЦИИ</a:t>
            </a:r>
            <a:r>
              <a:rPr lang="ru-RU" spc="-5" dirty="0" smtClean="0"/>
              <a:t/>
            </a:r>
            <a:br>
              <a:rPr lang="ru-RU" spc="-5" dirty="0" smtClean="0"/>
            </a:br>
            <a:r>
              <a:rPr lang="ru-RU" b="0" spc="-5" dirty="0" smtClean="0"/>
              <a:t>БРЯНСКОГО МУНИЦИПАЛЬНОГО РАЙОНА</a:t>
            </a:r>
            <a:endParaRPr b="0" spc="-5" dirty="0"/>
          </a:p>
        </p:txBody>
      </p:sp>
      <p:sp>
        <p:nvSpPr>
          <p:cNvPr id="5" name="object 5"/>
          <p:cNvSpPr/>
          <p:nvPr/>
        </p:nvSpPr>
        <p:spPr>
          <a:xfrm>
            <a:off x="627016" y="163628"/>
            <a:ext cx="1503680" cy="274320"/>
          </a:xfrm>
          <a:custGeom>
            <a:avLst/>
            <a:gdLst/>
            <a:ahLst/>
            <a:cxnLst/>
            <a:rect l="l" t="t" r="r" b="b"/>
            <a:pathLst>
              <a:path w="1503680" h="274320">
                <a:moveTo>
                  <a:pt x="1366613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366613" y="273843"/>
                </a:lnTo>
                <a:lnTo>
                  <a:pt x="1409891" y="266863"/>
                </a:lnTo>
                <a:lnTo>
                  <a:pt x="1447477" y="247425"/>
                </a:lnTo>
                <a:lnTo>
                  <a:pt x="1477117" y="217786"/>
                </a:lnTo>
                <a:lnTo>
                  <a:pt x="1496554" y="180200"/>
                </a:lnTo>
                <a:lnTo>
                  <a:pt x="1503535" y="136922"/>
                </a:lnTo>
                <a:lnTo>
                  <a:pt x="1496554" y="93644"/>
                </a:lnTo>
                <a:lnTo>
                  <a:pt x="1477117" y="56057"/>
                </a:lnTo>
                <a:lnTo>
                  <a:pt x="1447477" y="26417"/>
                </a:lnTo>
                <a:lnTo>
                  <a:pt x="1409891" y="6980"/>
                </a:lnTo>
                <a:lnTo>
                  <a:pt x="136661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762419" y="227076"/>
            <a:ext cx="12407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ключевые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компетенции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7016" y="1401545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94636" y="0"/>
                </a:moveTo>
                <a:lnTo>
                  <a:pt x="203204" y="0"/>
                </a:lnTo>
                <a:lnTo>
                  <a:pt x="156611" y="5366"/>
                </a:lnTo>
                <a:lnTo>
                  <a:pt x="113840" y="20654"/>
                </a:lnTo>
                <a:lnTo>
                  <a:pt x="76110" y="44642"/>
                </a:lnTo>
                <a:lnTo>
                  <a:pt x="44641" y="76111"/>
                </a:lnTo>
                <a:lnTo>
                  <a:pt x="20653" y="113841"/>
                </a:lnTo>
                <a:lnTo>
                  <a:pt x="5366" y="156613"/>
                </a:lnTo>
                <a:lnTo>
                  <a:pt x="0" y="203206"/>
                </a:lnTo>
                <a:lnTo>
                  <a:pt x="0" y="572391"/>
                </a:lnTo>
                <a:lnTo>
                  <a:pt x="5366" y="618984"/>
                </a:lnTo>
                <a:lnTo>
                  <a:pt x="20653" y="661756"/>
                </a:lnTo>
                <a:lnTo>
                  <a:pt x="44641" y="699486"/>
                </a:lnTo>
                <a:lnTo>
                  <a:pt x="76110" y="730955"/>
                </a:lnTo>
                <a:lnTo>
                  <a:pt x="113840" y="754943"/>
                </a:lnTo>
                <a:lnTo>
                  <a:pt x="156611" y="770231"/>
                </a:lnTo>
                <a:lnTo>
                  <a:pt x="203204" y="775597"/>
                </a:lnTo>
                <a:lnTo>
                  <a:pt x="4294636" y="775597"/>
                </a:lnTo>
                <a:lnTo>
                  <a:pt x="4341230" y="770231"/>
                </a:lnTo>
                <a:lnTo>
                  <a:pt x="4384001" y="754943"/>
                </a:lnTo>
                <a:lnTo>
                  <a:pt x="4421731" y="730955"/>
                </a:lnTo>
                <a:lnTo>
                  <a:pt x="4453200" y="699486"/>
                </a:lnTo>
                <a:lnTo>
                  <a:pt x="4477188" y="661756"/>
                </a:lnTo>
                <a:lnTo>
                  <a:pt x="4492475" y="618984"/>
                </a:lnTo>
                <a:lnTo>
                  <a:pt x="4497842" y="572391"/>
                </a:lnTo>
                <a:lnTo>
                  <a:pt x="4497842" y="203206"/>
                </a:lnTo>
                <a:lnTo>
                  <a:pt x="4492475" y="156613"/>
                </a:lnTo>
                <a:lnTo>
                  <a:pt x="4477188" y="113841"/>
                </a:lnTo>
                <a:lnTo>
                  <a:pt x="4453200" y="76111"/>
                </a:lnTo>
                <a:lnTo>
                  <a:pt x="4421731" y="44642"/>
                </a:lnTo>
                <a:lnTo>
                  <a:pt x="4384001" y="20654"/>
                </a:lnTo>
                <a:lnTo>
                  <a:pt x="4341230" y="5366"/>
                </a:lnTo>
                <a:lnTo>
                  <a:pt x="4294636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1981200" y="1676400"/>
            <a:ext cx="2210435" cy="1795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ООО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ГазЭнергоКомплект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9600" y="3810000"/>
            <a:ext cx="4498340" cy="1219200"/>
          </a:xfrm>
          <a:custGeom>
            <a:avLst/>
            <a:gdLst/>
            <a:ahLst/>
            <a:cxnLst/>
            <a:rect l="l" t="t" r="r" b="b"/>
            <a:pathLst>
              <a:path w="4498340" h="2216150">
                <a:moveTo>
                  <a:pt x="4275214" y="0"/>
                </a:moveTo>
                <a:lnTo>
                  <a:pt x="222624" y="0"/>
                </a:lnTo>
                <a:lnTo>
                  <a:pt x="177757" y="4522"/>
                </a:lnTo>
                <a:lnTo>
                  <a:pt x="135968" y="17494"/>
                </a:lnTo>
                <a:lnTo>
                  <a:pt x="98152" y="38020"/>
                </a:lnTo>
                <a:lnTo>
                  <a:pt x="65205" y="65205"/>
                </a:lnTo>
                <a:lnTo>
                  <a:pt x="38020" y="98152"/>
                </a:lnTo>
                <a:lnTo>
                  <a:pt x="17494" y="135968"/>
                </a:lnTo>
                <a:lnTo>
                  <a:pt x="4522" y="177757"/>
                </a:lnTo>
                <a:lnTo>
                  <a:pt x="0" y="222624"/>
                </a:lnTo>
                <a:lnTo>
                  <a:pt x="0" y="1993204"/>
                </a:lnTo>
                <a:lnTo>
                  <a:pt x="4522" y="2038070"/>
                </a:lnTo>
                <a:lnTo>
                  <a:pt x="17494" y="2079859"/>
                </a:lnTo>
                <a:lnTo>
                  <a:pt x="38020" y="2117675"/>
                </a:lnTo>
                <a:lnTo>
                  <a:pt x="65205" y="2150623"/>
                </a:lnTo>
                <a:lnTo>
                  <a:pt x="98152" y="2177808"/>
                </a:lnTo>
                <a:lnTo>
                  <a:pt x="135968" y="2198333"/>
                </a:lnTo>
                <a:lnTo>
                  <a:pt x="177757" y="2211305"/>
                </a:lnTo>
                <a:lnTo>
                  <a:pt x="222624" y="2215828"/>
                </a:lnTo>
                <a:lnTo>
                  <a:pt x="4275214" y="2215828"/>
                </a:lnTo>
                <a:lnTo>
                  <a:pt x="4320080" y="2211305"/>
                </a:lnTo>
                <a:lnTo>
                  <a:pt x="4361869" y="2198333"/>
                </a:lnTo>
                <a:lnTo>
                  <a:pt x="4399685" y="2177808"/>
                </a:lnTo>
                <a:lnTo>
                  <a:pt x="4432633" y="2150623"/>
                </a:lnTo>
                <a:lnTo>
                  <a:pt x="4459818" y="2117675"/>
                </a:lnTo>
                <a:lnTo>
                  <a:pt x="4480343" y="2079859"/>
                </a:lnTo>
                <a:lnTo>
                  <a:pt x="4493315" y="2038070"/>
                </a:lnTo>
                <a:lnTo>
                  <a:pt x="4497838" y="1993204"/>
                </a:lnTo>
                <a:lnTo>
                  <a:pt x="4497838" y="222624"/>
                </a:lnTo>
                <a:lnTo>
                  <a:pt x="4493315" y="177757"/>
                </a:lnTo>
                <a:lnTo>
                  <a:pt x="4480343" y="135968"/>
                </a:lnTo>
                <a:lnTo>
                  <a:pt x="4459818" y="98152"/>
                </a:lnTo>
                <a:lnTo>
                  <a:pt x="4432633" y="65205"/>
                </a:lnTo>
                <a:lnTo>
                  <a:pt x="4399685" y="38020"/>
                </a:lnTo>
                <a:lnTo>
                  <a:pt x="4361869" y="17494"/>
                </a:lnTo>
                <a:lnTo>
                  <a:pt x="4320080" y="4522"/>
                </a:lnTo>
                <a:lnTo>
                  <a:pt x="42752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5289754" y="1401545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94637" y="0"/>
                </a:moveTo>
                <a:lnTo>
                  <a:pt x="203205" y="0"/>
                </a:lnTo>
                <a:lnTo>
                  <a:pt x="156611" y="5366"/>
                </a:lnTo>
                <a:lnTo>
                  <a:pt x="113840" y="20654"/>
                </a:lnTo>
                <a:lnTo>
                  <a:pt x="76110" y="44642"/>
                </a:lnTo>
                <a:lnTo>
                  <a:pt x="44641" y="76111"/>
                </a:lnTo>
                <a:lnTo>
                  <a:pt x="20653" y="113841"/>
                </a:lnTo>
                <a:lnTo>
                  <a:pt x="5366" y="156613"/>
                </a:lnTo>
                <a:lnTo>
                  <a:pt x="0" y="203206"/>
                </a:lnTo>
                <a:lnTo>
                  <a:pt x="0" y="572391"/>
                </a:lnTo>
                <a:lnTo>
                  <a:pt x="5366" y="618984"/>
                </a:lnTo>
                <a:lnTo>
                  <a:pt x="20653" y="661756"/>
                </a:lnTo>
                <a:lnTo>
                  <a:pt x="44641" y="699486"/>
                </a:lnTo>
                <a:lnTo>
                  <a:pt x="76110" y="730955"/>
                </a:lnTo>
                <a:lnTo>
                  <a:pt x="113840" y="754943"/>
                </a:lnTo>
                <a:lnTo>
                  <a:pt x="156611" y="770231"/>
                </a:lnTo>
                <a:lnTo>
                  <a:pt x="203205" y="775597"/>
                </a:lnTo>
                <a:lnTo>
                  <a:pt x="4294637" y="775597"/>
                </a:lnTo>
                <a:lnTo>
                  <a:pt x="4341230" y="770231"/>
                </a:lnTo>
                <a:lnTo>
                  <a:pt x="4384001" y="754943"/>
                </a:lnTo>
                <a:lnTo>
                  <a:pt x="4421731" y="730955"/>
                </a:lnTo>
                <a:lnTo>
                  <a:pt x="4453200" y="699486"/>
                </a:lnTo>
                <a:lnTo>
                  <a:pt x="4477188" y="661756"/>
                </a:lnTo>
                <a:lnTo>
                  <a:pt x="4492475" y="618984"/>
                </a:lnTo>
                <a:lnTo>
                  <a:pt x="4497842" y="572391"/>
                </a:lnTo>
                <a:lnTo>
                  <a:pt x="4497842" y="203206"/>
                </a:lnTo>
                <a:lnTo>
                  <a:pt x="4492475" y="156613"/>
                </a:lnTo>
                <a:lnTo>
                  <a:pt x="4477188" y="113841"/>
                </a:lnTo>
                <a:lnTo>
                  <a:pt x="4453200" y="76111"/>
                </a:lnTo>
                <a:lnTo>
                  <a:pt x="4421731" y="44642"/>
                </a:lnTo>
                <a:lnTo>
                  <a:pt x="4384001" y="20654"/>
                </a:lnTo>
                <a:lnTo>
                  <a:pt x="4341230" y="5366"/>
                </a:lnTo>
                <a:lnTo>
                  <a:pt x="4294637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6400800" y="1676400"/>
            <a:ext cx="2438400" cy="1795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ОО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6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spc="-60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Агрохолдинг «ОХОТНО»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09600" y="2286001"/>
            <a:ext cx="4498340" cy="53340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0" y="203205"/>
                </a:moveTo>
                <a:lnTo>
                  <a:pt x="5366" y="156612"/>
                </a:lnTo>
                <a:lnTo>
                  <a:pt x="20653" y="113841"/>
                </a:lnTo>
                <a:lnTo>
                  <a:pt x="44641" y="76110"/>
                </a:lnTo>
                <a:lnTo>
                  <a:pt x="76110" y="44642"/>
                </a:lnTo>
                <a:lnTo>
                  <a:pt x="113840" y="20654"/>
                </a:lnTo>
                <a:lnTo>
                  <a:pt x="156611" y="5366"/>
                </a:lnTo>
                <a:lnTo>
                  <a:pt x="203204" y="0"/>
                </a:lnTo>
                <a:lnTo>
                  <a:pt x="4294637" y="0"/>
                </a:lnTo>
                <a:lnTo>
                  <a:pt x="4341230" y="5366"/>
                </a:lnTo>
                <a:lnTo>
                  <a:pt x="4384001" y="20654"/>
                </a:lnTo>
                <a:lnTo>
                  <a:pt x="4421731" y="44642"/>
                </a:lnTo>
                <a:lnTo>
                  <a:pt x="4453200" y="76110"/>
                </a:lnTo>
                <a:lnTo>
                  <a:pt x="4477188" y="113841"/>
                </a:lnTo>
                <a:lnTo>
                  <a:pt x="4492475" y="156612"/>
                </a:lnTo>
                <a:lnTo>
                  <a:pt x="4497842" y="203205"/>
                </a:lnTo>
                <a:lnTo>
                  <a:pt x="4497842" y="572391"/>
                </a:lnTo>
                <a:lnTo>
                  <a:pt x="4492475" y="618984"/>
                </a:lnTo>
                <a:lnTo>
                  <a:pt x="4477188" y="661755"/>
                </a:lnTo>
                <a:lnTo>
                  <a:pt x="4453200" y="699486"/>
                </a:lnTo>
                <a:lnTo>
                  <a:pt x="4421731" y="730954"/>
                </a:lnTo>
                <a:lnTo>
                  <a:pt x="4384001" y="754942"/>
                </a:lnTo>
                <a:lnTo>
                  <a:pt x="4341230" y="770230"/>
                </a:lnTo>
                <a:lnTo>
                  <a:pt x="4294637" y="775597"/>
                </a:lnTo>
                <a:lnTo>
                  <a:pt x="203204" y="775597"/>
                </a:lnTo>
                <a:lnTo>
                  <a:pt x="156611" y="770230"/>
                </a:lnTo>
                <a:lnTo>
                  <a:pt x="113840" y="754942"/>
                </a:lnTo>
                <a:lnTo>
                  <a:pt x="76110" y="730954"/>
                </a:lnTo>
                <a:lnTo>
                  <a:pt x="44641" y="699486"/>
                </a:lnTo>
                <a:lnTo>
                  <a:pt x="20653" y="661755"/>
                </a:lnTo>
                <a:lnTo>
                  <a:pt x="5366" y="618984"/>
                </a:lnTo>
                <a:lnTo>
                  <a:pt x="0" y="572391"/>
                </a:lnTo>
                <a:lnTo>
                  <a:pt x="0" y="203205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66800" y="3886200"/>
            <a:ext cx="3657600" cy="11233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8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Завод стал одним из крупнейших промышленных объектов в Брянской области, построенных за последние 30 лет.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8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Он является единственным в Центральном федеральном округе предприятием по производству высокотехнологического оборудования для нефтегазового комплекса России, конструированию, изготовлению и монтажу объектов энергетики различной сложности.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257800" y="2286000"/>
            <a:ext cx="4498340" cy="53340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0" y="203205"/>
                </a:moveTo>
                <a:lnTo>
                  <a:pt x="5366" y="156612"/>
                </a:lnTo>
                <a:lnTo>
                  <a:pt x="20653" y="113841"/>
                </a:lnTo>
                <a:lnTo>
                  <a:pt x="44641" y="76110"/>
                </a:lnTo>
                <a:lnTo>
                  <a:pt x="76110" y="44642"/>
                </a:lnTo>
                <a:lnTo>
                  <a:pt x="113840" y="20654"/>
                </a:lnTo>
                <a:lnTo>
                  <a:pt x="156611" y="5366"/>
                </a:lnTo>
                <a:lnTo>
                  <a:pt x="203204" y="0"/>
                </a:lnTo>
                <a:lnTo>
                  <a:pt x="4294637" y="0"/>
                </a:lnTo>
                <a:lnTo>
                  <a:pt x="4341230" y="5366"/>
                </a:lnTo>
                <a:lnTo>
                  <a:pt x="4384001" y="20654"/>
                </a:lnTo>
                <a:lnTo>
                  <a:pt x="4421731" y="44642"/>
                </a:lnTo>
                <a:lnTo>
                  <a:pt x="4453200" y="76110"/>
                </a:lnTo>
                <a:lnTo>
                  <a:pt x="4477188" y="113841"/>
                </a:lnTo>
                <a:lnTo>
                  <a:pt x="4492475" y="156612"/>
                </a:lnTo>
                <a:lnTo>
                  <a:pt x="4497842" y="203205"/>
                </a:lnTo>
                <a:lnTo>
                  <a:pt x="4497842" y="572391"/>
                </a:lnTo>
                <a:lnTo>
                  <a:pt x="4492475" y="618984"/>
                </a:lnTo>
                <a:lnTo>
                  <a:pt x="4477188" y="661755"/>
                </a:lnTo>
                <a:lnTo>
                  <a:pt x="4453200" y="699486"/>
                </a:lnTo>
                <a:lnTo>
                  <a:pt x="4421731" y="730954"/>
                </a:lnTo>
                <a:lnTo>
                  <a:pt x="4384001" y="754942"/>
                </a:lnTo>
                <a:lnTo>
                  <a:pt x="4341230" y="770230"/>
                </a:lnTo>
                <a:lnTo>
                  <a:pt x="4294637" y="775597"/>
                </a:lnTo>
                <a:lnTo>
                  <a:pt x="203204" y="775597"/>
                </a:lnTo>
                <a:lnTo>
                  <a:pt x="156611" y="770230"/>
                </a:lnTo>
                <a:lnTo>
                  <a:pt x="113840" y="754942"/>
                </a:lnTo>
                <a:lnTo>
                  <a:pt x="76110" y="730954"/>
                </a:lnTo>
                <a:lnTo>
                  <a:pt x="44641" y="699486"/>
                </a:lnTo>
                <a:lnTo>
                  <a:pt x="20653" y="661755"/>
                </a:lnTo>
                <a:lnTo>
                  <a:pt x="5366" y="618984"/>
                </a:lnTo>
                <a:lnTo>
                  <a:pt x="0" y="572391"/>
                </a:lnTo>
                <a:lnTo>
                  <a:pt x="0" y="203205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6324600" y="2438400"/>
            <a:ext cx="266699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Действует с 17 мая 2016 года</a:t>
            </a:r>
            <a:endParaRPr lang="ru-RU" sz="105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09600" y="2895600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70">
                <a:moveTo>
                  <a:pt x="0" y="203205"/>
                </a:moveTo>
                <a:lnTo>
                  <a:pt x="5366" y="156612"/>
                </a:lnTo>
                <a:lnTo>
                  <a:pt x="20653" y="113841"/>
                </a:lnTo>
                <a:lnTo>
                  <a:pt x="44641" y="76110"/>
                </a:lnTo>
                <a:lnTo>
                  <a:pt x="76110" y="44642"/>
                </a:lnTo>
                <a:lnTo>
                  <a:pt x="113840" y="20654"/>
                </a:lnTo>
                <a:lnTo>
                  <a:pt x="156611" y="5366"/>
                </a:lnTo>
                <a:lnTo>
                  <a:pt x="203204" y="0"/>
                </a:lnTo>
                <a:lnTo>
                  <a:pt x="4294637" y="0"/>
                </a:lnTo>
                <a:lnTo>
                  <a:pt x="4341230" y="5366"/>
                </a:lnTo>
                <a:lnTo>
                  <a:pt x="4384001" y="20654"/>
                </a:lnTo>
                <a:lnTo>
                  <a:pt x="4421731" y="44642"/>
                </a:lnTo>
                <a:lnTo>
                  <a:pt x="4453200" y="76110"/>
                </a:lnTo>
                <a:lnTo>
                  <a:pt x="4477188" y="113841"/>
                </a:lnTo>
                <a:lnTo>
                  <a:pt x="4492475" y="156612"/>
                </a:lnTo>
                <a:lnTo>
                  <a:pt x="4497842" y="203205"/>
                </a:lnTo>
                <a:lnTo>
                  <a:pt x="4497842" y="572391"/>
                </a:lnTo>
                <a:lnTo>
                  <a:pt x="4492475" y="618984"/>
                </a:lnTo>
                <a:lnTo>
                  <a:pt x="4477188" y="661755"/>
                </a:lnTo>
                <a:lnTo>
                  <a:pt x="4453200" y="699486"/>
                </a:lnTo>
                <a:lnTo>
                  <a:pt x="4421731" y="730954"/>
                </a:lnTo>
                <a:lnTo>
                  <a:pt x="4384001" y="754942"/>
                </a:lnTo>
                <a:lnTo>
                  <a:pt x="4341230" y="770230"/>
                </a:lnTo>
                <a:lnTo>
                  <a:pt x="4294637" y="775597"/>
                </a:lnTo>
                <a:lnTo>
                  <a:pt x="203204" y="775597"/>
                </a:lnTo>
                <a:lnTo>
                  <a:pt x="156611" y="770230"/>
                </a:lnTo>
                <a:lnTo>
                  <a:pt x="113840" y="754942"/>
                </a:lnTo>
                <a:lnTo>
                  <a:pt x="76110" y="730954"/>
                </a:lnTo>
                <a:lnTo>
                  <a:pt x="44641" y="699486"/>
                </a:lnTo>
                <a:lnTo>
                  <a:pt x="20653" y="661755"/>
                </a:lnTo>
                <a:lnTo>
                  <a:pt x="5366" y="618984"/>
                </a:lnTo>
                <a:lnTo>
                  <a:pt x="0" y="572391"/>
                </a:lnTo>
                <a:lnTo>
                  <a:pt x="0" y="203205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685800" y="2971800"/>
            <a:ext cx="4419600" cy="57195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431925" marR="5080" indent="-1419225" algn="ctr">
              <a:lnSpc>
                <a:spcPts val="1300"/>
              </a:lnSpc>
              <a:spcBef>
                <a:spcPts val="160"/>
              </a:spcBef>
            </a:pPr>
            <a:r>
              <a:rPr lang="ru-RU" sz="1050" b="1" spc="-5" dirty="0" smtClean="0">
                <a:solidFill>
                  <a:srgbClr val="4756A0"/>
                </a:solidFill>
                <a:latin typeface="Arial"/>
                <a:cs typeface="Arial"/>
              </a:rPr>
              <a:t>Производство прочих машин и оборудования</a:t>
            </a:r>
          </a:p>
          <a:p>
            <a:pPr marL="1431925" marR="5080" indent="-1419225" algn="ctr">
              <a:lnSpc>
                <a:spcPts val="1300"/>
              </a:lnSpc>
              <a:spcBef>
                <a:spcPts val="160"/>
              </a:spcBef>
            </a:pPr>
            <a:r>
              <a:rPr lang="ru-RU" sz="1050" b="1" spc="-5" dirty="0" smtClean="0">
                <a:solidFill>
                  <a:srgbClr val="4756A0"/>
                </a:solidFill>
                <a:latin typeface="Arial"/>
                <a:cs typeface="Arial"/>
              </a:rPr>
              <a:t>специального назначения, не включенных в другие</a:t>
            </a:r>
          </a:p>
          <a:p>
            <a:pPr marL="1431925" marR="5080" indent="-1419225" algn="ctr">
              <a:lnSpc>
                <a:spcPts val="1300"/>
              </a:lnSpc>
              <a:spcBef>
                <a:spcPts val="160"/>
              </a:spcBef>
            </a:pPr>
            <a:r>
              <a:rPr lang="ru-RU" sz="1050" b="1" spc="-5" dirty="0" smtClean="0">
                <a:solidFill>
                  <a:srgbClr val="4756A0"/>
                </a:solidFill>
                <a:latin typeface="Arial"/>
                <a:cs typeface="Arial"/>
              </a:rPr>
              <a:t>группировки</a:t>
            </a:r>
            <a:endParaRPr sz="1050" dirty="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257800" y="2895600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70">
                <a:moveTo>
                  <a:pt x="0" y="203205"/>
                </a:moveTo>
                <a:lnTo>
                  <a:pt x="5366" y="156612"/>
                </a:lnTo>
                <a:lnTo>
                  <a:pt x="20653" y="113841"/>
                </a:lnTo>
                <a:lnTo>
                  <a:pt x="44641" y="76110"/>
                </a:lnTo>
                <a:lnTo>
                  <a:pt x="76110" y="44642"/>
                </a:lnTo>
                <a:lnTo>
                  <a:pt x="113840" y="20654"/>
                </a:lnTo>
                <a:lnTo>
                  <a:pt x="156611" y="5366"/>
                </a:lnTo>
                <a:lnTo>
                  <a:pt x="203204" y="0"/>
                </a:lnTo>
                <a:lnTo>
                  <a:pt x="4294637" y="0"/>
                </a:lnTo>
                <a:lnTo>
                  <a:pt x="4341230" y="5366"/>
                </a:lnTo>
                <a:lnTo>
                  <a:pt x="4384001" y="20654"/>
                </a:lnTo>
                <a:lnTo>
                  <a:pt x="4421731" y="44642"/>
                </a:lnTo>
                <a:lnTo>
                  <a:pt x="4453200" y="76110"/>
                </a:lnTo>
                <a:lnTo>
                  <a:pt x="4477188" y="113841"/>
                </a:lnTo>
                <a:lnTo>
                  <a:pt x="4492475" y="156612"/>
                </a:lnTo>
                <a:lnTo>
                  <a:pt x="4497842" y="203205"/>
                </a:lnTo>
                <a:lnTo>
                  <a:pt x="4497842" y="572391"/>
                </a:lnTo>
                <a:lnTo>
                  <a:pt x="4492475" y="618984"/>
                </a:lnTo>
                <a:lnTo>
                  <a:pt x="4477188" y="661755"/>
                </a:lnTo>
                <a:lnTo>
                  <a:pt x="4453200" y="699486"/>
                </a:lnTo>
                <a:lnTo>
                  <a:pt x="4421731" y="730954"/>
                </a:lnTo>
                <a:lnTo>
                  <a:pt x="4384001" y="754942"/>
                </a:lnTo>
                <a:lnTo>
                  <a:pt x="4341230" y="770230"/>
                </a:lnTo>
                <a:lnTo>
                  <a:pt x="4294637" y="775597"/>
                </a:lnTo>
                <a:lnTo>
                  <a:pt x="203204" y="775597"/>
                </a:lnTo>
                <a:lnTo>
                  <a:pt x="156611" y="770230"/>
                </a:lnTo>
                <a:lnTo>
                  <a:pt x="113840" y="754942"/>
                </a:lnTo>
                <a:lnTo>
                  <a:pt x="76110" y="730954"/>
                </a:lnTo>
                <a:lnTo>
                  <a:pt x="44641" y="699486"/>
                </a:lnTo>
                <a:lnTo>
                  <a:pt x="20653" y="661755"/>
                </a:lnTo>
                <a:lnTo>
                  <a:pt x="5366" y="618984"/>
                </a:lnTo>
                <a:lnTo>
                  <a:pt x="0" y="572391"/>
                </a:lnTo>
                <a:lnTo>
                  <a:pt x="0" y="203205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 txBox="1"/>
          <p:nvPr/>
        </p:nvSpPr>
        <p:spPr>
          <a:xfrm>
            <a:off x="5562600" y="3124200"/>
            <a:ext cx="3990975" cy="176202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58419" algn="ctr">
              <a:lnSpc>
                <a:spcPts val="1300"/>
              </a:lnSpc>
              <a:spcBef>
                <a:spcPts val="160"/>
              </a:spcBef>
            </a:pPr>
            <a:r>
              <a:rPr lang="ru-RU" sz="1050" b="1" spc="-5" dirty="0" smtClean="0">
                <a:solidFill>
                  <a:srgbClr val="4756A0"/>
                </a:solidFill>
                <a:latin typeface="Arial"/>
                <a:cs typeface="Arial"/>
              </a:rPr>
              <a:t>Смешанное сельское хозяйство</a:t>
            </a:r>
            <a:endParaRPr sz="105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20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24</a:t>
            </a:fld>
            <a:endParaRPr dirty="0"/>
          </a:p>
        </p:txBody>
      </p:sp>
      <p:pic>
        <p:nvPicPr>
          <p:cNvPr id="29" name="Picture 4" descr="C:\Users\Щербакова\AppData\Local\Packages\Microsoft.Windows.Photos_8wekyb3d8bbwe\TempState\ShareServiceTempFolder\gazenergokomplekt_logo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24000"/>
            <a:ext cx="685800" cy="525018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990600" y="2438400"/>
            <a:ext cx="3733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Действует с 13 октября 2014 года</a:t>
            </a:r>
            <a:endParaRPr lang="ru-RU" sz="105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10200" y="3886200"/>
            <a:ext cx="411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Агропромышленный холдинг «ОХОТНО» — </a:t>
            </a:r>
          </a:p>
          <a:p>
            <a:pPr algn="ctr"/>
            <a:r>
              <a:rPr lang="ru-RU" sz="8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лидер агропромышленной отрасли региона, объединивший под единым корпоративным брендом 5 современных высокотехнологичных предприятий, обеспечивающих холдингу функционирование по принципу замкнутого цикла:  производство и продажа зерна, картофеля и овощей, изготовление высококачественного комбикорма для своих животных, свиноводство, мясопереработка и производство мясных продуктов, производство молока, формирование собственной торговой сети.</a:t>
            </a:r>
          </a:p>
        </p:txBody>
      </p:sp>
      <p:pic>
        <p:nvPicPr>
          <p:cNvPr id="33" name="Picture 6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524000"/>
            <a:ext cx="685800" cy="533400"/>
          </a:xfrm>
          <a:prstGeom prst="rect">
            <a:avLst/>
          </a:prstGeom>
          <a:noFill/>
        </p:spPr>
      </p:pic>
      <p:pic>
        <p:nvPicPr>
          <p:cNvPr id="34" name="Picture 10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09600" y="5105400"/>
            <a:ext cx="4463716" cy="137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35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105400"/>
            <a:ext cx="4419600" cy="13542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37" name="Овал 36">
            <a:hlinkClick r:id="rId6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98612" y="1376762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0" y="225481"/>
                </a:moveTo>
                <a:lnTo>
                  <a:pt x="4580" y="180039"/>
                </a:lnTo>
                <a:lnTo>
                  <a:pt x="17719" y="137713"/>
                </a:lnTo>
                <a:lnTo>
                  <a:pt x="38508" y="99412"/>
                </a:lnTo>
                <a:lnTo>
                  <a:pt x="66041" y="66042"/>
                </a:lnTo>
                <a:lnTo>
                  <a:pt x="99412" y="38508"/>
                </a:lnTo>
                <a:lnTo>
                  <a:pt x="137713" y="17719"/>
                </a:lnTo>
                <a:lnTo>
                  <a:pt x="180038" y="4580"/>
                </a:lnTo>
                <a:lnTo>
                  <a:pt x="225481" y="0"/>
                </a:lnTo>
                <a:lnTo>
                  <a:pt x="1970518" y="0"/>
                </a:lnTo>
                <a:lnTo>
                  <a:pt x="2015960" y="4580"/>
                </a:lnTo>
                <a:lnTo>
                  <a:pt x="2058285" y="17719"/>
                </a:lnTo>
                <a:lnTo>
                  <a:pt x="2096586" y="38508"/>
                </a:lnTo>
                <a:lnTo>
                  <a:pt x="2129956" y="66042"/>
                </a:lnTo>
                <a:lnTo>
                  <a:pt x="2157490" y="99412"/>
                </a:lnTo>
                <a:lnTo>
                  <a:pt x="2178279" y="137713"/>
                </a:lnTo>
                <a:lnTo>
                  <a:pt x="2191418" y="180039"/>
                </a:lnTo>
                <a:lnTo>
                  <a:pt x="2195999" y="225481"/>
                </a:lnTo>
                <a:lnTo>
                  <a:pt x="2195999" y="550114"/>
                </a:lnTo>
                <a:lnTo>
                  <a:pt x="2191418" y="595556"/>
                </a:lnTo>
                <a:lnTo>
                  <a:pt x="2178279" y="637882"/>
                </a:lnTo>
                <a:lnTo>
                  <a:pt x="2157490" y="676183"/>
                </a:lnTo>
                <a:lnTo>
                  <a:pt x="2129956" y="709554"/>
                </a:lnTo>
                <a:lnTo>
                  <a:pt x="2096586" y="737087"/>
                </a:lnTo>
                <a:lnTo>
                  <a:pt x="2058285" y="757876"/>
                </a:lnTo>
                <a:lnTo>
                  <a:pt x="2015960" y="771015"/>
                </a:lnTo>
                <a:lnTo>
                  <a:pt x="1970518" y="775596"/>
                </a:lnTo>
                <a:lnTo>
                  <a:pt x="225481" y="775596"/>
                </a:lnTo>
                <a:lnTo>
                  <a:pt x="180038" y="771015"/>
                </a:lnTo>
                <a:lnTo>
                  <a:pt x="137713" y="757876"/>
                </a:lnTo>
                <a:lnTo>
                  <a:pt x="99412" y="737087"/>
                </a:lnTo>
                <a:lnTo>
                  <a:pt x="66041" y="709554"/>
                </a:lnTo>
                <a:lnTo>
                  <a:pt x="38508" y="676183"/>
                </a:lnTo>
                <a:lnTo>
                  <a:pt x="17719" y="637882"/>
                </a:lnTo>
                <a:lnTo>
                  <a:pt x="4580" y="595556"/>
                </a:lnTo>
                <a:lnTo>
                  <a:pt x="0" y="550114"/>
                </a:lnTo>
                <a:lnTo>
                  <a:pt x="0" y="22548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198929" y="1655064"/>
            <a:ext cx="9956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РЕЗУЛЬТАТЫ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913928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СПЕЦИАЛИЗАЦИЯ</a:t>
            </a:r>
            <a:r>
              <a:rPr spc="-20" dirty="0"/>
              <a:t> </a:t>
            </a:r>
            <a:r>
              <a:rPr lang="ru-RU" spc="-35" dirty="0" smtClean="0"/>
              <a:t>РАЙОН</a:t>
            </a:r>
            <a:r>
              <a:rPr spc="-35" dirty="0" smtClean="0"/>
              <a:t>А</a:t>
            </a:r>
            <a:r>
              <a:rPr spc="-15" dirty="0" smtClean="0"/>
              <a:t> </a:t>
            </a:r>
            <a:r>
              <a:rPr dirty="0"/>
              <a:t>И</a:t>
            </a:r>
            <a:r>
              <a:rPr spc="-15" dirty="0"/>
              <a:t> </a:t>
            </a:r>
            <a:r>
              <a:rPr spc="-5" dirty="0"/>
              <a:t>ТРЕНДЫ</a:t>
            </a:r>
            <a:r>
              <a:rPr spc="-15" dirty="0"/>
              <a:t> </a:t>
            </a:r>
            <a:r>
              <a:rPr spc="-30" dirty="0"/>
              <a:t>РАЗВИТИЯ</a:t>
            </a:r>
          </a:p>
        </p:txBody>
      </p:sp>
      <p:sp>
        <p:nvSpPr>
          <p:cNvPr id="5" name="object 5"/>
          <p:cNvSpPr/>
          <p:nvPr/>
        </p:nvSpPr>
        <p:spPr>
          <a:xfrm>
            <a:off x="627016" y="163628"/>
            <a:ext cx="1430655" cy="274320"/>
          </a:xfrm>
          <a:custGeom>
            <a:avLst/>
            <a:gdLst/>
            <a:ahLst/>
            <a:cxnLst/>
            <a:rect l="l" t="t" r="r" b="b"/>
            <a:pathLst>
              <a:path w="1430655" h="274320">
                <a:moveTo>
                  <a:pt x="1293460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8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293460" y="273843"/>
                </a:lnTo>
                <a:lnTo>
                  <a:pt x="1336738" y="266863"/>
                </a:lnTo>
                <a:lnTo>
                  <a:pt x="1374325" y="247425"/>
                </a:lnTo>
                <a:lnTo>
                  <a:pt x="1403965" y="217786"/>
                </a:lnTo>
                <a:lnTo>
                  <a:pt x="1423402" y="180200"/>
                </a:lnTo>
                <a:lnTo>
                  <a:pt x="1430383" y="136922"/>
                </a:lnTo>
                <a:lnTo>
                  <a:pt x="1423402" y="93644"/>
                </a:lnTo>
                <a:lnTo>
                  <a:pt x="1403965" y="56057"/>
                </a:lnTo>
                <a:lnTo>
                  <a:pt x="1374325" y="26417"/>
                </a:lnTo>
                <a:lnTo>
                  <a:pt x="1336738" y="6980"/>
                </a:lnTo>
                <a:lnTo>
                  <a:pt x="1293460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762419" y="227076"/>
            <a:ext cx="116014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специализация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округа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7016" y="1376762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0" y="225481"/>
                </a:moveTo>
                <a:lnTo>
                  <a:pt x="4580" y="180039"/>
                </a:lnTo>
                <a:lnTo>
                  <a:pt x="17719" y="137713"/>
                </a:lnTo>
                <a:lnTo>
                  <a:pt x="38508" y="99412"/>
                </a:lnTo>
                <a:lnTo>
                  <a:pt x="66041" y="66042"/>
                </a:lnTo>
                <a:lnTo>
                  <a:pt x="99412" y="38508"/>
                </a:lnTo>
                <a:lnTo>
                  <a:pt x="137713" y="17719"/>
                </a:lnTo>
                <a:lnTo>
                  <a:pt x="180038" y="4580"/>
                </a:lnTo>
                <a:lnTo>
                  <a:pt x="225481" y="0"/>
                </a:lnTo>
                <a:lnTo>
                  <a:pt x="1970518" y="0"/>
                </a:lnTo>
                <a:lnTo>
                  <a:pt x="2015960" y="4580"/>
                </a:lnTo>
                <a:lnTo>
                  <a:pt x="2058285" y="17719"/>
                </a:lnTo>
                <a:lnTo>
                  <a:pt x="2096586" y="38508"/>
                </a:lnTo>
                <a:lnTo>
                  <a:pt x="2129956" y="66042"/>
                </a:lnTo>
                <a:lnTo>
                  <a:pt x="2157490" y="99412"/>
                </a:lnTo>
                <a:lnTo>
                  <a:pt x="2178279" y="137713"/>
                </a:lnTo>
                <a:lnTo>
                  <a:pt x="2191418" y="180039"/>
                </a:lnTo>
                <a:lnTo>
                  <a:pt x="2195999" y="225481"/>
                </a:lnTo>
                <a:lnTo>
                  <a:pt x="2195999" y="550114"/>
                </a:lnTo>
                <a:lnTo>
                  <a:pt x="2191418" y="595556"/>
                </a:lnTo>
                <a:lnTo>
                  <a:pt x="2178279" y="637882"/>
                </a:lnTo>
                <a:lnTo>
                  <a:pt x="2157490" y="676183"/>
                </a:lnTo>
                <a:lnTo>
                  <a:pt x="2129956" y="709554"/>
                </a:lnTo>
                <a:lnTo>
                  <a:pt x="2096586" y="737087"/>
                </a:lnTo>
                <a:lnTo>
                  <a:pt x="2058285" y="757876"/>
                </a:lnTo>
                <a:lnTo>
                  <a:pt x="2015960" y="771015"/>
                </a:lnTo>
                <a:lnTo>
                  <a:pt x="1970518" y="775596"/>
                </a:lnTo>
                <a:lnTo>
                  <a:pt x="225481" y="775596"/>
                </a:lnTo>
                <a:lnTo>
                  <a:pt x="180038" y="771015"/>
                </a:lnTo>
                <a:lnTo>
                  <a:pt x="137713" y="757876"/>
                </a:lnTo>
                <a:lnTo>
                  <a:pt x="99412" y="737087"/>
                </a:lnTo>
                <a:lnTo>
                  <a:pt x="66041" y="709554"/>
                </a:lnTo>
                <a:lnTo>
                  <a:pt x="38508" y="676183"/>
                </a:lnTo>
                <a:lnTo>
                  <a:pt x="17719" y="637882"/>
                </a:lnTo>
                <a:lnTo>
                  <a:pt x="4580" y="595556"/>
                </a:lnTo>
                <a:lnTo>
                  <a:pt x="0" y="550114"/>
                </a:lnTo>
                <a:lnTo>
                  <a:pt x="0" y="22548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1068583" y="1655064"/>
            <a:ext cx="13138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СПЕЦИАЛИЗАЦИЯ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954592" y="1376762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0" y="225481"/>
                </a:moveTo>
                <a:lnTo>
                  <a:pt x="4580" y="180039"/>
                </a:lnTo>
                <a:lnTo>
                  <a:pt x="17719" y="137713"/>
                </a:lnTo>
                <a:lnTo>
                  <a:pt x="38508" y="99412"/>
                </a:lnTo>
                <a:lnTo>
                  <a:pt x="66041" y="66042"/>
                </a:lnTo>
                <a:lnTo>
                  <a:pt x="99412" y="38508"/>
                </a:lnTo>
                <a:lnTo>
                  <a:pt x="137713" y="17719"/>
                </a:lnTo>
                <a:lnTo>
                  <a:pt x="180038" y="4580"/>
                </a:lnTo>
                <a:lnTo>
                  <a:pt x="225481" y="0"/>
                </a:lnTo>
                <a:lnTo>
                  <a:pt x="1970518" y="0"/>
                </a:lnTo>
                <a:lnTo>
                  <a:pt x="2015960" y="4580"/>
                </a:lnTo>
                <a:lnTo>
                  <a:pt x="2058285" y="17719"/>
                </a:lnTo>
                <a:lnTo>
                  <a:pt x="2096586" y="38508"/>
                </a:lnTo>
                <a:lnTo>
                  <a:pt x="2129956" y="66042"/>
                </a:lnTo>
                <a:lnTo>
                  <a:pt x="2157490" y="99412"/>
                </a:lnTo>
                <a:lnTo>
                  <a:pt x="2178279" y="137713"/>
                </a:lnTo>
                <a:lnTo>
                  <a:pt x="2191418" y="180039"/>
                </a:lnTo>
                <a:lnTo>
                  <a:pt x="2195999" y="225481"/>
                </a:lnTo>
                <a:lnTo>
                  <a:pt x="2195999" y="550114"/>
                </a:lnTo>
                <a:lnTo>
                  <a:pt x="2191418" y="595556"/>
                </a:lnTo>
                <a:lnTo>
                  <a:pt x="2178279" y="637882"/>
                </a:lnTo>
                <a:lnTo>
                  <a:pt x="2157490" y="676183"/>
                </a:lnTo>
                <a:lnTo>
                  <a:pt x="2129956" y="709554"/>
                </a:lnTo>
                <a:lnTo>
                  <a:pt x="2096586" y="737087"/>
                </a:lnTo>
                <a:lnTo>
                  <a:pt x="2058285" y="757876"/>
                </a:lnTo>
                <a:lnTo>
                  <a:pt x="2015960" y="771015"/>
                </a:lnTo>
                <a:lnTo>
                  <a:pt x="1970518" y="775596"/>
                </a:lnTo>
                <a:lnTo>
                  <a:pt x="225481" y="775596"/>
                </a:lnTo>
                <a:lnTo>
                  <a:pt x="180038" y="771015"/>
                </a:lnTo>
                <a:lnTo>
                  <a:pt x="137713" y="757876"/>
                </a:lnTo>
                <a:lnTo>
                  <a:pt x="99412" y="737087"/>
                </a:lnTo>
                <a:lnTo>
                  <a:pt x="66041" y="709554"/>
                </a:lnTo>
                <a:lnTo>
                  <a:pt x="38508" y="676183"/>
                </a:lnTo>
                <a:lnTo>
                  <a:pt x="17719" y="637882"/>
                </a:lnTo>
                <a:lnTo>
                  <a:pt x="4580" y="595556"/>
                </a:lnTo>
                <a:lnTo>
                  <a:pt x="0" y="550114"/>
                </a:lnTo>
                <a:lnTo>
                  <a:pt x="0" y="22548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3802561" y="1655064"/>
            <a:ext cx="4997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ТРЕ</a:t>
            </a:r>
            <a:r>
              <a:rPr sz="1100" b="1" spc="5" dirty="0">
                <a:solidFill>
                  <a:srgbClr val="4756A0"/>
                </a:solidFill>
                <a:latin typeface="Arial"/>
                <a:cs typeface="Arial"/>
              </a:rPr>
              <a:t>Н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Д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276602" y="1381370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0" y="225481"/>
                </a:moveTo>
                <a:lnTo>
                  <a:pt x="4580" y="180039"/>
                </a:lnTo>
                <a:lnTo>
                  <a:pt x="17719" y="137713"/>
                </a:lnTo>
                <a:lnTo>
                  <a:pt x="38508" y="99412"/>
                </a:lnTo>
                <a:lnTo>
                  <a:pt x="66041" y="66042"/>
                </a:lnTo>
                <a:lnTo>
                  <a:pt x="99412" y="38508"/>
                </a:lnTo>
                <a:lnTo>
                  <a:pt x="137713" y="17719"/>
                </a:lnTo>
                <a:lnTo>
                  <a:pt x="180038" y="4580"/>
                </a:lnTo>
                <a:lnTo>
                  <a:pt x="225481" y="0"/>
                </a:lnTo>
                <a:lnTo>
                  <a:pt x="1970518" y="0"/>
                </a:lnTo>
                <a:lnTo>
                  <a:pt x="2015960" y="4580"/>
                </a:lnTo>
                <a:lnTo>
                  <a:pt x="2058285" y="17719"/>
                </a:lnTo>
                <a:lnTo>
                  <a:pt x="2096586" y="38508"/>
                </a:lnTo>
                <a:lnTo>
                  <a:pt x="2129956" y="66042"/>
                </a:lnTo>
                <a:lnTo>
                  <a:pt x="2157490" y="99412"/>
                </a:lnTo>
                <a:lnTo>
                  <a:pt x="2178279" y="137713"/>
                </a:lnTo>
                <a:lnTo>
                  <a:pt x="2191418" y="180039"/>
                </a:lnTo>
                <a:lnTo>
                  <a:pt x="2195999" y="225481"/>
                </a:lnTo>
                <a:lnTo>
                  <a:pt x="2195999" y="550114"/>
                </a:lnTo>
                <a:lnTo>
                  <a:pt x="2191418" y="595556"/>
                </a:lnTo>
                <a:lnTo>
                  <a:pt x="2178279" y="637882"/>
                </a:lnTo>
                <a:lnTo>
                  <a:pt x="2157490" y="676183"/>
                </a:lnTo>
                <a:lnTo>
                  <a:pt x="2129956" y="709554"/>
                </a:lnTo>
                <a:lnTo>
                  <a:pt x="2096586" y="737087"/>
                </a:lnTo>
                <a:lnTo>
                  <a:pt x="2058285" y="757876"/>
                </a:lnTo>
                <a:lnTo>
                  <a:pt x="2015960" y="771015"/>
                </a:lnTo>
                <a:lnTo>
                  <a:pt x="1970518" y="775596"/>
                </a:lnTo>
                <a:lnTo>
                  <a:pt x="225481" y="775596"/>
                </a:lnTo>
                <a:lnTo>
                  <a:pt x="180038" y="771015"/>
                </a:lnTo>
                <a:lnTo>
                  <a:pt x="137713" y="757876"/>
                </a:lnTo>
                <a:lnTo>
                  <a:pt x="99412" y="737087"/>
                </a:lnTo>
                <a:lnTo>
                  <a:pt x="66041" y="709554"/>
                </a:lnTo>
                <a:lnTo>
                  <a:pt x="38508" y="676183"/>
                </a:lnTo>
                <a:lnTo>
                  <a:pt x="17719" y="637882"/>
                </a:lnTo>
                <a:lnTo>
                  <a:pt x="4580" y="595556"/>
                </a:lnTo>
                <a:lnTo>
                  <a:pt x="0" y="550114"/>
                </a:lnTo>
                <a:lnTo>
                  <a:pt x="0" y="22548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5992013" y="1661159"/>
            <a:ext cx="7658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ЭФФЕКТЫ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21446" y="2261825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3" y="0"/>
                </a:moveTo>
                <a:lnTo>
                  <a:pt x="232174" y="0"/>
                </a:lnTo>
                <a:lnTo>
                  <a:pt x="185383" y="4716"/>
                </a:lnTo>
                <a:lnTo>
                  <a:pt x="141801" y="18245"/>
                </a:lnTo>
                <a:lnTo>
                  <a:pt x="102363" y="39651"/>
                </a:lnTo>
                <a:lnTo>
                  <a:pt x="68002" y="68002"/>
                </a:lnTo>
                <a:lnTo>
                  <a:pt x="39651" y="102363"/>
                </a:lnTo>
                <a:lnTo>
                  <a:pt x="18245" y="141802"/>
                </a:lnTo>
                <a:lnTo>
                  <a:pt x="4716" y="185383"/>
                </a:lnTo>
                <a:lnTo>
                  <a:pt x="0" y="232175"/>
                </a:lnTo>
                <a:lnTo>
                  <a:pt x="0" y="703825"/>
                </a:lnTo>
                <a:lnTo>
                  <a:pt x="4716" y="750616"/>
                </a:lnTo>
                <a:lnTo>
                  <a:pt x="18245" y="794198"/>
                </a:lnTo>
                <a:lnTo>
                  <a:pt x="39651" y="833636"/>
                </a:lnTo>
                <a:lnTo>
                  <a:pt x="68002" y="867997"/>
                </a:lnTo>
                <a:lnTo>
                  <a:pt x="102363" y="896348"/>
                </a:lnTo>
                <a:lnTo>
                  <a:pt x="141801" y="917754"/>
                </a:lnTo>
                <a:lnTo>
                  <a:pt x="185383" y="931283"/>
                </a:lnTo>
                <a:lnTo>
                  <a:pt x="232174" y="936000"/>
                </a:lnTo>
                <a:lnTo>
                  <a:pt x="1963823" y="936000"/>
                </a:lnTo>
                <a:lnTo>
                  <a:pt x="2010614" y="931283"/>
                </a:lnTo>
                <a:lnTo>
                  <a:pt x="2054196" y="917754"/>
                </a:lnTo>
                <a:lnTo>
                  <a:pt x="2093634" y="896348"/>
                </a:lnTo>
                <a:lnTo>
                  <a:pt x="2127996" y="867997"/>
                </a:lnTo>
                <a:lnTo>
                  <a:pt x="2156346" y="833636"/>
                </a:lnTo>
                <a:lnTo>
                  <a:pt x="2177753" y="794198"/>
                </a:lnTo>
                <a:lnTo>
                  <a:pt x="2191281" y="750616"/>
                </a:lnTo>
                <a:lnTo>
                  <a:pt x="2195998" y="703825"/>
                </a:lnTo>
                <a:lnTo>
                  <a:pt x="2195998" y="232175"/>
                </a:lnTo>
                <a:lnTo>
                  <a:pt x="2191281" y="185383"/>
                </a:lnTo>
                <a:lnTo>
                  <a:pt x="2177753" y="141802"/>
                </a:lnTo>
                <a:lnTo>
                  <a:pt x="2156346" y="102363"/>
                </a:lnTo>
                <a:lnTo>
                  <a:pt x="2127996" y="68002"/>
                </a:lnTo>
                <a:lnTo>
                  <a:pt x="2093634" y="39651"/>
                </a:lnTo>
                <a:lnTo>
                  <a:pt x="2054196" y="18245"/>
                </a:lnTo>
                <a:lnTo>
                  <a:pt x="2010614" y="4716"/>
                </a:lnTo>
                <a:lnTo>
                  <a:pt x="196382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1180747" y="2449576"/>
            <a:ext cx="977265" cy="23622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>
              <a:lnSpc>
                <a:spcPts val="819"/>
              </a:lnSpc>
              <a:spcBef>
                <a:spcPts val="145"/>
              </a:spcBef>
            </a:pPr>
            <a:r>
              <a:rPr sz="700" b="1" spc="5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700" b="1" spc="-5" dirty="0" smtClean="0">
                <a:solidFill>
                  <a:srgbClr val="FFFFFF"/>
                </a:solidFill>
                <a:latin typeface="Arial"/>
                <a:cs typeface="Arial"/>
              </a:rPr>
              <a:t>БР</a:t>
            </a:r>
            <a:r>
              <a:rPr sz="700" b="1" spc="-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700" b="1" spc="-5" dirty="0" smtClean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700" b="1" spc="-10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700" b="1" spc="-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700" b="1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700" b="1" spc="-10" dirty="0" smtClean="0">
                <a:solidFill>
                  <a:srgbClr val="FFFFFF"/>
                </a:solidFill>
                <a:latin typeface="Arial"/>
                <a:cs typeface="Arial"/>
              </a:rPr>
              <a:t>ВА</a:t>
            </a:r>
            <a:r>
              <a:rPr sz="700" b="1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700" b="1" spc="-5" dirty="0" smtClean="0">
                <a:solidFill>
                  <a:srgbClr val="FFFFFF"/>
                </a:solidFill>
                <a:latin typeface="Arial"/>
                <a:cs typeface="Arial"/>
              </a:rPr>
              <a:t>ЩЕ</a:t>
            </a:r>
            <a:r>
              <a:rPr sz="700" b="1" dirty="0" smtClean="0">
                <a:solidFill>
                  <a:srgbClr val="FFFFFF"/>
                </a:solidFill>
                <a:latin typeface="Arial"/>
                <a:cs typeface="Arial"/>
              </a:rPr>
              <a:t>Е  </a:t>
            </a:r>
            <a:r>
              <a:rPr sz="700" b="1" spc="-5" dirty="0">
                <a:solidFill>
                  <a:srgbClr val="FFFFFF"/>
                </a:solidFill>
                <a:latin typeface="Arial"/>
                <a:cs typeface="Arial"/>
              </a:rPr>
              <a:t>ПРОИЗВОДСТВО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80747" y="2766567"/>
            <a:ext cx="1181452" cy="326371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>
              <a:lnSpc>
                <a:spcPts val="819"/>
              </a:lnSpc>
              <a:spcBef>
                <a:spcPts val="145"/>
              </a:spcBef>
            </a:pPr>
            <a:r>
              <a:rPr lang="ru-RU" sz="7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lang="ru-RU" sz="700" b="1" spc="-5" dirty="0" smtClean="0">
                <a:solidFill>
                  <a:srgbClr val="FFFFFF"/>
                </a:solidFill>
                <a:latin typeface="Arial"/>
                <a:cs typeface="Arial"/>
              </a:rPr>
              <a:t>роизводство прочих  машин и оборудования специального назначения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954592" y="2261825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3" y="0"/>
                </a:moveTo>
                <a:lnTo>
                  <a:pt x="232175" y="0"/>
                </a:lnTo>
                <a:lnTo>
                  <a:pt x="185383" y="4716"/>
                </a:lnTo>
                <a:lnTo>
                  <a:pt x="141802" y="18245"/>
                </a:lnTo>
                <a:lnTo>
                  <a:pt x="102363" y="39651"/>
                </a:lnTo>
                <a:lnTo>
                  <a:pt x="68002" y="68002"/>
                </a:lnTo>
                <a:lnTo>
                  <a:pt x="39651" y="102363"/>
                </a:lnTo>
                <a:lnTo>
                  <a:pt x="18245" y="141802"/>
                </a:lnTo>
                <a:lnTo>
                  <a:pt x="4716" y="185383"/>
                </a:lnTo>
                <a:lnTo>
                  <a:pt x="0" y="232175"/>
                </a:lnTo>
                <a:lnTo>
                  <a:pt x="0" y="703825"/>
                </a:lnTo>
                <a:lnTo>
                  <a:pt x="4716" y="750616"/>
                </a:lnTo>
                <a:lnTo>
                  <a:pt x="18245" y="794198"/>
                </a:lnTo>
                <a:lnTo>
                  <a:pt x="39651" y="833636"/>
                </a:lnTo>
                <a:lnTo>
                  <a:pt x="68002" y="867997"/>
                </a:lnTo>
                <a:lnTo>
                  <a:pt x="102363" y="896348"/>
                </a:lnTo>
                <a:lnTo>
                  <a:pt x="141802" y="917754"/>
                </a:lnTo>
                <a:lnTo>
                  <a:pt x="185383" y="931283"/>
                </a:lnTo>
                <a:lnTo>
                  <a:pt x="232175" y="936000"/>
                </a:lnTo>
                <a:lnTo>
                  <a:pt x="1963823" y="936000"/>
                </a:lnTo>
                <a:lnTo>
                  <a:pt x="2010615" y="931283"/>
                </a:lnTo>
                <a:lnTo>
                  <a:pt x="2054196" y="917754"/>
                </a:lnTo>
                <a:lnTo>
                  <a:pt x="2093634" y="896348"/>
                </a:lnTo>
                <a:lnTo>
                  <a:pt x="2127995" y="867997"/>
                </a:lnTo>
                <a:lnTo>
                  <a:pt x="2156346" y="833636"/>
                </a:lnTo>
                <a:lnTo>
                  <a:pt x="2177752" y="794198"/>
                </a:lnTo>
                <a:lnTo>
                  <a:pt x="2191280" y="750616"/>
                </a:lnTo>
                <a:lnTo>
                  <a:pt x="2195997" y="703825"/>
                </a:lnTo>
                <a:lnTo>
                  <a:pt x="2195997" y="232175"/>
                </a:lnTo>
                <a:lnTo>
                  <a:pt x="2191280" y="185383"/>
                </a:lnTo>
                <a:lnTo>
                  <a:pt x="2177752" y="141802"/>
                </a:lnTo>
                <a:lnTo>
                  <a:pt x="2156346" y="102363"/>
                </a:lnTo>
                <a:lnTo>
                  <a:pt x="2127995" y="68002"/>
                </a:lnTo>
                <a:lnTo>
                  <a:pt x="2093634" y="39651"/>
                </a:lnTo>
                <a:lnTo>
                  <a:pt x="2054196" y="18245"/>
                </a:lnTo>
                <a:lnTo>
                  <a:pt x="2010615" y="4716"/>
                </a:lnTo>
                <a:lnTo>
                  <a:pt x="19638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3153895" y="2611120"/>
            <a:ext cx="1629410" cy="251992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latin typeface="Arial"/>
                <a:cs typeface="Arial"/>
              </a:rPr>
              <a:t>выпуск оборудования, </a:t>
            </a:r>
          </a:p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latin typeface="Arial"/>
                <a:cs typeface="Arial"/>
              </a:rPr>
              <a:t>не уступающего мировым аналогам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954592" y="3307293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3" y="0"/>
                </a:moveTo>
                <a:lnTo>
                  <a:pt x="232175" y="0"/>
                </a:lnTo>
                <a:lnTo>
                  <a:pt x="185383" y="4716"/>
                </a:lnTo>
                <a:lnTo>
                  <a:pt x="141802" y="18245"/>
                </a:lnTo>
                <a:lnTo>
                  <a:pt x="102363" y="39651"/>
                </a:lnTo>
                <a:lnTo>
                  <a:pt x="68002" y="68002"/>
                </a:lnTo>
                <a:lnTo>
                  <a:pt x="39651" y="102363"/>
                </a:lnTo>
                <a:lnTo>
                  <a:pt x="18245" y="141802"/>
                </a:lnTo>
                <a:lnTo>
                  <a:pt x="4716" y="185383"/>
                </a:lnTo>
                <a:lnTo>
                  <a:pt x="0" y="232175"/>
                </a:lnTo>
                <a:lnTo>
                  <a:pt x="0" y="703825"/>
                </a:lnTo>
                <a:lnTo>
                  <a:pt x="4716" y="750616"/>
                </a:lnTo>
                <a:lnTo>
                  <a:pt x="18245" y="794198"/>
                </a:lnTo>
                <a:lnTo>
                  <a:pt x="39651" y="833636"/>
                </a:lnTo>
                <a:lnTo>
                  <a:pt x="68002" y="867997"/>
                </a:lnTo>
                <a:lnTo>
                  <a:pt x="102363" y="896348"/>
                </a:lnTo>
                <a:lnTo>
                  <a:pt x="141802" y="917754"/>
                </a:lnTo>
                <a:lnTo>
                  <a:pt x="185383" y="931283"/>
                </a:lnTo>
                <a:lnTo>
                  <a:pt x="232175" y="936000"/>
                </a:lnTo>
                <a:lnTo>
                  <a:pt x="1963823" y="936000"/>
                </a:lnTo>
                <a:lnTo>
                  <a:pt x="2010615" y="931283"/>
                </a:lnTo>
                <a:lnTo>
                  <a:pt x="2054196" y="917754"/>
                </a:lnTo>
                <a:lnTo>
                  <a:pt x="2093634" y="896348"/>
                </a:lnTo>
                <a:lnTo>
                  <a:pt x="2127995" y="867997"/>
                </a:lnTo>
                <a:lnTo>
                  <a:pt x="2156346" y="833636"/>
                </a:lnTo>
                <a:lnTo>
                  <a:pt x="2177752" y="794198"/>
                </a:lnTo>
                <a:lnTo>
                  <a:pt x="2191280" y="750616"/>
                </a:lnTo>
                <a:lnTo>
                  <a:pt x="2195997" y="703825"/>
                </a:lnTo>
                <a:lnTo>
                  <a:pt x="2195997" y="232175"/>
                </a:lnTo>
                <a:lnTo>
                  <a:pt x="2191280" y="185383"/>
                </a:lnTo>
                <a:lnTo>
                  <a:pt x="2177752" y="141802"/>
                </a:lnTo>
                <a:lnTo>
                  <a:pt x="2156346" y="102363"/>
                </a:lnTo>
                <a:lnTo>
                  <a:pt x="2127995" y="68002"/>
                </a:lnTo>
                <a:lnTo>
                  <a:pt x="2093634" y="39651"/>
                </a:lnTo>
                <a:lnTo>
                  <a:pt x="2054196" y="18245"/>
                </a:lnTo>
                <a:lnTo>
                  <a:pt x="2010615" y="4716"/>
                </a:lnTo>
                <a:lnTo>
                  <a:pt x="19638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3153895" y="3560698"/>
            <a:ext cx="1951505" cy="431528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dirty="0" smtClean="0">
                <a:latin typeface="Arial"/>
                <a:cs typeface="Arial"/>
              </a:rPr>
              <a:t>высокотехнологичное предприятие обеспечивающие агрохолдинги «Охотно» функционированием по принципу замкнутого цикла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954592" y="4352762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3" y="0"/>
                </a:moveTo>
                <a:lnTo>
                  <a:pt x="232175" y="0"/>
                </a:lnTo>
                <a:lnTo>
                  <a:pt x="185383" y="4716"/>
                </a:lnTo>
                <a:lnTo>
                  <a:pt x="141802" y="18245"/>
                </a:lnTo>
                <a:lnTo>
                  <a:pt x="102363" y="39651"/>
                </a:lnTo>
                <a:lnTo>
                  <a:pt x="68002" y="68002"/>
                </a:lnTo>
                <a:lnTo>
                  <a:pt x="39651" y="102363"/>
                </a:lnTo>
                <a:lnTo>
                  <a:pt x="18245" y="141801"/>
                </a:lnTo>
                <a:lnTo>
                  <a:pt x="4716" y="185382"/>
                </a:lnTo>
                <a:lnTo>
                  <a:pt x="0" y="232173"/>
                </a:lnTo>
                <a:lnTo>
                  <a:pt x="0" y="703825"/>
                </a:lnTo>
                <a:lnTo>
                  <a:pt x="4716" y="750616"/>
                </a:lnTo>
                <a:lnTo>
                  <a:pt x="18245" y="794197"/>
                </a:lnTo>
                <a:lnTo>
                  <a:pt x="39651" y="833636"/>
                </a:lnTo>
                <a:lnTo>
                  <a:pt x="68002" y="867997"/>
                </a:lnTo>
                <a:lnTo>
                  <a:pt x="102363" y="896347"/>
                </a:lnTo>
                <a:lnTo>
                  <a:pt x="141802" y="917753"/>
                </a:lnTo>
                <a:lnTo>
                  <a:pt x="185383" y="931281"/>
                </a:lnTo>
                <a:lnTo>
                  <a:pt x="232175" y="935998"/>
                </a:lnTo>
                <a:lnTo>
                  <a:pt x="1963823" y="935998"/>
                </a:lnTo>
                <a:lnTo>
                  <a:pt x="2010615" y="931281"/>
                </a:lnTo>
                <a:lnTo>
                  <a:pt x="2054196" y="917753"/>
                </a:lnTo>
                <a:lnTo>
                  <a:pt x="2093634" y="896347"/>
                </a:lnTo>
                <a:lnTo>
                  <a:pt x="2127995" y="867997"/>
                </a:lnTo>
                <a:lnTo>
                  <a:pt x="2156346" y="833636"/>
                </a:lnTo>
                <a:lnTo>
                  <a:pt x="2177752" y="794197"/>
                </a:lnTo>
                <a:lnTo>
                  <a:pt x="2191280" y="750616"/>
                </a:lnTo>
                <a:lnTo>
                  <a:pt x="2195997" y="703825"/>
                </a:lnTo>
                <a:lnTo>
                  <a:pt x="2195997" y="232173"/>
                </a:lnTo>
                <a:lnTo>
                  <a:pt x="2191280" y="185382"/>
                </a:lnTo>
                <a:lnTo>
                  <a:pt x="2177752" y="141801"/>
                </a:lnTo>
                <a:lnTo>
                  <a:pt x="2156346" y="102363"/>
                </a:lnTo>
                <a:lnTo>
                  <a:pt x="2127995" y="68002"/>
                </a:lnTo>
                <a:lnTo>
                  <a:pt x="2093634" y="39651"/>
                </a:lnTo>
                <a:lnTo>
                  <a:pt x="2054196" y="18245"/>
                </a:lnTo>
                <a:lnTo>
                  <a:pt x="2010615" y="4716"/>
                </a:lnTo>
                <a:lnTo>
                  <a:pt x="19638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3153894" y="4664070"/>
            <a:ext cx="1951505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700" b="1" spc="-5" dirty="0" smtClean="0">
                <a:latin typeface="Arial"/>
                <a:cs typeface="Arial"/>
              </a:rPr>
              <a:t>выращивание овощей высокого качества при использовании новейших голландских технологий и инновационного подхода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954592" y="5398230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3" y="0"/>
                </a:moveTo>
                <a:lnTo>
                  <a:pt x="232175" y="0"/>
                </a:lnTo>
                <a:lnTo>
                  <a:pt x="185383" y="4716"/>
                </a:lnTo>
                <a:lnTo>
                  <a:pt x="141802" y="18245"/>
                </a:lnTo>
                <a:lnTo>
                  <a:pt x="102363" y="39651"/>
                </a:lnTo>
                <a:lnTo>
                  <a:pt x="68002" y="68002"/>
                </a:lnTo>
                <a:lnTo>
                  <a:pt x="39651" y="102363"/>
                </a:lnTo>
                <a:lnTo>
                  <a:pt x="18245" y="141801"/>
                </a:lnTo>
                <a:lnTo>
                  <a:pt x="4716" y="185383"/>
                </a:lnTo>
                <a:lnTo>
                  <a:pt x="0" y="232174"/>
                </a:lnTo>
                <a:lnTo>
                  <a:pt x="0" y="703824"/>
                </a:lnTo>
                <a:lnTo>
                  <a:pt x="4716" y="750616"/>
                </a:lnTo>
                <a:lnTo>
                  <a:pt x="18245" y="794197"/>
                </a:lnTo>
                <a:lnTo>
                  <a:pt x="39651" y="833636"/>
                </a:lnTo>
                <a:lnTo>
                  <a:pt x="68002" y="867997"/>
                </a:lnTo>
                <a:lnTo>
                  <a:pt x="102363" y="896347"/>
                </a:lnTo>
                <a:lnTo>
                  <a:pt x="141802" y="917754"/>
                </a:lnTo>
                <a:lnTo>
                  <a:pt x="185383" y="931282"/>
                </a:lnTo>
                <a:lnTo>
                  <a:pt x="232175" y="935999"/>
                </a:lnTo>
                <a:lnTo>
                  <a:pt x="1963823" y="935999"/>
                </a:lnTo>
                <a:lnTo>
                  <a:pt x="2010615" y="931282"/>
                </a:lnTo>
                <a:lnTo>
                  <a:pt x="2054196" y="917754"/>
                </a:lnTo>
                <a:lnTo>
                  <a:pt x="2093634" y="896347"/>
                </a:lnTo>
                <a:lnTo>
                  <a:pt x="2127995" y="867997"/>
                </a:lnTo>
                <a:lnTo>
                  <a:pt x="2156346" y="833636"/>
                </a:lnTo>
                <a:lnTo>
                  <a:pt x="2177752" y="794197"/>
                </a:lnTo>
                <a:lnTo>
                  <a:pt x="2191280" y="750616"/>
                </a:lnTo>
                <a:lnTo>
                  <a:pt x="2195997" y="703824"/>
                </a:lnTo>
                <a:lnTo>
                  <a:pt x="2195997" y="232174"/>
                </a:lnTo>
                <a:lnTo>
                  <a:pt x="2191280" y="185383"/>
                </a:lnTo>
                <a:lnTo>
                  <a:pt x="2177752" y="141801"/>
                </a:lnTo>
                <a:lnTo>
                  <a:pt x="2156346" y="102363"/>
                </a:lnTo>
                <a:lnTo>
                  <a:pt x="2127995" y="68002"/>
                </a:lnTo>
                <a:lnTo>
                  <a:pt x="2093634" y="39651"/>
                </a:lnTo>
                <a:lnTo>
                  <a:pt x="2054196" y="18245"/>
                </a:lnTo>
                <a:lnTo>
                  <a:pt x="2010615" y="4716"/>
                </a:lnTo>
                <a:lnTo>
                  <a:pt x="19638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/>
          <p:nvPr/>
        </p:nvSpPr>
        <p:spPr>
          <a:xfrm>
            <a:off x="3077072" y="5650778"/>
            <a:ext cx="1951504" cy="45717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latin typeface="Arial"/>
                <a:cs typeface="Arial"/>
              </a:rPr>
              <a:t>строительство жилых комплексов современного формата </a:t>
            </a:r>
          </a:p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latin typeface="Arial"/>
                <a:cs typeface="Arial"/>
              </a:rPr>
              <a:t>(как многоквартирных, так и индивидуальных жилых домов)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287738" y="2261825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3" y="0"/>
                </a:moveTo>
                <a:lnTo>
                  <a:pt x="232173" y="0"/>
                </a:lnTo>
                <a:lnTo>
                  <a:pt x="185382" y="4716"/>
                </a:lnTo>
                <a:lnTo>
                  <a:pt x="141801" y="18245"/>
                </a:lnTo>
                <a:lnTo>
                  <a:pt x="102363" y="39651"/>
                </a:lnTo>
                <a:lnTo>
                  <a:pt x="68002" y="68002"/>
                </a:lnTo>
                <a:lnTo>
                  <a:pt x="39651" y="102363"/>
                </a:lnTo>
                <a:lnTo>
                  <a:pt x="18245" y="141802"/>
                </a:lnTo>
                <a:lnTo>
                  <a:pt x="4716" y="185383"/>
                </a:lnTo>
                <a:lnTo>
                  <a:pt x="0" y="232175"/>
                </a:lnTo>
                <a:lnTo>
                  <a:pt x="0" y="703825"/>
                </a:lnTo>
                <a:lnTo>
                  <a:pt x="4716" y="750616"/>
                </a:lnTo>
                <a:lnTo>
                  <a:pt x="18245" y="794198"/>
                </a:lnTo>
                <a:lnTo>
                  <a:pt x="39651" y="833636"/>
                </a:lnTo>
                <a:lnTo>
                  <a:pt x="68002" y="867997"/>
                </a:lnTo>
                <a:lnTo>
                  <a:pt x="102363" y="896348"/>
                </a:lnTo>
                <a:lnTo>
                  <a:pt x="141801" y="917754"/>
                </a:lnTo>
                <a:lnTo>
                  <a:pt x="185382" y="931283"/>
                </a:lnTo>
                <a:lnTo>
                  <a:pt x="232173" y="936000"/>
                </a:lnTo>
                <a:lnTo>
                  <a:pt x="1963823" y="936000"/>
                </a:lnTo>
                <a:lnTo>
                  <a:pt x="2010614" y="931283"/>
                </a:lnTo>
                <a:lnTo>
                  <a:pt x="2054196" y="917754"/>
                </a:lnTo>
                <a:lnTo>
                  <a:pt x="2093634" y="896348"/>
                </a:lnTo>
                <a:lnTo>
                  <a:pt x="2127995" y="867997"/>
                </a:lnTo>
                <a:lnTo>
                  <a:pt x="2156345" y="833636"/>
                </a:lnTo>
                <a:lnTo>
                  <a:pt x="2177752" y="794198"/>
                </a:lnTo>
                <a:lnTo>
                  <a:pt x="2191280" y="750616"/>
                </a:lnTo>
                <a:lnTo>
                  <a:pt x="2195997" y="703825"/>
                </a:lnTo>
                <a:lnTo>
                  <a:pt x="2195997" y="232175"/>
                </a:lnTo>
                <a:lnTo>
                  <a:pt x="2191280" y="185383"/>
                </a:lnTo>
                <a:lnTo>
                  <a:pt x="2177752" y="141802"/>
                </a:lnTo>
                <a:lnTo>
                  <a:pt x="2156345" y="102363"/>
                </a:lnTo>
                <a:lnTo>
                  <a:pt x="2127995" y="68002"/>
                </a:lnTo>
                <a:lnTo>
                  <a:pt x="2093634" y="39651"/>
                </a:lnTo>
                <a:lnTo>
                  <a:pt x="2054196" y="18245"/>
                </a:lnTo>
                <a:lnTo>
                  <a:pt x="2010614" y="4716"/>
                </a:lnTo>
                <a:lnTo>
                  <a:pt x="19638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/>
          <p:nvPr/>
        </p:nvSpPr>
        <p:spPr>
          <a:xfrm>
            <a:off x="5492756" y="2567686"/>
            <a:ext cx="1601470" cy="32893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10" dirty="0">
                <a:latin typeface="Arial"/>
                <a:cs typeface="Arial"/>
              </a:rPr>
              <a:t>о</a:t>
            </a:r>
            <a:r>
              <a:rPr lang="ru-RU" sz="700" b="1" spc="-10" dirty="0" smtClean="0">
                <a:latin typeface="Arial"/>
                <a:cs typeface="Arial"/>
              </a:rPr>
              <a:t>беспечение оборудованием предприятий энергетического и нефтегазового производств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287738" y="3307293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3" y="0"/>
                </a:moveTo>
                <a:lnTo>
                  <a:pt x="232173" y="0"/>
                </a:lnTo>
                <a:lnTo>
                  <a:pt x="185382" y="4716"/>
                </a:lnTo>
                <a:lnTo>
                  <a:pt x="141801" y="18245"/>
                </a:lnTo>
                <a:lnTo>
                  <a:pt x="102363" y="39651"/>
                </a:lnTo>
                <a:lnTo>
                  <a:pt x="68002" y="68002"/>
                </a:lnTo>
                <a:lnTo>
                  <a:pt x="39651" y="102363"/>
                </a:lnTo>
                <a:lnTo>
                  <a:pt x="18245" y="141802"/>
                </a:lnTo>
                <a:lnTo>
                  <a:pt x="4716" y="185383"/>
                </a:lnTo>
                <a:lnTo>
                  <a:pt x="0" y="232175"/>
                </a:lnTo>
                <a:lnTo>
                  <a:pt x="0" y="703825"/>
                </a:lnTo>
                <a:lnTo>
                  <a:pt x="4716" y="750616"/>
                </a:lnTo>
                <a:lnTo>
                  <a:pt x="18245" y="794198"/>
                </a:lnTo>
                <a:lnTo>
                  <a:pt x="39651" y="833636"/>
                </a:lnTo>
                <a:lnTo>
                  <a:pt x="68002" y="867997"/>
                </a:lnTo>
                <a:lnTo>
                  <a:pt x="102363" y="896348"/>
                </a:lnTo>
                <a:lnTo>
                  <a:pt x="141801" y="917754"/>
                </a:lnTo>
                <a:lnTo>
                  <a:pt x="185382" y="931283"/>
                </a:lnTo>
                <a:lnTo>
                  <a:pt x="232173" y="936000"/>
                </a:lnTo>
                <a:lnTo>
                  <a:pt x="1963823" y="936000"/>
                </a:lnTo>
                <a:lnTo>
                  <a:pt x="2010614" y="931283"/>
                </a:lnTo>
                <a:lnTo>
                  <a:pt x="2054196" y="917754"/>
                </a:lnTo>
                <a:lnTo>
                  <a:pt x="2093634" y="896348"/>
                </a:lnTo>
                <a:lnTo>
                  <a:pt x="2127995" y="867997"/>
                </a:lnTo>
                <a:lnTo>
                  <a:pt x="2156345" y="833636"/>
                </a:lnTo>
                <a:lnTo>
                  <a:pt x="2177752" y="794198"/>
                </a:lnTo>
                <a:lnTo>
                  <a:pt x="2191280" y="750616"/>
                </a:lnTo>
                <a:lnTo>
                  <a:pt x="2195997" y="703825"/>
                </a:lnTo>
                <a:lnTo>
                  <a:pt x="2195997" y="232175"/>
                </a:lnTo>
                <a:lnTo>
                  <a:pt x="2191280" y="185383"/>
                </a:lnTo>
                <a:lnTo>
                  <a:pt x="2177752" y="141802"/>
                </a:lnTo>
                <a:lnTo>
                  <a:pt x="2156345" y="102363"/>
                </a:lnTo>
                <a:lnTo>
                  <a:pt x="2127995" y="68002"/>
                </a:lnTo>
                <a:lnTo>
                  <a:pt x="2093634" y="39651"/>
                </a:lnTo>
                <a:lnTo>
                  <a:pt x="2054196" y="18245"/>
                </a:lnTo>
                <a:lnTo>
                  <a:pt x="2010614" y="4716"/>
                </a:lnTo>
                <a:lnTo>
                  <a:pt x="19638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5487041" y="3601720"/>
            <a:ext cx="1607185" cy="33733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85"/>
              </a:spcBef>
            </a:pPr>
            <a:r>
              <a:rPr lang="ru-RU" sz="700" b="1" spc="-5" dirty="0">
                <a:latin typeface="Arial"/>
                <a:cs typeface="Arial"/>
              </a:rPr>
              <a:t>у</a:t>
            </a:r>
            <a:r>
              <a:rPr lang="ru-RU" sz="700" b="1" spc="-5" dirty="0" smtClean="0">
                <a:latin typeface="Arial"/>
                <a:cs typeface="Arial"/>
              </a:rPr>
              <a:t>довлетворение населения высококачественными и безопасными продуктами питания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287738" y="4352762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3" y="0"/>
                </a:moveTo>
                <a:lnTo>
                  <a:pt x="232173" y="0"/>
                </a:lnTo>
                <a:lnTo>
                  <a:pt x="185382" y="4716"/>
                </a:lnTo>
                <a:lnTo>
                  <a:pt x="141801" y="18245"/>
                </a:lnTo>
                <a:lnTo>
                  <a:pt x="102363" y="39651"/>
                </a:lnTo>
                <a:lnTo>
                  <a:pt x="68002" y="68002"/>
                </a:lnTo>
                <a:lnTo>
                  <a:pt x="39651" y="102363"/>
                </a:lnTo>
                <a:lnTo>
                  <a:pt x="18245" y="141801"/>
                </a:lnTo>
                <a:lnTo>
                  <a:pt x="4716" y="185382"/>
                </a:lnTo>
                <a:lnTo>
                  <a:pt x="0" y="232173"/>
                </a:lnTo>
                <a:lnTo>
                  <a:pt x="0" y="703825"/>
                </a:lnTo>
                <a:lnTo>
                  <a:pt x="4716" y="750616"/>
                </a:lnTo>
                <a:lnTo>
                  <a:pt x="18245" y="794197"/>
                </a:lnTo>
                <a:lnTo>
                  <a:pt x="39651" y="833636"/>
                </a:lnTo>
                <a:lnTo>
                  <a:pt x="68002" y="867997"/>
                </a:lnTo>
                <a:lnTo>
                  <a:pt x="102363" y="896347"/>
                </a:lnTo>
                <a:lnTo>
                  <a:pt x="141801" y="917753"/>
                </a:lnTo>
                <a:lnTo>
                  <a:pt x="185382" y="931281"/>
                </a:lnTo>
                <a:lnTo>
                  <a:pt x="232173" y="935998"/>
                </a:lnTo>
                <a:lnTo>
                  <a:pt x="1963823" y="935998"/>
                </a:lnTo>
                <a:lnTo>
                  <a:pt x="2010614" y="931281"/>
                </a:lnTo>
                <a:lnTo>
                  <a:pt x="2054196" y="917753"/>
                </a:lnTo>
                <a:lnTo>
                  <a:pt x="2093634" y="896347"/>
                </a:lnTo>
                <a:lnTo>
                  <a:pt x="2127995" y="867997"/>
                </a:lnTo>
                <a:lnTo>
                  <a:pt x="2156345" y="833636"/>
                </a:lnTo>
                <a:lnTo>
                  <a:pt x="2177752" y="794197"/>
                </a:lnTo>
                <a:lnTo>
                  <a:pt x="2191280" y="750616"/>
                </a:lnTo>
                <a:lnTo>
                  <a:pt x="2195997" y="703825"/>
                </a:lnTo>
                <a:lnTo>
                  <a:pt x="2195997" y="232173"/>
                </a:lnTo>
                <a:lnTo>
                  <a:pt x="2191280" y="185382"/>
                </a:lnTo>
                <a:lnTo>
                  <a:pt x="2177752" y="141801"/>
                </a:lnTo>
                <a:lnTo>
                  <a:pt x="2156345" y="102363"/>
                </a:lnTo>
                <a:lnTo>
                  <a:pt x="2127995" y="68002"/>
                </a:lnTo>
                <a:lnTo>
                  <a:pt x="2093634" y="39651"/>
                </a:lnTo>
                <a:lnTo>
                  <a:pt x="2054196" y="18245"/>
                </a:lnTo>
                <a:lnTo>
                  <a:pt x="2010614" y="4716"/>
                </a:lnTo>
                <a:lnTo>
                  <a:pt x="19638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 txBox="1"/>
          <p:nvPr/>
        </p:nvSpPr>
        <p:spPr>
          <a:xfrm>
            <a:off x="5487041" y="4647183"/>
            <a:ext cx="1771650" cy="337336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85"/>
              </a:spcBef>
            </a:pPr>
            <a:r>
              <a:rPr lang="ru-RU" sz="700" b="1" spc="-5" dirty="0" smtClean="0">
                <a:latin typeface="Arial"/>
                <a:cs typeface="Arial"/>
              </a:rPr>
              <a:t>обеспечение населения экологически чистыми, вкусными, свежими овощами круглый год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287738" y="5398230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3" y="0"/>
                </a:moveTo>
                <a:lnTo>
                  <a:pt x="232173" y="0"/>
                </a:lnTo>
                <a:lnTo>
                  <a:pt x="185382" y="4716"/>
                </a:lnTo>
                <a:lnTo>
                  <a:pt x="141801" y="18245"/>
                </a:lnTo>
                <a:lnTo>
                  <a:pt x="102363" y="39651"/>
                </a:lnTo>
                <a:lnTo>
                  <a:pt x="68002" y="68002"/>
                </a:lnTo>
                <a:lnTo>
                  <a:pt x="39651" y="102363"/>
                </a:lnTo>
                <a:lnTo>
                  <a:pt x="18245" y="141801"/>
                </a:lnTo>
                <a:lnTo>
                  <a:pt x="4716" y="185383"/>
                </a:lnTo>
                <a:lnTo>
                  <a:pt x="0" y="232174"/>
                </a:lnTo>
                <a:lnTo>
                  <a:pt x="0" y="703824"/>
                </a:lnTo>
                <a:lnTo>
                  <a:pt x="4716" y="750616"/>
                </a:lnTo>
                <a:lnTo>
                  <a:pt x="18245" y="794197"/>
                </a:lnTo>
                <a:lnTo>
                  <a:pt x="39651" y="833636"/>
                </a:lnTo>
                <a:lnTo>
                  <a:pt x="68002" y="867997"/>
                </a:lnTo>
                <a:lnTo>
                  <a:pt x="102363" y="896347"/>
                </a:lnTo>
                <a:lnTo>
                  <a:pt x="141801" y="917754"/>
                </a:lnTo>
                <a:lnTo>
                  <a:pt x="185382" y="931282"/>
                </a:lnTo>
                <a:lnTo>
                  <a:pt x="232173" y="935999"/>
                </a:lnTo>
                <a:lnTo>
                  <a:pt x="1963823" y="935999"/>
                </a:lnTo>
                <a:lnTo>
                  <a:pt x="2010614" y="931282"/>
                </a:lnTo>
                <a:lnTo>
                  <a:pt x="2054196" y="917754"/>
                </a:lnTo>
                <a:lnTo>
                  <a:pt x="2093634" y="896347"/>
                </a:lnTo>
                <a:lnTo>
                  <a:pt x="2127995" y="867997"/>
                </a:lnTo>
                <a:lnTo>
                  <a:pt x="2156345" y="833636"/>
                </a:lnTo>
                <a:lnTo>
                  <a:pt x="2177752" y="794197"/>
                </a:lnTo>
                <a:lnTo>
                  <a:pt x="2191280" y="750616"/>
                </a:lnTo>
                <a:lnTo>
                  <a:pt x="2195997" y="703824"/>
                </a:lnTo>
                <a:lnTo>
                  <a:pt x="2195997" y="232174"/>
                </a:lnTo>
                <a:lnTo>
                  <a:pt x="2191280" y="185383"/>
                </a:lnTo>
                <a:lnTo>
                  <a:pt x="2177752" y="141801"/>
                </a:lnTo>
                <a:lnTo>
                  <a:pt x="2156345" y="102363"/>
                </a:lnTo>
                <a:lnTo>
                  <a:pt x="2127995" y="68002"/>
                </a:lnTo>
                <a:lnTo>
                  <a:pt x="2093634" y="39651"/>
                </a:lnTo>
                <a:lnTo>
                  <a:pt x="2054196" y="18245"/>
                </a:lnTo>
                <a:lnTo>
                  <a:pt x="2010614" y="4716"/>
                </a:lnTo>
                <a:lnTo>
                  <a:pt x="19638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31"/>
          <p:cNvSpPr txBox="1"/>
          <p:nvPr/>
        </p:nvSpPr>
        <p:spPr>
          <a:xfrm>
            <a:off x="5487041" y="5692647"/>
            <a:ext cx="1829435" cy="228524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85"/>
              </a:spcBef>
            </a:pPr>
            <a:r>
              <a:rPr lang="ru-RU" sz="700" b="1" spc="-5" dirty="0" smtClean="0">
                <a:latin typeface="Arial"/>
                <a:cs typeface="Arial"/>
              </a:rPr>
              <a:t>доступность жилья для потенциальных работников местных предприятий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620885" y="2261825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2" y="0"/>
                </a:moveTo>
                <a:lnTo>
                  <a:pt x="232173" y="0"/>
                </a:lnTo>
                <a:lnTo>
                  <a:pt x="185382" y="4716"/>
                </a:lnTo>
                <a:lnTo>
                  <a:pt x="141800" y="18245"/>
                </a:lnTo>
                <a:lnTo>
                  <a:pt x="102362" y="39651"/>
                </a:lnTo>
                <a:lnTo>
                  <a:pt x="68001" y="68002"/>
                </a:lnTo>
                <a:lnTo>
                  <a:pt x="39651" y="102363"/>
                </a:lnTo>
                <a:lnTo>
                  <a:pt x="18245" y="141802"/>
                </a:lnTo>
                <a:lnTo>
                  <a:pt x="4716" y="185383"/>
                </a:lnTo>
                <a:lnTo>
                  <a:pt x="0" y="232175"/>
                </a:lnTo>
                <a:lnTo>
                  <a:pt x="0" y="703825"/>
                </a:lnTo>
                <a:lnTo>
                  <a:pt x="4716" y="750616"/>
                </a:lnTo>
                <a:lnTo>
                  <a:pt x="18245" y="794198"/>
                </a:lnTo>
                <a:lnTo>
                  <a:pt x="39651" y="833636"/>
                </a:lnTo>
                <a:lnTo>
                  <a:pt x="68001" y="867997"/>
                </a:lnTo>
                <a:lnTo>
                  <a:pt x="102362" y="896348"/>
                </a:lnTo>
                <a:lnTo>
                  <a:pt x="141800" y="917754"/>
                </a:lnTo>
                <a:lnTo>
                  <a:pt x="185382" y="931283"/>
                </a:lnTo>
                <a:lnTo>
                  <a:pt x="232173" y="936000"/>
                </a:lnTo>
                <a:lnTo>
                  <a:pt x="1963822" y="936000"/>
                </a:lnTo>
                <a:lnTo>
                  <a:pt x="2010613" y="931283"/>
                </a:lnTo>
                <a:lnTo>
                  <a:pt x="2054195" y="917754"/>
                </a:lnTo>
                <a:lnTo>
                  <a:pt x="2093633" y="896348"/>
                </a:lnTo>
                <a:lnTo>
                  <a:pt x="2127995" y="867997"/>
                </a:lnTo>
                <a:lnTo>
                  <a:pt x="2156345" y="833636"/>
                </a:lnTo>
                <a:lnTo>
                  <a:pt x="2177752" y="794198"/>
                </a:lnTo>
                <a:lnTo>
                  <a:pt x="2191280" y="750616"/>
                </a:lnTo>
                <a:lnTo>
                  <a:pt x="2195997" y="703825"/>
                </a:lnTo>
                <a:lnTo>
                  <a:pt x="2195997" y="232175"/>
                </a:lnTo>
                <a:lnTo>
                  <a:pt x="2191280" y="185383"/>
                </a:lnTo>
                <a:lnTo>
                  <a:pt x="2177752" y="141802"/>
                </a:lnTo>
                <a:lnTo>
                  <a:pt x="2156345" y="102363"/>
                </a:lnTo>
                <a:lnTo>
                  <a:pt x="2127995" y="68002"/>
                </a:lnTo>
                <a:lnTo>
                  <a:pt x="2093633" y="39651"/>
                </a:lnTo>
                <a:lnTo>
                  <a:pt x="2054195" y="18245"/>
                </a:lnTo>
                <a:lnTo>
                  <a:pt x="2010613" y="4716"/>
                </a:lnTo>
                <a:lnTo>
                  <a:pt x="196382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33"/>
          <p:cNvSpPr txBox="1"/>
          <p:nvPr/>
        </p:nvSpPr>
        <p:spPr>
          <a:xfrm>
            <a:off x="7820186" y="2462017"/>
            <a:ext cx="1857214" cy="223779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84150" marR="5080" indent="-171450">
              <a:lnSpc>
                <a:spcPts val="819"/>
              </a:lnSpc>
              <a:spcBef>
                <a:spcPts val="145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700" b="1" spc="-5" dirty="0">
                <a:latin typeface="Arial"/>
                <a:cs typeface="Arial"/>
              </a:rPr>
              <a:t>рост</a:t>
            </a:r>
            <a:r>
              <a:rPr sz="700" b="1" spc="-3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объёмов</a:t>
            </a:r>
            <a:r>
              <a:rPr sz="700" b="1" spc="-3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производства </a:t>
            </a:r>
            <a:r>
              <a:rPr sz="700" b="1" spc="-18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и</a:t>
            </a:r>
            <a:r>
              <a:rPr sz="700" b="1" spc="-5" dirty="0">
                <a:latin typeface="Arial"/>
                <a:cs typeface="Arial"/>
              </a:rPr>
              <a:t> </a:t>
            </a:r>
            <a:r>
              <a:rPr sz="700" b="1" spc="-5" dirty="0" smtClean="0">
                <a:latin typeface="Arial"/>
                <a:cs typeface="Arial"/>
              </a:rPr>
              <a:t>доходов</a:t>
            </a:r>
            <a:r>
              <a:rPr lang="ru-RU" sz="700" b="1" spc="-5" dirty="0" smtClean="0">
                <a:latin typeface="Arial"/>
                <a:cs typeface="Arial"/>
              </a:rPr>
              <a:t> бюджетов всех уровней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820186" y="2764085"/>
            <a:ext cx="15462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700" b="1" spc="-5" dirty="0">
                <a:latin typeface="Arial"/>
                <a:cs typeface="Arial"/>
              </a:rPr>
              <a:t>создание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новых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рабочих</a:t>
            </a:r>
            <a:r>
              <a:rPr sz="700" b="1" spc="-10" dirty="0">
                <a:latin typeface="Arial"/>
                <a:cs typeface="Arial"/>
              </a:rPr>
              <a:t> мест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620885" y="3307293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2" y="0"/>
                </a:moveTo>
                <a:lnTo>
                  <a:pt x="232173" y="0"/>
                </a:lnTo>
                <a:lnTo>
                  <a:pt x="185382" y="4716"/>
                </a:lnTo>
                <a:lnTo>
                  <a:pt x="141800" y="18245"/>
                </a:lnTo>
                <a:lnTo>
                  <a:pt x="102362" y="39651"/>
                </a:lnTo>
                <a:lnTo>
                  <a:pt x="68001" y="68002"/>
                </a:lnTo>
                <a:lnTo>
                  <a:pt x="39651" y="102363"/>
                </a:lnTo>
                <a:lnTo>
                  <a:pt x="18245" y="141802"/>
                </a:lnTo>
                <a:lnTo>
                  <a:pt x="4716" y="185383"/>
                </a:lnTo>
                <a:lnTo>
                  <a:pt x="0" y="232175"/>
                </a:lnTo>
                <a:lnTo>
                  <a:pt x="0" y="703825"/>
                </a:lnTo>
                <a:lnTo>
                  <a:pt x="4716" y="750616"/>
                </a:lnTo>
                <a:lnTo>
                  <a:pt x="18245" y="794198"/>
                </a:lnTo>
                <a:lnTo>
                  <a:pt x="39651" y="833636"/>
                </a:lnTo>
                <a:lnTo>
                  <a:pt x="68001" y="867997"/>
                </a:lnTo>
                <a:lnTo>
                  <a:pt x="102362" y="896348"/>
                </a:lnTo>
                <a:lnTo>
                  <a:pt x="141800" y="917754"/>
                </a:lnTo>
                <a:lnTo>
                  <a:pt x="185382" y="931283"/>
                </a:lnTo>
                <a:lnTo>
                  <a:pt x="232173" y="936000"/>
                </a:lnTo>
                <a:lnTo>
                  <a:pt x="1963822" y="936000"/>
                </a:lnTo>
                <a:lnTo>
                  <a:pt x="2010613" y="931283"/>
                </a:lnTo>
                <a:lnTo>
                  <a:pt x="2054195" y="917754"/>
                </a:lnTo>
                <a:lnTo>
                  <a:pt x="2093633" y="896348"/>
                </a:lnTo>
                <a:lnTo>
                  <a:pt x="2127995" y="867997"/>
                </a:lnTo>
                <a:lnTo>
                  <a:pt x="2156345" y="833636"/>
                </a:lnTo>
                <a:lnTo>
                  <a:pt x="2177752" y="794198"/>
                </a:lnTo>
                <a:lnTo>
                  <a:pt x="2191280" y="750616"/>
                </a:lnTo>
                <a:lnTo>
                  <a:pt x="2195997" y="703825"/>
                </a:lnTo>
                <a:lnTo>
                  <a:pt x="2195997" y="232175"/>
                </a:lnTo>
                <a:lnTo>
                  <a:pt x="2191280" y="185383"/>
                </a:lnTo>
                <a:lnTo>
                  <a:pt x="2177752" y="141802"/>
                </a:lnTo>
                <a:lnTo>
                  <a:pt x="2156345" y="102363"/>
                </a:lnTo>
                <a:lnTo>
                  <a:pt x="2127995" y="68002"/>
                </a:lnTo>
                <a:lnTo>
                  <a:pt x="2093633" y="39651"/>
                </a:lnTo>
                <a:lnTo>
                  <a:pt x="2054195" y="18245"/>
                </a:lnTo>
                <a:lnTo>
                  <a:pt x="2010613" y="4716"/>
                </a:lnTo>
                <a:lnTo>
                  <a:pt x="196382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37"/>
          <p:cNvSpPr txBox="1"/>
          <p:nvPr/>
        </p:nvSpPr>
        <p:spPr>
          <a:xfrm>
            <a:off x="7820186" y="3495040"/>
            <a:ext cx="1781014" cy="223779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84150" marR="5080" indent="-171450">
              <a:lnSpc>
                <a:spcPts val="819"/>
              </a:lnSpc>
              <a:spcBef>
                <a:spcPts val="145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700" b="1" spc="-5" dirty="0">
                <a:latin typeface="Arial"/>
                <a:cs typeface="Arial"/>
              </a:rPr>
              <a:t>рост</a:t>
            </a:r>
            <a:r>
              <a:rPr sz="700" b="1" spc="-3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объёмов</a:t>
            </a:r>
            <a:r>
              <a:rPr sz="700" b="1" spc="-3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производства </a:t>
            </a:r>
            <a:r>
              <a:rPr sz="700" b="1" spc="-18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и</a:t>
            </a:r>
            <a:r>
              <a:rPr sz="700" b="1" spc="-5" dirty="0">
                <a:latin typeface="Arial"/>
                <a:cs typeface="Arial"/>
              </a:rPr>
              <a:t> </a:t>
            </a:r>
            <a:r>
              <a:rPr sz="700" b="1" spc="-5" dirty="0" smtClean="0">
                <a:latin typeface="Arial"/>
                <a:cs typeface="Arial"/>
              </a:rPr>
              <a:t>доходов</a:t>
            </a:r>
            <a:r>
              <a:rPr lang="ru-RU" sz="700" b="1" spc="-5" dirty="0" smtClean="0">
                <a:latin typeface="Arial"/>
                <a:cs typeface="Arial"/>
              </a:rPr>
              <a:t> бюджетов всех уровней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820186" y="3812032"/>
            <a:ext cx="1417955" cy="23622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84150" marR="5080" indent="-171450">
              <a:lnSpc>
                <a:spcPts val="819"/>
              </a:lnSpc>
              <a:spcBef>
                <a:spcPts val="145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sz="700" b="1" spc="-5" dirty="0">
                <a:latin typeface="Arial"/>
                <a:cs typeface="Arial"/>
              </a:rPr>
              <a:t>усиление</a:t>
            </a:r>
            <a:r>
              <a:rPr sz="700" b="1" spc="-4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позиции</a:t>
            </a:r>
            <a:r>
              <a:rPr sz="700" b="1" spc="-4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местных </a:t>
            </a:r>
            <a:r>
              <a:rPr sz="700" b="1" spc="-17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предприятий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620885" y="4352762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2" y="0"/>
                </a:moveTo>
                <a:lnTo>
                  <a:pt x="232173" y="0"/>
                </a:lnTo>
                <a:lnTo>
                  <a:pt x="185382" y="4716"/>
                </a:lnTo>
                <a:lnTo>
                  <a:pt x="141800" y="18245"/>
                </a:lnTo>
                <a:lnTo>
                  <a:pt x="102362" y="39651"/>
                </a:lnTo>
                <a:lnTo>
                  <a:pt x="68001" y="68002"/>
                </a:lnTo>
                <a:lnTo>
                  <a:pt x="39651" y="102363"/>
                </a:lnTo>
                <a:lnTo>
                  <a:pt x="18245" y="141801"/>
                </a:lnTo>
                <a:lnTo>
                  <a:pt x="4716" y="185382"/>
                </a:lnTo>
                <a:lnTo>
                  <a:pt x="0" y="232173"/>
                </a:lnTo>
                <a:lnTo>
                  <a:pt x="0" y="703825"/>
                </a:lnTo>
                <a:lnTo>
                  <a:pt x="4716" y="750616"/>
                </a:lnTo>
                <a:lnTo>
                  <a:pt x="18245" y="794197"/>
                </a:lnTo>
                <a:lnTo>
                  <a:pt x="39651" y="833636"/>
                </a:lnTo>
                <a:lnTo>
                  <a:pt x="68001" y="867997"/>
                </a:lnTo>
                <a:lnTo>
                  <a:pt x="102362" y="896347"/>
                </a:lnTo>
                <a:lnTo>
                  <a:pt x="141800" y="917753"/>
                </a:lnTo>
                <a:lnTo>
                  <a:pt x="185382" y="931281"/>
                </a:lnTo>
                <a:lnTo>
                  <a:pt x="232173" y="935998"/>
                </a:lnTo>
                <a:lnTo>
                  <a:pt x="1963822" y="935998"/>
                </a:lnTo>
                <a:lnTo>
                  <a:pt x="2010613" y="931281"/>
                </a:lnTo>
                <a:lnTo>
                  <a:pt x="2054195" y="917753"/>
                </a:lnTo>
                <a:lnTo>
                  <a:pt x="2093633" y="896347"/>
                </a:lnTo>
                <a:lnTo>
                  <a:pt x="2127995" y="867997"/>
                </a:lnTo>
                <a:lnTo>
                  <a:pt x="2156345" y="833636"/>
                </a:lnTo>
                <a:lnTo>
                  <a:pt x="2177752" y="794197"/>
                </a:lnTo>
                <a:lnTo>
                  <a:pt x="2191280" y="750616"/>
                </a:lnTo>
                <a:lnTo>
                  <a:pt x="2195997" y="703825"/>
                </a:lnTo>
                <a:lnTo>
                  <a:pt x="2195997" y="232173"/>
                </a:lnTo>
                <a:lnTo>
                  <a:pt x="2191280" y="185382"/>
                </a:lnTo>
                <a:lnTo>
                  <a:pt x="2177752" y="141801"/>
                </a:lnTo>
                <a:lnTo>
                  <a:pt x="2156345" y="102363"/>
                </a:lnTo>
                <a:lnTo>
                  <a:pt x="2127995" y="68002"/>
                </a:lnTo>
                <a:lnTo>
                  <a:pt x="2093633" y="39651"/>
                </a:lnTo>
                <a:lnTo>
                  <a:pt x="2054195" y="18245"/>
                </a:lnTo>
                <a:lnTo>
                  <a:pt x="2010613" y="4716"/>
                </a:lnTo>
                <a:lnTo>
                  <a:pt x="196382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40"/>
          <p:cNvSpPr txBox="1"/>
          <p:nvPr/>
        </p:nvSpPr>
        <p:spPr>
          <a:xfrm>
            <a:off x="7820185" y="4540503"/>
            <a:ext cx="1974891" cy="223779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84150" marR="5080" indent="-171450">
              <a:lnSpc>
                <a:spcPts val="819"/>
              </a:lnSpc>
              <a:spcBef>
                <a:spcPts val="145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700" b="1" spc="-5" dirty="0" smtClean="0">
                <a:latin typeface="Arial"/>
                <a:cs typeface="Arial"/>
              </a:rPr>
              <a:t>рост объема производства и доходов бюджетов всех уровней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820186" y="4857495"/>
            <a:ext cx="1781014" cy="121187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84150" marR="5080" indent="-171450">
              <a:lnSpc>
                <a:spcPts val="819"/>
              </a:lnSpc>
              <a:spcBef>
                <a:spcPts val="145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700" b="1" spc="-5" dirty="0">
                <a:latin typeface="Arial"/>
                <a:cs typeface="Arial"/>
              </a:rPr>
              <a:t>с</a:t>
            </a:r>
            <a:r>
              <a:rPr lang="ru-RU" sz="700" b="1" spc="-5" dirty="0" smtClean="0">
                <a:latin typeface="Arial"/>
                <a:cs typeface="Arial"/>
              </a:rPr>
              <a:t>оздание новых рабочих мест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620885" y="5398230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2" y="0"/>
                </a:moveTo>
                <a:lnTo>
                  <a:pt x="232173" y="0"/>
                </a:lnTo>
                <a:lnTo>
                  <a:pt x="185382" y="4716"/>
                </a:lnTo>
                <a:lnTo>
                  <a:pt x="141800" y="18245"/>
                </a:lnTo>
                <a:lnTo>
                  <a:pt x="102362" y="39651"/>
                </a:lnTo>
                <a:lnTo>
                  <a:pt x="68001" y="68002"/>
                </a:lnTo>
                <a:lnTo>
                  <a:pt x="39651" y="102363"/>
                </a:lnTo>
                <a:lnTo>
                  <a:pt x="18245" y="141801"/>
                </a:lnTo>
                <a:lnTo>
                  <a:pt x="4716" y="185383"/>
                </a:lnTo>
                <a:lnTo>
                  <a:pt x="0" y="232174"/>
                </a:lnTo>
                <a:lnTo>
                  <a:pt x="0" y="703824"/>
                </a:lnTo>
                <a:lnTo>
                  <a:pt x="4716" y="750616"/>
                </a:lnTo>
                <a:lnTo>
                  <a:pt x="18245" y="794197"/>
                </a:lnTo>
                <a:lnTo>
                  <a:pt x="39651" y="833636"/>
                </a:lnTo>
                <a:lnTo>
                  <a:pt x="68001" y="867997"/>
                </a:lnTo>
                <a:lnTo>
                  <a:pt x="102362" y="896347"/>
                </a:lnTo>
                <a:lnTo>
                  <a:pt x="141800" y="917754"/>
                </a:lnTo>
                <a:lnTo>
                  <a:pt x="185382" y="931282"/>
                </a:lnTo>
                <a:lnTo>
                  <a:pt x="232173" y="935999"/>
                </a:lnTo>
                <a:lnTo>
                  <a:pt x="1963822" y="935999"/>
                </a:lnTo>
                <a:lnTo>
                  <a:pt x="2010613" y="931282"/>
                </a:lnTo>
                <a:lnTo>
                  <a:pt x="2054195" y="917754"/>
                </a:lnTo>
                <a:lnTo>
                  <a:pt x="2093633" y="896347"/>
                </a:lnTo>
                <a:lnTo>
                  <a:pt x="2127995" y="867997"/>
                </a:lnTo>
                <a:lnTo>
                  <a:pt x="2156345" y="833636"/>
                </a:lnTo>
                <a:lnTo>
                  <a:pt x="2177752" y="794197"/>
                </a:lnTo>
                <a:lnTo>
                  <a:pt x="2191280" y="750616"/>
                </a:lnTo>
                <a:lnTo>
                  <a:pt x="2195997" y="703824"/>
                </a:lnTo>
                <a:lnTo>
                  <a:pt x="2195997" y="232174"/>
                </a:lnTo>
                <a:lnTo>
                  <a:pt x="2191280" y="185383"/>
                </a:lnTo>
                <a:lnTo>
                  <a:pt x="2177752" y="141801"/>
                </a:lnTo>
                <a:lnTo>
                  <a:pt x="2156345" y="102363"/>
                </a:lnTo>
                <a:lnTo>
                  <a:pt x="2127995" y="68002"/>
                </a:lnTo>
                <a:lnTo>
                  <a:pt x="2093633" y="39651"/>
                </a:lnTo>
                <a:lnTo>
                  <a:pt x="2054195" y="18245"/>
                </a:lnTo>
                <a:lnTo>
                  <a:pt x="2010613" y="4716"/>
                </a:lnTo>
                <a:lnTo>
                  <a:pt x="196382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3"/>
          <p:cNvSpPr txBox="1"/>
          <p:nvPr/>
        </p:nvSpPr>
        <p:spPr>
          <a:xfrm>
            <a:off x="7820186" y="5611620"/>
            <a:ext cx="185721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700" b="1" spc="-10" dirty="0" smtClean="0">
                <a:latin typeface="Arial"/>
                <a:cs typeface="Arial"/>
              </a:rPr>
              <a:t>увеличение численности населения на территории района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820186" y="5875426"/>
            <a:ext cx="1810385" cy="123752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84150" marR="5080" indent="-171450">
              <a:lnSpc>
                <a:spcPts val="790"/>
              </a:lnSpc>
              <a:spcBef>
                <a:spcPts val="165"/>
              </a:spcBef>
              <a:buClr>
                <a:srgbClr val="4756A0"/>
              </a:buClr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700" b="1" spc="-5" dirty="0">
                <a:latin typeface="Arial"/>
                <a:cs typeface="Arial"/>
              </a:rPr>
              <a:t>к</a:t>
            </a:r>
            <a:r>
              <a:rPr lang="ru-RU" sz="700" b="1" spc="-5" dirty="0" smtClean="0">
                <a:latin typeface="Arial"/>
                <a:cs typeface="Arial"/>
              </a:rPr>
              <a:t>омфортные условия жизни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21446" y="3308150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3" y="0"/>
                </a:moveTo>
                <a:lnTo>
                  <a:pt x="232174" y="0"/>
                </a:lnTo>
                <a:lnTo>
                  <a:pt x="185383" y="4716"/>
                </a:lnTo>
                <a:lnTo>
                  <a:pt x="141801" y="18245"/>
                </a:lnTo>
                <a:lnTo>
                  <a:pt x="102363" y="39651"/>
                </a:lnTo>
                <a:lnTo>
                  <a:pt x="68002" y="68001"/>
                </a:lnTo>
                <a:lnTo>
                  <a:pt x="39651" y="102362"/>
                </a:lnTo>
                <a:lnTo>
                  <a:pt x="18245" y="141800"/>
                </a:lnTo>
                <a:lnTo>
                  <a:pt x="4716" y="185382"/>
                </a:lnTo>
                <a:lnTo>
                  <a:pt x="0" y="232173"/>
                </a:lnTo>
                <a:lnTo>
                  <a:pt x="0" y="703825"/>
                </a:lnTo>
                <a:lnTo>
                  <a:pt x="4716" y="750616"/>
                </a:lnTo>
                <a:lnTo>
                  <a:pt x="18245" y="794197"/>
                </a:lnTo>
                <a:lnTo>
                  <a:pt x="39651" y="833635"/>
                </a:lnTo>
                <a:lnTo>
                  <a:pt x="68002" y="867996"/>
                </a:lnTo>
                <a:lnTo>
                  <a:pt x="102363" y="896347"/>
                </a:lnTo>
                <a:lnTo>
                  <a:pt x="141801" y="917753"/>
                </a:lnTo>
                <a:lnTo>
                  <a:pt x="185383" y="931281"/>
                </a:lnTo>
                <a:lnTo>
                  <a:pt x="232174" y="935998"/>
                </a:lnTo>
                <a:lnTo>
                  <a:pt x="1963823" y="935998"/>
                </a:lnTo>
                <a:lnTo>
                  <a:pt x="2010614" y="931281"/>
                </a:lnTo>
                <a:lnTo>
                  <a:pt x="2054196" y="917753"/>
                </a:lnTo>
                <a:lnTo>
                  <a:pt x="2093634" y="896347"/>
                </a:lnTo>
                <a:lnTo>
                  <a:pt x="2127996" y="867996"/>
                </a:lnTo>
                <a:lnTo>
                  <a:pt x="2156346" y="833635"/>
                </a:lnTo>
                <a:lnTo>
                  <a:pt x="2177753" y="794197"/>
                </a:lnTo>
                <a:lnTo>
                  <a:pt x="2191281" y="750616"/>
                </a:lnTo>
                <a:lnTo>
                  <a:pt x="2195998" y="703825"/>
                </a:lnTo>
                <a:lnTo>
                  <a:pt x="2195998" y="232173"/>
                </a:lnTo>
                <a:lnTo>
                  <a:pt x="2191281" y="185382"/>
                </a:lnTo>
                <a:lnTo>
                  <a:pt x="2177753" y="141800"/>
                </a:lnTo>
                <a:lnTo>
                  <a:pt x="2156346" y="102362"/>
                </a:lnTo>
                <a:lnTo>
                  <a:pt x="2127996" y="68001"/>
                </a:lnTo>
                <a:lnTo>
                  <a:pt x="2093634" y="39651"/>
                </a:lnTo>
                <a:lnTo>
                  <a:pt x="2054196" y="18245"/>
                </a:lnTo>
                <a:lnTo>
                  <a:pt x="2010614" y="4716"/>
                </a:lnTo>
                <a:lnTo>
                  <a:pt x="196382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7"/>
          <p:cNvSpPr txBox="1"/>
          <p:nvPr/>
        </p:nvSpPr>
        <p:spPr>
          <a:xfrm>
            <a:off x="1180747" y="3498088"/>
            <a:ext cx="977265" cy="23304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sz="700" b="1" spc="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700" b="1" spc="-5" dirty="0">
                <a:solidFill>
                  <a:srgbClr val="FFFFFF"/>
                </a:solidFill>
                <a:latin typeface="Arial"/>
                <a:cs typeface="Arial"/>
              </a:rPr>
              <a:t>БР</a:t>
            </a:r>
            <a:r>
              <a:rPr sz="700" b="1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700" b="1" spc="-5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700" b="1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7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700" b="1" spc="-10" dirty="0">
                <a:solidFill>
                  <a:srgbClr val="FFFFFF"/>
                </a:solidFill>
                <a:latin typeface="Arial"/>
                <a:cs typeface="Arial"/>
              </a:rPr>
              <a:t>ВА</a:t>
            </a: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700" b="1" spc="-5" dirty="0">
                <a:solidFill>
                  <a:srgbClr val="FFFFFF"/>
                </a:solidFill>
                <a:latin typeface="Arial"/>
                <a:cs typeface="Arial"/>
              </a:rPr>
              <a:t>ЩЕ</a:t>
            </a: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Е  </a:t>
            </a:r>
            <a:r>
              <a:rPr sz="700" b="1" spc="-5" dirty="0">
                <a:solidFill>
                  <a:srgbClr val="FFFFFF"/>
                </a:solidFill>
                <a:latin typeface="Arial"/>
                <a:cs typeface="Arial"/>
              </a:rPr>
              <a:t>ПРОИЗВОДСТВО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80747" y="3815079"/>
            <a:ext cx="1486253" cy="328936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solidFill>
                  <a:srgbClr val="FFFFFF"/>
                </a:solidFill>
                <a:latin typeface="Arial"/>
                <a:cs typeface="Arial"/>
              </a:rPr>
              <a:t>переработка и консервирование  мяса и мясных пищевых продуктов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21446" y="4351905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3" y="0"/>
                </a:moveTo>
                <a:lnTo>
                  <a:pt x="232174" y="0"/>
                </a:lnTo>
                <a:lnTo>
                  <a:pt x="185383" y="4716"/>
                </a:lnTo>
                <a:lnTo>
                  <a:pt x="141801" y="18245"/>
                </a:lnTo>
                <a:lnTo>
                  <a:pt x="102363" y="39651"/>
                </a:lnTo>
                <a:lnTo>
                  <a:pt x="68002" y="68002"/>
                </a:lnTo>
                <a:lnTo>
                  <a:pt x="39651" y="102363"/>
                </a:lnTo>
                <a:lnTo>
                  <a:pt x="18245" y="141802"/>
                </a:lnTo>
                <a:lnTo>
                  <a:pt x="4716" y="185383"/>
                </a:lnTo>
                <a:lnTo>
                  <a:pt x="0" y="232175"/>
                </a:lnTo>
                <a:lnTo>
                  <a:pt x="0" y="703826"/>
                </a:lnTo>
                <a:lnTo>
                  <a:pt x="4716" y="750617"/>
                </a:lnTo>
                <a:lnTo>
                  <a:pt x="18245" y="794198"/>
                </a:lnTo>
                <a:lnTo>
                  <a:pt x="39651" y="833636"/>
                </a:lnTo>
                <a:lnTo>
                  <a:pt x="68002" y="867997"/>
                </a:lnTo>
                <a:lnTo>
                  <a:pt x="102363" y="896348"/>
                </a:lnTo>
                <a:lnTo>
                  <a:pt x="141801" y="917754"/>
                </a:lnTo>
                <a:lnTo>
                  <a:pt x="185383" y="931283"/>
                </a:lnTo>
                <a:lnTo>
                  <a:pt x="232174" y="936000"/>
                </a:lnTo>
                <a:lnTo>
                  <a:pt x="1963823" y="936000"/>
                </a:lnTo>
                <a:lnTo>
                  <a:pt x="2010614" y="931283"/>
                </a:lnTo>
                <a:lnTo>
                  <a:pt x="2054196" y="917754"/>
                </a:lnTo>
                <a:lnTo>
                  <a:pt x="2093634" y="896348"/>
                </a:lnTo>
                <a:lnTo>
                  <a:pt x="2127996" y="867997"/>
                </a:lnTo>
                <a:lnTo>
                  <a:pt x="2156346" y="833636"/>
                </a:lnTo>
                <a:lnTo>
                  <a:pt x="2177753" y="794198"/>
                </a:lnTo>
                <a:lnTo>
                  <a:pt x="2191281" y="750617"/>
                </a:lnTo>
                <a:lnTo>
                  <a:pt x="2195998" y="703826"/>
                </a:lnTo>
                <a:lnTo>
                  <a:pt x="2195998" y="232175"/>
                </a:lnTo>
                <a:lnTo>
                  <a:pt x="2191281" y="185383"/>
                </a:lnTo>
                <a:lnTo>
                  <a:pt x="2177753" y="141802"/>
                </a:lnTo>
                <a:lnTo>
                  <a:pt x="2156346" y="102363"/>
                </a:lnTo>
                <a:lnTo>
                  <a:pt x="2127996" y="68002"/>
                </a:lnTo>
                <a:lnTo>
                  <a:pt x="2093634" y="39651"/>
                </a:lnTo>
                <a:lnTo>
                  <a:pt x="2054196" y="18245"/>
                </a:lnTo>
                <a:lnTo>
                  <a:pt x="2010614" y="4716"/>
                </a:lnTo>
                <a:lnTo>
                  <a:pt x="196382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0" name="object 50"/>
          <p:cNvSpPr txBox="1"/>
          <p:nvPr/>
        </p:nvSpPr>
        <p:spPr>
          <a:xfrm>
            <a:off x="1180746" y="4658613"/>
            <a:ext cx="1486253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1305">
              <a:lnSpc>
                <a:spcPct val="100000"/>
              </a:lnSpc>
              <a:spcBef>
                <a:spcPts val="100"/>
              </a:spcBef>
            </a:pPr>
            <a:r>
              <a:rPr lang="ru-RU" sz="700" b="1" spc="-5" dirty="0" smtClean="0">
                <a:solidFill>
                  <a:srgbClr val="FFFFFF"/>
                </a:solidFill>
                <a:latin typeface="Arial"/>
                <a:cs typeface="Arial"/>
              </a:rPr>
              <a:t>СЕЛЬСКОЕ ХОЗЯЙСТВО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219200" y="4953000"/>
            <a:ext cx="850442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700" b="1" spc="-10" dirty="0" smtClean="0">
                <a:solidFill>
                  <a:srgbClr val="FFFFFF"/>
                </a:solidFill>
                <a:latin typeface="Arial"/>
                <a:cs typeface="Arial"/>
              </a:rPr>
              <a:t>растениеводство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21446" y="5398230"/>
            <a:ext cx="2196465" cy="936625"/>
          </a:xfrm>
          <a:custGeom>
            <a:avLst/>
            <a:gdLst/>
            <a:ahLst/>
            <a:cxnLst/>
            <a:rect l="l" t="t" r="r" b="b"/>
            <a:pathLst>
              <a:path w="2196465" h="936625">
                <a:moveTo>
                  <a:pt x="1963823" y="0"/>
                </a:moveTo>
                <a:lnTo>
                  <a:pt x="232174" y="0"/>
                </a:lnTo>
                <a:lnTo>
                  <a:pt x="185383" y="4716"/>
                </a:lnTo>
                <a:lnTo>
                  <a:pt x="141801" y="18245"/>
                </a:lnTo>
                <a:lnTo>
                  <a:pt x="102363" y="39651"/>
                </a:lnTo>
                <a:lnTo>
                  <a:pt x="68002" y="68002"/>
                </a:lnTo>
                <a:lnTo>
                  <a:pt x="39651" y="102363"/>
                </a:lnTo>
                <a:lnTo>
                  <a:pt x="18245" y="141801"/>
                </a:lnTo>
                <a:lnTo>
                  <a:pt x="4716" y="185383"/>
                </a:lnTo>
                <a:lnTo>
                  <a:pt x="0" y="232174"/>
                </a:lnTo>
                <a:lnTo>
                  <a:pt x="0" y="703824"/>
                </a:lnTo>
                <a:lnTo>
                  <a:pt x="4716" y="750616"/>
                </a:lnTo>
                <a:lnTo>
                  <a:pt x="18245" y="794197"/>
                </a:lnTo>
                <a:lnTo>
                  <a:pt x="39651" y="833636"/>
                </a:lnTo>
                <a:lnTo>
                  <a:pt x="68002" y="867997"/>
                </a:lnTo>
                <a:lnTo>
                  <a:pt x="102363" y="896347"/>
                </a:lnTo>
                <a:lnTo>
                  <a:pt x="141801" y="917754"/>
                </a:lnTo>
                <a:lnTo>
                  <a:pt x="185383" y="931282"/>
                </a:lnTo>
                <a:lnTo>
                  <a:pt x="232174" y="935999"/>
                </a:lnTo>
                <a:lnTo>
                  <a:pt x="1963823" y="935999"/>
                </a:lnTo>
                <a:lnTo>
                  <a:pt x="2010614" y="931282"/>
                </a:lnTo>
                <a:lnTo>
                  <a:pt x="2054196" y="917754"/>
                </a:lnTo>
                <a:lnTo>
                  <a:pt x="2093634" y="896347"/>
                </a:lnTo>
                <a:lnTo>
                  <a:pt x="2127996" y="867997"/>
                </a:lnTo>
                <a:lnTo>
                  <a:pt x="2156346" y="833636"/>
                </a:lnTo>
                <a:lnTo>
                  <a:pt x="2177753" y="794197"/>
                </a:lnTo>
                <a:lnTo>
                  <a:pt x="2191281" y="750616"/>
                </a:lnTo>
                <a:lnTo>
                  <a:pt x="2195998" y="703824"/>
                </a:lnTo>
                <a:lnTo>
                  <a:pt x="2195998" y="232174"/>
                </a:lnTo>
                <a:lnTo>
                  <a:pt x="2191281" y="185383"/>
                </a:lnTo>
                <a:lnTo>
                  <a:pt x="2177753" y="141801"/>
                </a:lnTo>
                <a:lnTo>
                  <a:pt x="2156346" y="102363"/>
                </a:lnTo>
                <a:lnTo>
                  <a:pt x="2127996" y="68002"/>
                </a:lnTo>
                <a:lnTo>
                  <a:pt x="2093634" y="39651"/>
                </a:lnTo>
                <a:lnTo>
                  <a:pt x="2054196" y="18245"/>
                </a:lnTo>
                <a:lnTo>
                  <a:pt x="2010614" y="4716"/>
                </a:lnTo>
                <a:lnTo>
                  <a:pt x="196382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3" name="object 53"/>
          <p:cNvSpPr txBox="1"/>
          <p:nvPr/>
        </p:nvSpPr>
        <p:spPr>
          <a:xfrm>
            <a:off x="1307570" y="5747511"/>
            <a:ext cx="1181453" cy="123752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 smtClean="0">
                <a:solidFill>
                  <a:srgbClr val="FFFFFF"/>
                </a:solidFill>
                <a:latin typeface="Arial"/>
                <a:cs typeface="Arial"/>
              </a:rPr>
              <a:t>СТРОИТЕЛЬСТВО</a:t>
            </a:r>
            <a:endParaRPr sz="700" dirty="0">
              <a:latin typeface="Arial"/>
              <a:cs typeface="Arial"/>
            </a:endParaRPr>
          </a:p>
        </p:txBody>
      </p:sp>
      <p:pic>
        <p:nvPicPr>
          <p:cNvPr id="54" name="object 5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2855" y="2548127"/>
            <a:ext cx="362712" cy="362712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2855" y="3590544"/>
            <a:ext cx="362712" cy="365759"/>
          </a:xfrm>
          <a:prstGeom prst="rect">
            <a:avLst/>
          </a:prstGeom>
        </p:spPr>
      </p:pic>
      <p:sp>
        <p:nvSpPr>
          <p:cNvPr id="58" name="object 58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20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25</a:t>
            </a:fld>
            <a:endParaRPr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19" y="4627765"/>
            <a:ext cx="36036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55" y="5626824"/>
            <a:ext cx="3651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Овал 60">
            <a:hlinkClick r:id="rId6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89868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0" dirty="0" smtClean="0"/>
              <a:t>РЕАЛИЗОВАННЫЕ ИНВЕСТИЦИОННЫЕ </a:t>
            </a:r>
            <a:r>
              <a:rPr lang="ru-RU" spc="-5" dirty="0" smtClean="0"/>
              <a:t>ПРОЕКТЫ</a:t>
            </a:r>
            <a:br>
              <a:rPr lang="ru-RU" spc="-5" dirty="0" smtClean="0"/>
            </a:br>
            <a:r>
              <a:rPr lang="ru-RU" b="0" spc="-5" dirty="0" smtClean="0"/>
              <a:t>БРЯНСКОГО МУНИЦИПАЛЬНОГО РАЙОНА</a:t>
            </a:r>
            <a:endParaRPr b="0" spc="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7016" y="163628"/>
            <a:ext cx="665480" cy="274320"/>
          </a:xfrm>
          <a:custGeom>
            <a:avLst/>
            <a:gdLst/>
            <a:ahLst/>
            <a:cxnLst/>
            <a:rect l="l" t="t" r="r" b="b"/>
            <a:pathLst>
              <a:path w="665480" h="274320">
                <a:moveTo>
                  <a:pt x="528191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528190" y="273845"/>
                </a:lnTo>
                <a:lnTo>
                  <a:pt x="571468" y="266864"/>
                </a:lnTo>
                <a:lnTo>
                  <a:pt x="609055" y="247426"/>
                </a:lnTo>
                <a:lnTo>
                  <a:pt x="638694" y="217786"/>
                </a:lnTo>
                <a:lnTo>
                  <a:pt x="658132" y="180200"/>
                </a:lnTo>
                <a:lnTo>
                  <a:pt x="665114" y="136922"/>
                </a:lnTo>
                <a:lnTo>
                  <a:pt x="658133" y="93644"/>
                </a:lnTo>
                <a:lnTo>
                  <a:pt x="638695" y="56057"/>
                </a:lnTo>
                <a:lnTo>
                  <a:pt x="609056" y="26417"/>
                </a:lnTo>
                <a:lnTo>
                  <a:pt x="571469" y="6980"/>
                </a:lnTo>
                <a:lnTo>
                  <a:pt x="52819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762419" y="227076"/>
            <a:ext cx="3822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800" b="1" spc="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ри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зм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3117" y="1609344"/>
            <a:ext cx="1956283" cy="85408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496570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ОРГАНИЗОВАНЫ ТУРИСТИЧЕСКИЕ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ПЕШЕХОДНЫЕ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АВТОМОБИЛЬНЫЕ МАРШРУТЫ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5" name="object 175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20" dirty="0" smtClean="0"/>
              <a:t> БРЯНСКОГО МУНИЦИПАЛЬНОГО РАЙОНА</a:t>
            </a:r>
            <a:endParaRPr spc="-10" dirty="0"/>
          </a:p>
        </p:txBody>
      </p:sp>
      <p:sp>
        <p:nvSpPr>
          <p:cNvPr id="176" name="object 17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26</a:t>
            </a:fld>
            <a:endParaRPr dirty="0"/>
          </a:p>
        </p:txBody>
      </p:sp>
      <p:sp>
        <p:nvSpPr>
          <p:cNvPr id="56322" name="AutoShape 2" descr="20190907_1718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6326" name="AutoShape 6" descr="IMG_20180907_18580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3" name="object 2"/>
          <p:cNvSpPr/>
          <p:nvPr/>
        </p:nvSpPr>
        <p:spPr>
          <a:xfrm>
            <a:off x="381000" y="3276600"/>
            <a:ext cx="2667000" cy="1219200"/>
          </a:xfrm>
          <a:custGeom>
            <a:avLst/>
            <a:gdLst/>
            <a:ahLst/>
            <a:cxnLst/>
            <a:rect l="l" t="t" r="r" b="b"/>
            <a:pathLst>
              <a:path w="2934970" h="1116330">
                <a:moveTo>
                  <a:pt x="2669799" y="0"/>
                </a:moveTo>
                <a:lnTo>
                  <a:pt x="264949" y="0"/>
                </a:lnTo>
                <a:lnTo>
                  <a:pt x="217324" y="4268"/>
                </a:lnTo>
                <a:lnTo>
                  <a:pt x="172499" y="16575"/>
                </a:lnTo>
                <a:lnTo>
                  <a:pt x="131224" y="36173"/>
                </a:lnTo>
                <a:lnTo>
                  <a:pt x="94245" y="62312"/>
                </a:lnTo>
                <a:lnTo>
                  <a:pt x="62312" y="94245"/>
                </a:lnTo>
                <a:lnTo>
                  <a:pt x="36173" y="131224"/>
                </a:lnTo>
                <a:lnTo>
                  <a:pt x="16575" y="172500"/>
                </a:lnTo>
                <a:lnTo>
                  <a:pt x="4268" y="217324"/>
                </a:lnTo>
                <a:lnTo>
                  <a:pt x="0" y="264949"/>
                </a:lnTo>
                <a:lnTo>
                  <a:pt x="0" y="851051"/>
                </a:lnTo>
                <a:lnTo>
                  <a:pt x="4268" y="898675"/>
                </a:lnTo>
                <a:lnTo>
                  <a:pt x="16575" y="943500"/>
                </a:lnTo>
                <a:lnTo>
                  <a:pt x="36173" y="984775"/>
                </a:lnTo>
                <a:lnTo>
                  <a:pt x="62312" y="1021754"/>
                </a:lnTo>
                <a:lnTo>
                  <a:pt x="94245" y="1053687"/>
                </a:lnTo>
                <a:lnTo>
                  <a:pt x="131224" y="1079826"/>
                </a:lnTo>
                <a:lnTo>
                  <a:pt x="172499" y="1099423"/>
                </a:lnTo>
                <a:lnTo>
                  <a:pt x="217324" y="1111731"/>
                </a:lnTo>
                <a:lnTo>
                  <a:pt x="264949" y="1115999"/>
                </a:lnTo>
                <a:lnTo>
                  <a:pt x="2669799" y="1115999"/>
                </a:lnTo>
                <a:lnTo>
                  <a:pt x="2717424" y="1111731"/>
                </a:lnTo>
                <a:lnTo>
                  <a:pt x="2762249" y="1099423"/>
                </a:lnTo>
                <a:lnTo>
                  <a:pt x="2803524" y="1079826"/>
                </a:lnTo>
                <a:lnTo>
                  <a:pt x="2840502" y="1053687"/>
                </a:lnTo>
                <a:lnTo>
                  <a:pt x="2872435" y="1021754"/>
                </a:lnTo>
                <a:lnTo>
                  <a:pt x="2898575" y="984775"/>
                </a:lnTo>
                <a:lnTo>
                  <a:pt x="2918172" y="943500"/>
                </a:lnTo>
                <a:lnTo>
                  <a:pt x="2930479" y="898675"/>
                </a:lnTo>
                <a:lnTo>
                  <a:pt x="2934748" y="851051"/>
                </a:lnTo>
                <a:lnTo>
                  <a:pt x="2934748" y="264949"/>
                </a:lnTo>
                <a:lnTo>
                  <a:pt x="2930479" y="217324"/>
                </a:lnTo>
                <a:lnTo>
                  <a:pt x="2918172" y="172500"/>
                </a:lnTo>
                <a:lnTo>
                  <a:pt x="2898575" y="131224"/>
                </a:lnTo>
                <a:lnTo>
                  <a:pt x="2872435" y="94245"/>
                </a:lnTo>
                <a:lnTo>
                  <a:pt x="2840502" y="62312"/>
                </a:lnTo>
                <a:lnTo>
                  <a:pt x="2803524" y="36173"/>
                </a:lnTo>
                <a:lnTo>
                  <a:pt x="2762249" y="16575"/>
                </a:lnTo>
                <a:lnTo>
                  <a:pt x="2717424" y="4268"/>
                </a:lnTo>
                <a:lnTo>
                  <a:pt x="266979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4" name="object 2"/>
          <p:cNvSpPr/>
          <p:nvPr/>
        </p:nvSpPr>
        <p:spPr>
          <a:xfrm>
            <a:off x="1905000" y="4724400"/>
            <a:ext cx="2667000" cy="1600200"/>
          </a:xfrm>
          <a:custGeom>
            <a:avLst/>
            <a:gdLst/>
            <a:ahLst/>
            <a:cxnLst/>
            <a:rect l="l" t="t" r="r" b="b"/>
            <a:pathLst>
              <a:path w="2934970" h="1116330">
                <a:moveTo>
                  <a:pt x="2669799" y="0"/>
                </a:moveTo>
                <a:lnTo>
                  <a:pt x="264949" y="0"/>
                </a:lnTo>
                <a:lnTo>
                  <a:pt x="217324" y="4268"/>
                </a:lnTo>
                <a:lnTo>
                  <a:pt x="172499" y="16575"/>
                </a:lnTo>
                <a:lnTo>
                  <a:pt x="131224" y="36173"/>
                </a:lnTo>
                <a:lnTo>
                  <a:pt x="94245" y="62312"/>
                </a:lnTo>
                <a:lnTo>
                  <a:pt x="62312" y="94245"/>
                </a:lnTo>
                <a:lnTo>
                  <a:pt x="36173" y="131224"/>
                </a:lnTo>
                <a:lnTo>
                  <a:pt x="16575" y="172500"/>
                </a:lnTo>
                <a:lnTo>
                  <a:pt x="4268" y="217324"/>
                </a:lnTo>
                <a:lnTo>
                  <a:pt x="0" y="264949"/>
                </a:lnTo>
                <a:lnTo>
                  <a:pt x="0" y="851051"/>
                </a:lnTo>
                <a:lnTo>
                  <a:pt x="4268" y="898675"/>
                </a:lnTo>
                <a:lnTo>
                  <a:pt x="16575" y="943500"/>
                </a:lnTo>
                <a:lnTo>
                  <a:pt x="36173" y="984775"/>
                </a:lnTo>
                <a:lnTo>
                  <a:pt x="62312" y="1021754"/>
                </a:lnTo>
                <a:lnTo>
                  <a:pt x="94245" y="1053687"/>
                </a:lnTo>
                <a:lnTo>
                  <a:pt x="131224" y="1079826"/>
                </a:lnTo>
                <a:lnTo>
                  <a:pt x="172499" y="1099423"/>
                </a:lnTo>
                <a:lnTo>
                  <a:pt x="217324" y="1111731"/>
                </a:lnTo>
                <a:lnTo>
                  <a:pt x="264949" y="1115999"/>
                </a:lnTo>
                <a:lnTo>
                  <a:pt x="2669799" y="1115999"/>
                </a:lnTo>
                <a:lnTo>
                  <a:pt x="2717424" y="1111731"/>
                </a:lnTo>
                <a:lnTo>
                  <a:pt x="2762249" y="1099423"/>
                </a:lnTo>
                <a:lnTo>
                  <a:pt x="2803524" y="1079826"/>
                </a:lnTo>
                <a:lnTo>
                  <a:pt x="2840502" y="1053687"/>
                </a:lnTo>
                <a:lnTo>
                  <a:pt x="2872435" y="1021754"/>
                </a:lnTo>
                <a:lnTo>
                  <a:pt x="2898575" y="984775"/>
                </a:lnTo>
                <a:lnTo>
                  <a:pt x="2918172" y="943500"/>
                </a:lnTo>
                <a:lnTo>
                  <a:pt x="2930479" y="898675"/>
                </a:lnTo>
                <a:lnTo>
                  <a:pt x="2934748" y="851051"/>
                </a:lnTo>
                <a:lnTo>
                  <a:pt x="2934748" y="264949"/>
                </a:lnTo>
                <a:lnTo>
                  <a:pt x="2930479" y="217324"/>
                </a:lnTo>
                <a:lnTo>
                  <a:pt x="2918172" y="172500"/>
                </a:lnTo>
                <a:lnTo>
                  <a:pt x="2898575" y="131224"/>
                </a:lnTo>
                <a:lnTo>
                  <a:pt x="2872435" y="94245"/>
                </a:lnTo>
                <a:lnTo>
                  <a:pt x="2840502" y="62312"/>
                </a:lnTo>
                <a:lnTo>
                  <a:pt x="2803524" y="36173"/>
                </a:lnTo>
                <a:lnTo>
                  <a:pt x="2762249" y="16575"/>
                </a:lnTo>
                <a:lnTo>
                  <a:pt x="2717424" y="4268"/>
                </a:lnTo>
                <a:lnTo>
                  <a:pt x="266979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3" name="object 23"/>
          <p:cNvSpPr/>
          <p:nvPr/>
        </p:nvSpPr>
        <p:spPr>
          <a:xfrm>
            <a:off x="6096000" y="1295400"/>
            <a:ext cx="3657600" cy="2438400"/>
          </a:xfrm>
          <a:custGeom>
            <a:avLst/>
            <a:gdLst/>
            <a:ahLst/>
            <a:cxnLst/>
            <a:rect l="l" t="t" r="r" b="b"/>
            <a:pathLst>
              <a:path w="6062345" h="1116330">
                <a:moveTo>
                  <a:pt x="5809197" y="0"/>
                </a:moveTo>
                <a:lnTo>
                  <a:pt x="252573" y="0"/>
                </a:lnTo>
                <a:lnTo>
                  <a:pt x="207173" y="4069"/>
                </a:lnTo>
                <a:lnTo>
                  <a:pt x="164442" y="15801"/>
                </a:lnTo>
                <a:lnTo>
                  <a:pt x="125095" y="34483"/>
                </a:lnTo>
                <a:lnTo>
                  <a:pt x="89844" y="59402"/>
                </a:lnTo>
                <a:lnTo>
                  <a:pt x="59402" y="89844"/>
                </a:lnTo>
                <a:lnTo>
                  <a:pt x="34483" y="125095"/>
                </a:lnTo>
                <a:lnTo>
                  <a:pt x="15801" y="164443"/>
                </a:lnTo>
                <a:lnTo>
                  <a:pt x="4069" y="207174"/>
                </a:lnTo>
                <a:lnTo>
                  <a:pt x="0" y="252575"/>
                </a:lnTo>
                <a:lnTo>
                  <a:pt x="0" y="863427"/>
                </a:lnTo>
                <a:lnTo>
                  <a:pt x="4069" y="908827"/>
                </a:lnTo>
                <a:lnTo>
                  <a:pt x="15801" y="951558"/>
                </a:lnTo>
                <a:lnTo>
                  <a:pt x="34483" y="990906"/>
                </a:lnTo>
                <a:lnTo>
                  <a:pt x="59402" y="1026157"/>
                </a:lnTo>
                <a:lnTo>
                  <a:pt x="89844" y="1056598"/>
                </a:lnTo>
                <a:lnTo>
                  <a:pt x="125095" y="1081517"/>
                </a:lnTo>
                <a:lnTo>
                  <a:pt x="164442" y="1100199"/>
                </a:lnTo>
                <a:lnTo>
                  <a:pt x="207173" y="1111931"/>
                </a:lnTo>
                <a:lnTo>
                  <a:pt x="252573" y="1116001"/>
                </a:lnTo>
                <a:lnTo>
                  <a:pt x="5809197" y="1116001"/>
                </a:lnTo>
                <a:lnTo>
                  <a:pt x="5854597" y="1111931"/>
                </a:lnTo>
                <a:lnTo>
                  <a:pt x="5897328" y="1100199"/>
                </a:lnTo>
                <a:lnTo>
                  <a:pt x="5936676" y="1081517"/>
                </a:lnTo>
                <a:lnTo>
                  <a:pt x="5971927" y="1056598"/>
                </a:lnTo>
                <a:lnTo>
                  <a:pt x="6002368" y="1026157"/>
                </a:lnTo>
                <a:lnTo>
                  <a:pt x="6027287" y="990906"/>
                </a:lnTo>
                <a:lnTo>
                  <a:pt x="6045969" y="951558"/>
                </a:lnTo>
                <a:lnTo>
                  <a:pt x="6057701" y="908827"/>
                </a:lnTo>
                <a:lnTo>
                  <a:pt x="6061770" y="863427"/>
                </a:lnTo>
                <a:lnTo>
                  <a:pt x="6061770" y="252575"/>
                </a:lnTo>
                <a:lnTo>
                  <a:pt x="6057701" y="207174"/>
                </a:lnTo>
                <a:lnTo>
                  <a:pt x="6045969" y="164443"/>
                </a:lnTo>
                <a:lnTo>
                  <a:pt x="6027287" y="125095"/>
                </a:lnTo>
                <a:lnTo>
                  <a:pt x="6002368" y="89844"/>
                </a:lnTo>
                <a:lnTo>
                  <a:pt x="5971927" y="59402"/>
                </a:lnTo>
                <a:lnTo>
                  <a:pt x="5936676" y="34483"/>
                </a:lnTo>
                <a:lnTo>
                  <a:pt x="5897328" y="15801"/>
                </a:lnTo>
                <a:lnTo>
                  <a:pt x="5854597" y="4069"/>
                </a:lnTo>
                <a:lnTo>
                  <a:pt x="58091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6" name="object 23"/>
          <p:cNvSpPr/>
          <p:nvPr/>
        </p:nvSpPr>
        <p:spPr>
          <a:xfrm>
            <a:off x="6019800" y="3962400"/>
            <a:ext cx="3657600" cy="2590800"/>
          </a:xfrm>
          <a:custGeom>
            <a:avLst/>
            <a:gdLst/>
            <a:ahLst/>
            <a:cxnLst/>
            <a:rect l="l" t="t" r="r" b="b"/>
            <a:pathLst>
              <a:path w="6062345" h="1116330">
                <a:moveTo>
                  <a:pt x="5809197" y="0"/>
                </a:moveTo>
                <a:lnTo>
                  <a:pt x="252573" y="0"/>
                </a:lnTo>
                <a:lnTo>
                  <a:pt x="207173" y="4069"/>
                </a:lnTo>
                <a:lnTo>
                  <a:pt x="164442" y="15801"/>
                </a:lnTo>
                <a:lnTo>
                  <a:pt x="125095" y="34483"/>
                </a:lnTo>
                <a:lnTo>
                  <a:pt x="89844" y="59402"/>
                </a:lnTo>
                <a:lnTo>
                  <a:pt x="59402" y="89844"/>
                </a:lnTo>
                <a:lnTo>
                  <a:pt x="34483" y="125095"/>
                </a:lnTo>
                <a:lnTo>
                  <a:pt x="15801" y="164443"/>
                </a:lnTo>
                <a:lnTo>
                  <a:pt x="4069" y="207174"/>
                </a:lnTo>
                <a:lnTo>
                  <a:pt x="0" y="252575"/>
                </a:lnTo>
                <a:lnTo>
                  <a:pt x="0" y="863427"/>
                </a:lnTo>
                <a:lnTo>
                  <a:pt x="4069" y="908827"/>
                </a:lnTo>
                <a:lnTo>
                  <a:pt x="15801" y="951558"/>
                </a:lnTo>
                <a:lnTo>
                  <a:pt x="34483" y="990906"/>
                </a:lnTo>
                <a:lnTo>
                  <a:pt x="59402" y="1026157"/>
                </a:lnTo>
                <a:lnTo>
                  <a:pt x="89844" y="1056598"/>
                </a:lnTo>
                <a:lnTo>
                  <a:pt x="125095" y="1081517"/>
                </a:lnTo>
                <a:lnTo>
                  <a:pt x="164442" y="1100199"/>
                </a:lnTo>
                <a:lnTo>
                  <a:pt x="207173" y="1111931"/>
                </a:lnTo>
                <a:lnTo>
                  <a:pt x="252573" y="1116001"/>
                </a:lnTo>
                <a:lnTo>
                  <a:pt x="5809197" y="1116001"/>
                </a:lnTo>
                <a:lnTo>
                  <a:pt x="5854597" y="1111931"/>
                </a:lnTo>
                <a:lnTo>
                  <a:pt x="5897328" y="1100199"/>
                </a:lnTo>
                <a:lnTo>
                  <a:pt x="5936676" y="1081517"/>
                </a:lnTo>
                <a:lnTo>
                  <a:pt x="5971927" y="1056598"/>
                </a:lnTo>
                <a:lnTo>
                  <a:pt x="6002368" y="1026157"/>
                </a:lnTo>
                <a:lnTo>
                  <a:pt x="6027287" y="990906"/>
                </a:lnTo>
                <a:lnTo>
                  <a:pt x="6045969" y="951558"/>
                </a:lnTo>
                <a:lnTo>
                  <a:pt x="6057701" y="908827"/>
                </a:lnTo>
                <a:lnTo>
                  <a:pt x="6061770" y="863427"/>
                </a:lnTo>
                <a:lnTo>
                  <a:pt x="6061770" y="252575"/>
                </a:lnTo>
                <a:lnTo>
                  <a:pt x="6057701" y="207174"/>
                </a:lnTo>
                <a:lnTo>
                  <a:pt x="6045969" y="164443"/>
                </a:lnTo>
                <a:lnTo>
                  <a:pt x="6027287" y="125095"/>
                </a:lnTo>
                <a:lnTo>
                  <a:pt x="6002368" y="89844"/>
                </a:lnTo>
                <a:lnTo>
                  <a:pt x="5971927" y="59402"/>
                </a:lnTo>
                <a:lnTo>
                  <a:pt x="5936676" y="34483"/>
                </a:lnTo>
                <a:lnTo>
                  <a:pt x="5897328" y="15801"/>
                </a:lnTo>
                <a:lnTo>
                  <a:pt x="5854597" y="4069"/>
                </a:lnTo>
                <a:lnTo>
                  <a:pt x="58091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6" name="TextBox 205"/>
          <p:cNvSpPr txBox="1"/>
          <p:nvPr/>
        </p:nvSpPr>
        <p:spPr>
          <a:xfrm>
            <a:off x="1905000" y="5105400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Строительство завода по производству безалкогольных и слабоалкогольных напитков</a:t>
            </a:r>
          </a:p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п.мичуринский Стоимость проекта – 484,6 млн. рублей. Количество созданных </a:t>
            </a:r>
          </a:p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рабочих мест – 39.</a:t>
            </a:r>
            <a:endParaRPr lang="ru-RU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172200" y="4343400"/>
            <a:ext cx="3429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Количество реализованных  </a:t>
            </a:r>
          </a:p>
          <a:p>
            <a:pPr algn="ctr"/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инвестиционных проектов </a:t>
            </a:r>
          </a:p>
          <a:p>
            <a:pPr algn="ctr"/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на территории Брянского района </a:t>
            </a:r>
          </a:p>
          <a:p>
            <a:pPr algn="ctr"/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за период с 2023 по 2025 год – </a:t>
            </a:r>
            <a:r>
              <a:rPr lang="ru-RU" sz="14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      Рабочие места, созданные в рамках </a:t>
            </a:r>
          </a:p>
          <a:p>
            <a:pPr algn="ctr"/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инвестиционных проектов –  </a:t>
            </a:r>
          </a:p>
          <a:p>
            <a:pPr algn="ctr"/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новых </a:t>
            </a:r>
            <a:r>
              <a:rPr lang="ru-RU" sz="1400" b="1" i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304</a:t>
            </a:r>
            <a:r>
              <a:rPr lang="ru-RU" sz="1200" b="1" i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рабочих места.</a:t>
            </a:r>
          </a:p>
          <a:p>
            <a:pPr algn="ctr"/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       Объем инвестиций по реализованным инвестиционным проектам -  </a:t>
            </a:r>
            <a:r>
              <a:rPr lang="ru-RU" sz="14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9 092,3 </a:t>
            </a:r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млн. рублей.</a:t>
            </a:r>
            <a:endParaRPr lang="ru-RU" sz="12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5" name="Picture 5" descr="https://banner2.cleanpng.com/20180330/cqq/kisspng-performance-management-business-management-consult-performance-5abdc96128e742.42292002152238729716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4114800"/>
            <a:ext cx="493769" cy="432048"/>
          </a:xfrm>
          <a:prstGeom prst="rect">
            <a:avLst/>
          </a:prstGeom>
          <a:solidFill>
            <a:srgbClr val="4756A0"/>
          </a:solidFill>
          <a:ln>
            <a:noFill/>
          </a:ln>
        </p:spPr>
      </p:pic>
      <p:sp>
        <p:nvSpPr>
          <p:cNvPr id="30" name="Овал 29">
            <a:hlinkClick r:id="rId3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578" name="AutoShape 2" descr="C:\Users\%D0%A9%D0%B5%D1%80%D0%B1%D0%B0%D0%BA%D0%BE%D0%B2%D0%B0\OneDrive\%D0%A0%D0%B0%D0%B1%D0%BE%D1%87%D0%B8%D0%B9 %D1%81%D1%82%D0%BE%D0%BB\%D0%A1%D0%B8%D0%B1%D0%B8%D1%80%D1%81%D0%BA%D0%B8%D0%B5 %D0%B1%D0%B0%D0%BD%D0%B8.jpj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4580" name="AutoShape 4" descr="C:\Users\%D0%A9%D0%B5%D1%80%D0%B1%D0%B0%D0%BA%D0%BE%D0%B2%D0%B0\OneDrive\%D0%A0%D0%B0%D0%B1%D0%BE%D1%87%D0%B8%D0%B9 %D1%81%D1%82%D0%BE%D0%BB\%D0%A1%D0%B8%D0%B1%D0%B8%D1%80%D1%81%D0%BA%D0%B8%D0%B5 %D0%B1%D0%B0%D0%BD%D0%B8.jpj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4582" name="AutoShape 6" descr="C:\Users\%D0%A9%D0%B5%D1%80%D0%B1%D0%B0%D0%BA%D0%BE%D0%B2%D0%B0\OneDrive\%D0%A0%D0%B0%D0%B1%D0%BE%D1%87%D0%B8%D0%B9 %D1%81%D1%82%D0%BE%D0%BB\%D0%A1%D0%B8%D0%B1%D0%B8%D1%80%D1%81%D0%BA%D0%B8%D0%B5 %D0%B1%D0%B0%D0%BD%D0%B8.jpj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4584" name="AutoShape 8" descr="Сибирские бани*Бря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4586" name="Picture 10" descr="C:\Users\Щербакова\Downloads\17441974082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524000"/>
            <a:ext cx="251460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26626" name="AutoShape 2" descr="C:\Users\3812~1\AppData\Local\Temp\{3E261BDA-F43E-4EF0-A55B-8119AFA0FF0E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6628" name="AutoShape 4" descr="C:\Users\3812~1\AppData\Local\Temp\{3E261BDA-F43E-4EF0-A55B-8119AFA0FF0E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6632" name="Picture 8" descr="https://avatars.mds.yandex.net/i?id=a4737bf68f39140e689593061ac09330d2b51821-12994680-images-thumbs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1524000"/>
            <a:ext cx="251460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35" name="TextBox 34"/>
          <p:cNvSpPr txBox="1"/>
          <p:nvPr/>
        </p:nvSpPr>
        <p:spPr>
          <a:xfrm>
            <a:off x="381000" y="3429000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Строительство тепличного комбината площадью 7,2 га для круглогодичного производства овощных культур в с.Журиничи,  2 очередь</a:t>
            </a:r>
          </a:p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Стоимость проекта – 8 457,7 млн. рублей. Количество созданных </a:t>
            </a:r>
          </a:p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рабочих мест – 223.</a:t>
            </a:r>
            <a:endParaRPr lang="ru-RU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1" name="Диаграмма 30"/>
          <p:cNvGraphicFramePr/>
          <p:nvPr/>
        </p:nvGraphicFramePr>
        <p:xfrm>
          <a:off x="6172200" y="1371600"/>
          <a:ext cx="3588399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8" name="object 2"/>
          <p:cNvSpPr/>
          <p:nvPr/>
        </p:nvSpPr>
        <p:spPr>
          <a:xfrm>
            <a:off x="3200400" y="3276600"/>
            <a:ext cx="2667000" cy="1219200"/>
          </a:xfrm>
          <a:custGeom>
            <a:avLst/>
            <a:gdLst/>
            <a:ahLst/>
            <a:cxnLst/>
            <a:rect l="l" t="t" r="r" b="b"/>
            <a:pathLst>
              <a:path w="2934970" h="1116330">
                <a:moveTo>
                  <a:pt x="2669799" y="0"/>
                </a:moveTo>
                <a:lnTo>
                  <a:pt x="264949" y="0"/>
                </a:lnTo>
                <a:lnTo>
                  <a:pt x="217324" y="4268"/>
                </a:lnTo>
                <a:lnTo>
                  <a:pt x="172499" y="16575"/>
                </a:lnTo>
                <a:lnTo>
                  <a:pt x="131224" y="36173"/>
                </a:lnTo>
                <a:lnTo>
                  <a:pt x="94245" y="62312"/>
                </a:lnTo>
                <a:lnTo>
                  <a:pt x="62312" y="94245"/>
                </a:lnTo>
                <a:lnTo>
                  <a:pt x="36173" y="131224"/>
                </a:lnTo>
                <a:lnTo>
                  <a:pt x="16575" y="172500"/>
                </a:lnTo>
                <a:lnTo>
                  <a:pt x="4268" y="217324"/>
                </a:lnTo>
                <a:lnTo>
                  <a:pt x="0" y="264949"/>
                </a:lnTo>
                <a:lnTo>
                  <a:pt x="0" y="851051"/>
                </a:lnTo>
                <a:lnTo>
                  <a:pt x="4268" y="898675"/>
                </a:lnTo>
                <a:lnTo>
                  <a:pt x="16575" y="943500"/>
                </a:lnTo>
                <a:lnTo>
                  <a:pt x="36173" y="984775"/>
                </a:lnTo>
                <a:lnTo>
                  <a:pt x="62312" y="1021754"/>
                </a:lnTo>
                <a:lnTo>
                  <a:pt x="94245" y="1053687"/>
                </a:lnTo>
                <a:lnTo>
                  <a:pt x="131224" y="1079826"/>
                </a:lnTo>
                <a:lnTo>
                  <a:pt x="172499" y="1099423"/>
                </a:lnTo>
                <a:lnTo>
                  <a:pt x="217324" y="1111731"/>
                </a:lnTo>
                <a:lnTo>
                  <a:pt x="264949" y="1115999"/>
                </a:lnTo>
                <a:lnTo>
                  <a:pt x="2669799" y="1115999"/>
                </a:lnTo>
                <a:lnTo>
                  <a:pt x="2717424" y="1111731"/>
                </a:lnTo>
                <a:lnTo>
                  <a:pt x="2762249" y="1099423"/>
                </a:lnTo>
                <a:lnTo>
                  <a:pt x="2803524" y="1079826"/>
                </a:lnTo>
                <a:lnTo>
                  <a:pt x="2840502" y="1053687"/>
                </a:lnTo>
                <a:lnTo>
                  <a:pt x="2872435" y="1021754"/>
                </a:lnTo>
                <a:lnTo>
                  <a:pt x="2898575" y="984775"/>
                </a:lnTo>
                <a:lnTo>
                  <a:pt x="2918172" y="943500"/>
                </a:lnTo>
                <a:lnTo>
                  <a:pt x="2930479" y="898675"/>
                </a:lnTo>
                <a:lnTo>
                  <a:pt x="2934748" y="851051"/>
                </a:lnTo>
                <a:lnTo>
                  <a:pt x="2934748" y="264949"/>
                </a:lnTo>
                <a:lnTo>
                  <a:pt x="2930479" y="217324"/>
                </a:lnTo>
                <a:lnTo>
                  <a:pt x="2918172" y="172500"/>
                </a:lnTo>
                <a:lnTo>
                  <a:pt x="2898575" y="131224"/>
                </a:lnTo>
                <a:lnTo>
                  <a:pt x="2872435" y="94245"/>
                </a:lnTo>
                <a:lnTo>
                  <a:pt x="2840502" y="62312"/>
                </a:lnTo>
                <a:lnTo>
                  <a:pt x="2803524" y="36173"/>
                </a:lnTo>
                <a:lnTo>
                  <a:pt x="2762249" y="16575"/>
                </a:lnTo>
                <a:lnTo>
                  <a:pt x="2717424" y="4268"/>
                </a:lnTo>
                <a:lnTo>
                  <a:pt x="266979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TextBox 28"/>
          <p:cNvSpPr txBox="1"/>
          <p:nvPr/>
        </p:nvSpPr>
        <p:spPr>
          <a:xfrm>
            <a:off x="3276600" y="34290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Строительство ООО «Сибирские бани» оздоровительного центра</a:t>
            </a:r>
          </a:p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п.Путевка. Стоимость проекта – 150 млн. рублей. Количество созданных </a:t>
            </a:r>
          </a:p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рабочих мест – 42.</a:t>
            </a:r>
            <a:endParaRPr lang="ru-RU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7015" y="1401545"/>
            <a:ext cx="9137015" cy="4389655"/>
            <a:chOff x="627015" y="1401545"/>
            <a:chExt cx="9137015" cy="4900930"/>
          </a:xfrm>
        </p:grpSpPr>
        <p:sp>
          <p:nvSpPr>
            <p:cNvPr id="3" name="object 3"/>
            <p:cNvSpPr/>
            <p:nvPr/>
          </p:nvSpPr>
          <p:spPr>
            <a:xfrm>
              <a:off x="627015" y="1956987"/>
              <a:ext cx="9137015" cy="4345305"/>
            </a:xfrm>
            <a:custGeom>
              <a:avLst/>
              <a:gdLst/>
              <a:ahLst/>
              <a:cxnLst/>
              <a:rect l="l" t="t" r="r" b="b"/>
              <a:pathLst>
                <a:path w="9137015" h="4345305">
                  <a:moveTo>
                    <a:pt x="8848576" y="0"/>
                  </a:moveTo>
                  <a:lnTo>
                    <a:pt x="287810" y="0"/>
                  </a:lnTo>
                  <a:lnTo>
                    <a:pt x="241125" y="3766"/>
                  </a:lnTo>
                  <a:lnTo>
                    <a:pt x="196839" y="14672"/>
                  </a:lnTo>
                  <a:lnTo>
                    <a:pt x="155544" y="32124"/>
                  </a:lnTo>
                  <a:lnTo>
                    <a:pt x="117833" y="55530"/>
                  </a:lnTo>
                  <a:lnTo>
                    <a:pt x="84297" y="84297"/>
                  </a:lnTo>
                  <a:lnTo>
                    <a:pt x="55530" y="117833"/>
                  </a:lnTo>
                  <a:lnTo>
                    <a:pt x="32124" y="155544"/>
                  </a:lnTo>
                  <a:lnTo>
                    <a:pt x="14672" y="196839"/>
                  </a:lnTo>
                  <a:lnTo>
                    <a:pt x="3766" y="241125"/>
                  </a:lnTo>
                  <a:lnTo>
                    <a:pt x="0" y="287809"/>
                  </a:lnTo>
                  <a:lnTo>
                    <a:pt x="0" y="4057169"/>
                  </a:lnTo>
                  <a:lnTo>
                    <a:pt x="3766" y="4103853"/>
                  </a:lnTo>
                  <a:lnTo>
                    <a:pt x="14672" y="4148139"/>
                  </a:lnTo>
                  <a:lnTo>
                    <a:pt x="32124" y="4189434"/>
                  </a:lnTo>
                  <a:lnTo>
                    <a:pt x="55530" y="4227146"/>
                  </a:lnTo>
                  <a:lnTo>
                    <a:pt x="84297" y="4260681"/>
                  </a:lnTo>
                  <a:lnTo>
                    <a:pt x="117833" y="4289448"/>
                  </a:lnTo>
                  <a:lnTo>
                    <a:pt x="155544" y="4312854"/>
                  </a:lnTo>
                  <a:lnTo>
                    <a:pt x="196839" y="4330306"/>
                  </a:lnTo>
                  <a:lnTo>
                    <a:pt x="241125" y="4341212"/>
                  </a:lnTo>
                  <a:lnTo>
                    <a:pt x="287810" y="4344979"/>
                  </a:lnTo>
                  <a:lnTo>
                    <a:pt x="8848576" y="4344979"/>
                  </a:lnTo>
                  <a:lnTo>
                    <a:pt x="8895261" y="4341212"/>
                  </a:lnTo>
                  <a:lnTo>
                    <a:pt x="8939547" y="4330306"/>
                  </a:lnTo>
                  <a:lnTo>
                    <a:pt x="8980842" y="4312854"/>
                  </a:lnTo>
                  <a:lnTo>
                    <a:pt x="9018553" y="4289448"/>
                  </a:lnTo>
                  <a:lnTo>
                    <a:pt x="9052089" y="4260681"/>
                  </a:lnTo>
                  <a:lnTo>
                    <a:pt x="9080856" y="4227146"/>
                  </a:lnTo>
                  <a:lnTo>
                    <a:pt x="9104262" y="4189434"/>
                  </a:lnTo>
                  <a:lnTo>
                    <a:pt x="9121714" y="4148139"/>
                  </a:lnTo>
                  <a:lnTo>
                    <a:pt x="9132619" y="4103853"/>
                  </a:lnTo>
                  <a:lnTo>
                    <a:pt x="9136386" y="4057169"/>
                  </a:lnTo>
                  <a:lnTo>
                    <a:pt x="9136386" y="287809"/>
                  </a:lnTo>
                  <a:lnTo>
                    <a:pt x="9132619" y="241125"/>
                  </a:lnTo>
                  <a:lnTo>
                    <a:pt x="9121714" y="196839"/>
                  </a:lnTo>
                  <a:lnTo>
                    <a:pt x="9104262" y="155544"/>
                  </a:lnTo>
                  <a:lnTo>
                    <a:pt x="9080856" y="117833"/>
                  </a:lnTo>
                  <a:lnTo>
                    <a:pt x="9052089" y="84297"/>
                  </a:lnTo>
                  <a:lnTo>
                    <a:pt x="9018553" y="55530"/>
                  </a:lnTo>
                  <a:lnTo>
                    <a:pt x="8980842" y="32124"/>
                  </a:lnTo>
                  <a:lnTo>
                    <a:pt x="8939547" y="14672"/>
                  </a:lnTo>
                  <a:lnTo>
                    <a:pt x="8895261" y="3766"/>
                  </a:lnTo>
                  <a:lnTo>
                    <a:pt x="884857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27016" y="1401545"/>
              <a:ext cx="9137015" cy="1153160"/>
            </a:xfrm>
            <a:custGeom>
              <a:avLst/>
              <a:gdLst/>
              <a:ahLst/>
              <a:cxnLst/>
              <a:rect l="l" t="t" r="r" b="b"/>
              <a:pathLst>
                <a:path w="9137015" h="1153160">
                  <a:moveTo>
                    <a:pt x="8880172" y="0"/>
                  </a:moveTo>
                  <a:lnTo>
                    <a:pt x="256226" y="0"/>
                  </a:lnTo>
                  <a:lnTo>
                    <a:pt x="210169" y="4128"/>
                  </a:lnTo>
                  <a:lnTo>
                    <a:pt x="166820" y="16030"/>
                  </a:lnTo>
                  <a:lnTo>
                    <a:pt x="126904" y="34982"/>
                  </a:lnTo>
                  <a:lnTo>
                    <a:pt x="91143" y="60261"/>
                  </a:lnTo>
                  <a:lnTo>
                    <a:pt x="60261" y="91143"/>
                  </a:lnTo>
                  <a:lnTo>
                    <a:pt x="34982" y="126904"/>
                  </a:lnTo>
                  <a:lnTo>
                    <a:pt x="16030" y="166821"/>
                  </a:lnTo>
                  <a:lnTo>
                    <a:pt x="4128" y="210170"/>
                  </a:lnTo>
                  <a:lnTo>
                    <a:pt x="0" y="256227"/>
                  </a:lnTo>
                  <a:lnTo>
                    <a:pt x="0" y="896584"/>
                  </a:lnTo>
                  <a:lnTo>
                    <a:pt x="4128" y="942641"/>
                  </a:lnTo>
                  <a:lnTo>
                    <a:pt x="16030" y="985990"/>
                  </a:lnTo>
                  <a:lnTo>
                    <a:pt x="34982" y="1025907"/>
                  </a:lnTo>
                  <a:lnTo>
                    <a:pt x="60261" y="1061668"/>
                  </a:lnTo>
                  <a:lnTo>
                    <a:pt x="91143" y="1092550"/>
                  </a:lnTo>
                  <a:lnTo>
                    <a:pt x="126904" y="1117829"/>
                  </a:lnTo>
                  <a:lnTo>
                    <a:pt x="166820" y="1136781"/>
                  </a:lnTo>
                  <a:lnTo>
                    <a:pt x="210169" y="1148683"/>
                  </a:lnTo>
                  <a:lnTo>
                    <a:pt x="256226" y="1152812"/>
                  </a:lnTo>
                  <a:lnTo>
                    <a:pt x="8880172" y="1152812"/>
                  </a:lnTo>
                  <a:lnTo>
                    <a:pt x="8926229" y="1148683"/>
                  </a:lnTo>
                  <a:lnTo>
                    <a:pt x="8969577" y="1136781"/>
                  </a:lnTo>
                  <a:lnTo>
                    <a:pt x="9009494" y="1117829"/>
                  </a:lnTo>
                  <a:lnTo>
                    <a:pt x="9045255" y="1092550"/>
                  </a:lnTo>
                  <a:lnTo>
                    <a:pt x="9076137" y="1061668"/>
                  </a:lnTo>
                  <a:lnTo>
                    <a:pt x="9101416" y="1025907"/>
                  </a:lnTo>
                  <a:lnTo>
                    <a:pt x="9120368" y="985990"/>
                  </a:lnTo>
                  <a:lnTo>
                    <a:pt x="9132270" y="942641"/>
                  </a:lnTo>
                  <a:lnTo>
                    <a:pt x="9136398" y="896584"/>
                  </a:lnTo>
                  <a:lnTo>
                    <a:pt x="9136398" y="256227"/>
                  </a:lnTo>
                  <a:lnTo>
                    <a:pt x="9132270" y="210170"/>
                  </a:lnTo>
                  <a:lnTo>
                    <a:pt x="9120368" y="166821"/>
                  </a:lnTo>
                  <a:lnTo>
                    <a:pt x="9101416" y="126904"/>
                  </a:lnTo>
                  <a:lnTo>
                    <a:pt x="9076137" y="91143"/>
                  </a:lnTo>
                  <a:lnTo>
                    <a:pt x="9045255" y="60261"/>
                  </a:lnTo>
                  <a:lnTo>
                    <a:pt x="9009494" y="34982"/>
                  </a:lnTo>
                  <a:lnTo>
                    <a:pt x="8969577" y="16030"/>
                  </a:lnTo>
                  <a:lnTo>
                    <a:pt x="8926229" y="4128"/>
                  </a:lnTo>
                  <a:lnTo>
                    <a:pt x="8880172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627011" y="2163851"/>
              <a:ext cx="9137015" cy="3103880"/>
            </a:xfrm>
            <a:custGeom>
              <a:avLst/>
              <a:gdLst/>
              <a:ahLst/>
              <a:cxnLst/>
              <a:rect l="l" t="t" r="r" b="b"/>
              <a:pathLst>
                <a:path w="9137015" h="3103879">
                  <a:moveTo>
                    <a:pt x="9136393" y="0"/>
                  </a:moveTo>
                  <a:lnTo>
                    <a:pt x="7711122" y="0"/>
                  </a:lnTo>
                  <a:lnTo>
                    <a:pt x="6285852" y="0"/>
                  </a:lnTo>
                  <a:lnTo>
                    <a:pt x="3142919" y="0"/>
                  </a:lnTo>
                  <a:lnTo>
                    <a:pt x="0" y="0"/>
                  </a:lnTo>
                  <a:lnTo>
                    <a:pt x="0" y="1034529"/>
                  </a:lnTo>
                  <a:lnTo>
                    <a:pt x="0" y="2069058"/>
                  </a:lnTo>
                  <a:lnTo>
                    <a:pt x="0" y="3103588"/>
                  </a:lnTo>
                  <a:lnTo>
                    <a:pt x="3142919" y="3103588"/>
                  </a:lnTo>
                  <a:lnTo>
                    <a:pt x="6285852" y="3103588"/>
                  </a:lnTo>
                  <a:lnTo>
                    <a:pt x="7711122" y="3103588"/>
                  </a:lnTo>
                  <a:lnTo>
                    <a:pt x="9136393" y="3103588"/>
                  </a:lnTo>
                  <a:lnTo>
                    <a:pt x="9136393" y="2069058"/>
                  </a:lnTo>
                  <a:lnTo>
                    <a:pt x="9136393" y="1034529"/>
                  </a:lnTo>
                  <a:lnTo>
                    <a:pt x="913639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747712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 smtClean="0"/>
              <a:t>РЕАЛИЗУЕМЫЕ </a:t>
            </a:r>
            <a:r>
              <a:rPr spc="-10" dirty="0"/>
              <a:t>ИНВЕСТИЦИОННЫЕ </a:t>
            </a:r>
            <a:r>
              <a:rPr spc="-5" dirty="0" smtClean="0"/>
              <a:t>ПРОЕКТЫ</a:t>
            </a:r>
            <a:r>
              <a:rPr lang="ru-RU" spc="-5" dirty="0" smtClean="0"/>
              <a:t/>
            </a:r>
            <a:br>
              <a:rPr lang="ru-RU" spc="-5" dirty="0" smtClean="0"/>
            </a:br>
            <a:r>
              <a:rPr lang="ru-RU" b="0" spc="-5" dirty="0" smtClean="0"/>
              <a:t>БРЯНСКОГО МУНИЦИПАЛЬНОГО РАЙОНА</a:t>
            </a:r>
            <a:endParaRPr b="0" spc="-5" dirty="0"/>
          </a:p>
        </p:txBody>
      </p:sp>
      <p:sp>
        <p:nvSpPr>
          <p:cNvPr id="7" name="object 7"/>
          <p:cNvSpPr/>
          <p:nvPr/>
        </p:nvSpPr>
        <p:spPr>
          <a:xfrm>
            <a:off x="627016" y="163628"/>
            <a:ext cx="2334895" cy="274320"/>
          </a:xfrm>
          <a:custGeom>
            <a:avLst/>
            <a:gdLst/>
            <a:ahLst/>
            <a:cxnLst/>
            <a:rect l="l" t="t" r="r" b="b"/>
            <a:pathLst>
              <a:path w="2334895" h="274320">
                <a:moveTo>
                  <a:pt x="2197921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2197921" y="273843"/>
                </a:lnTo>
                <a:lnTo>
                  <a:pt x="2241199" y="266863"/>
                </a:lnTo>
                <a:lnTo>
                  <a:pt x="2278786" y="247425"/>
                </a:lnTo>
                <a:lnTo>
                  <a:pt x="2308426" y="217786"/>
                </a:lnTo>
                <a:lnTo>
                  <a:pt x="2327863" y="180200"/>
                </a:lnTo>
                <a:lnTo>
                  <a:pt x="2334844" y="136922"/>
                </a:lnTo>
                <a:lnTo>
                  <a:pt x="2327863" y="93644"/>
                </a:lnTo>
                <a:lnTo>
                  <a:pt x="2308426" y="56057"/>
                </a:lnTo>
                <a:lnTo>
                  <a:pt x="2278786" y="26417"/>
                </a:lnTo>
                <a:lnTo>
                  <a:pt x="2241199" y="6980"/>
                </a:lnTo>
                <a:lnTo>
                  <a:pt x="219792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762419" y="227076"/>
            <a:ext cx="20650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реализуемые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инвестиционные проекты</a:t>
            </a:r>
            <a:endParaRPr sz="800" dirty="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609600" y="1371600"/>
          <a:ext cx="9056736" cy="43433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95166"/>
                <a:gridCol w="2115295"/>
                <a:gridCol w="1233560"/>
                <a:gridCol w="1412715"/>
              </a:tblGrid>
              <a:tr h="8208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 dirty="0" smtClean="0">
                        <a:latin typeface="Times New Roman"/>
                        <a:cs typeface="Times New Roman"/>
                      </a:endParaRPr>
                    </a:p>
                    <a:p>
                      <a:pPr marL="72326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   </a:t>
                      </a:r>
                      <a:r>
                        <a:rPr sz="9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900" b="1" spc="-3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b="1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ИНВЕСТПРОЕКТА,</a:t>
                      </a:r>
                      <a:r>
                        <a:rPr lang="ru-RU" sz="900" b="1" baseline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</a:p>
                    <a:p>
                      <a:pPr marL="72326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                  СРОКИ </a:t>
                      </a:r>
                      <a:r>
                        <a:rPr lang="ru-RU" sz="900" b="1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РЕ</a:t>
                      </a:r>
                      <a:r>
                        <a:rPr lang="ru-RU" sz="900" b="1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lang="ru-RU" sz="900" b="1" spc="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Л</a:t>
                      </a:r>
                      <a:r>
                        <a:rPr lang="ru-RU" sz="900" b="1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lang="ru-RU" sz="9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</a:t>
                      </a:r>
                      <a:r>
                        <a:rPr lang="ru-RU" sz="900" b="1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АЦИИ</a:t>
                      </a:r>
                      <a:endParaRPr lang="ru-RU" sz="900" dirty="0" smtClean="0">
                        <a:latin typeface="Arial"/>
                        <a:cs typeface="Arial"/>
                      </a:endParaRPr>
                    </a:p>
                    <a:p>
                      <a:pPr marL="723265">
                        <a:lnSpc>
                          <a:spcPct val="100000"/>
                        </a:lnSpc>
                      </a:pP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 dirty="0" smtClean="0">
                        <a:latin typeface="Times New Roman"/>
                        <a:cs typeface="Times New Roman"/>
                      </a:endParaRPr>
                    </a:p>
                    <a:p>
                      <a:pPr marL="86995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ИНВЕСТОР</a:t>
                      </a:r>
                      <a:endParaRPr lang="ru-RU" sz="900" dirty="0" smtClean="0">
                        <a:latin typeface="Arial"/>
                        <a:cs typeface="Arial"/>
                      </a:endParaRPr>
                    </a:p>
                    <a:p>
                      <a:pPr marL="869950" algn="just">
                        <a:lnSpc>
                          <a:spcPct val="100000"/>
                        </a:lnSpc>
                      </a:pPr>
                      <a:r>
                        <a:rPr lang="ru-RU" sz="900" b="1" spc="-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      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lang="ru-RU" sz="900" b="1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Сумма проекта</a:t>
                      </a:r>
                      <a:endParaRPr sz="9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9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lang="ru-RU" sz="1000" b="1" dirty="0" smtClean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000" b="1" dirty="0" smtClean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00" b="1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Рабочие места,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00" b="1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чел.</a:t>
                      </a:r>
                      <a:endParaRPr lang="ru-RU" sz="1000" dirty="0" smtClean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934715">
                <a:tc>
                  <a:txBody>
                    <a:bodyPr/>
                    <a:lstStyle/>
                    <a:p>
                      <a:pPr marL="575945" algn="l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0" spc="-10" dirty="0" smtClean="0">
                          <a:latin typeface="Arial"/>
                          <a:cs typeface="Arial"/>
                        </a:rPr>
                        <a:t>Завод нефтегазового</a:t>
                      </a:r>
                      <a:r>
                        <a:rPr lang="ru-RU" sz="900" b="0" spc="-10" baseline="0" dirty="0" smtClean="0">
                          <a:latin typeface="Arial"/>
                          <a:cs typeface="Arial"/>
                        </a:rPr>
                        <a:t> и энергетического оборудования «ГазЭнергоКомплект», 2-я очередь строительства</a:t>
                      </a:r>
                    </a:p>
                    <a:p>
                      <a:pPr marL="575945" algn="l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00" b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235585" algn="ctr">
                        <a:lnSpc>
                          <a:spcPct val="102200"/>
                        </a:lnSpc>
                        <a:spcBef>
                          <a:spcPts val="735"/>
                        </a:spcBef>
                      </a:pPr>
                      <a:r>
                        <a:rPr lang="ru-RU" sz="900" b="0" spc="-10" dirty="0" smtClean="0">
                          <a:latin typeface="Microsoft Sans Serif"/>
                          <a:cs typeface="Microsoft Sans Serif"/>
                        </a:rPr>
                        <a:t>ООО «ГазЭнергоКомплект»</a:t>
                      </a:r>
                      <a:endParaRPr sz="900" b="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2 100,0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spc="-5" dirty="0" smtClean="0">
                          <a:latin typeface="Arial"/>
                          <a:cs typeface="Arial"/>
                        </a:rPr>
                        <a:t>150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944370">
                <a:tc>
                  <a:txBody>
                    <a:bodyPr/>
                    <a:lstStyle/>
                    <a:p>
                      <a:pPr marL="575945" algn="l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0" spc="-10" dirty="0" smtClean="0">
                          <a:latin typeface="Arial"/>
                          <a:cs typeface="Arial"/>
                        </a:rPr>
                        <a:t>Строительство почтово-грузового комплекса</a:t>
                      </a:r>
                    </a:p>
                    <a:p>
                      <a:pPr marL="575945" algn="l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00" b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573405" algn="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lang="ru-RU" sz="900" b="0" spc="-15" dirty="0" smtClean="0">
                          <a:latin typeface="Microsoft Sans Serif"/>
                          <a:cs typeface="Microsoft Sans Serif"/>
                        </a:rPr>
                        <a:t>        АО «Международный аэропорт Брянск»</a:t>
                      </a:r>
                      <a:endParaRPr sz="900" b="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spc="-5" dirty="0" smtClean="0">
                          <a:latin typeface="Arial"/>
                          <a:cs typeface="Arial"/>
                        </a:rPr>
                        <a:t>215,0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spc="-5" dirty="0" smtClean="0">
                          <a:latin typeface="Arial"/>
                          <a:cs typeface="Arial"/>
                        </a:rPr>
                        <a:t>30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950883">
                <a:tc>
                  <a:txBody>
                    <a:bodyPr/>
                    <a:lstStyle/>
                    <a:p>
                      <a:pPr marL="575945" algn="l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0" spc="-10" dirty="0" smtClean="0">
                          <a:latin typeface="Arial"/>
                          <a:cs typeface="Arial"/>
                        </a:rPr>
                        <a:t>Завод по производству фруктовых и зерновых дистилляторов</a:t>
                      </a:r>
                    </a:p>
                    <a:p>
                      <a:pPr marL="575945" algn="l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900" b="0" spc="-10" dirty="0" smtClean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7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0" dirty="0" smtClean="0">
                          <a:latin typeface="Microsoft Sans Serif"/>
                          <a:cs typeface="Microsoft Sans Serif"/>
                        </a:rPr>
                        <a:t>ООО «Инвест-Строй»</a:t>
                      </a:r>
                      <a:endParaRPr sz="900" b="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625,6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dirty="0" smtClean="0">
                          <a:latin typeface="Arial"/>
                          <a:cs typeface="Arial"/>
                        </a:rPr>
                        <a:t>36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692537">
                <a:tc>
                  <a:txBody>
                    <a:bodyPr/>
                    <a:lstStyle/>
                    <a:p>
                      <a:pPr marL="575945" algn="l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0" spc="-1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«Брянский сыродельный завод-3» в рамках комплексного освоения территории проекта «Агропромышленная деревня»,</a:t>
                      </a:r>
                    </a:p>
                    <a:p>
                      <a:pPr marL="575945" algn="l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0" spc="-1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(2024-2032</a:t>
                      </a:r>
                      <a:r>
                        <a:rPr lang="ru-RU" sz="900" b="0" spc="-10" baseline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гг.)</a:t>
                      </a:r>
                      <a:endParaRPr lang="ru-RU" sz="900" b="0" spc="-10" dirty="0" smtClean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575945" algn="l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900" b="0" spc="-10" dirty="0" smtClean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ООО «Брянский сыродельный завод»</a:t>
                      </a:r>
                    </a:p>
                    <a:p>
                      <a:pPr marL="1797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00" b="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1 461,0</a:t>
                      </a:r>
                      <a:endParaRPr sz="9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245</a:t>
                      </a:r>
                      <a:endParaRPr sz="9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27</a:t>
            </a:fld>
            <a:endParaRPr dirty="0"/>
          </a:p>
        </p:txBody>
      </p:sp>
      <p:sp>
        <p:nvSpPr>
          <p:cNvPr id="13" name="Овал 12">
            <a:hlinkClick r:id="rId3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98612" y="1376762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1970516" y="0"/>
                </a:moveTo>
                <a:lnTo>
                  <a:pt x="225480" y="0"/>
                </a:lnTo>
                <a:lnTo>
                  <a:pt x="180038" y="4580"/>
                </a:lnTo>
                <a:lnTo>
                  <a:pt x="137713" y="17719"/>
                </a:lnTo>
                <a:lnTo>
                  <a:pt x="99412" y="38508"/>
                </a:lnTo>
                <a:lnTo>
                  <a:pt x="66041" y="66041"/>
                </a:lnTo>
                <a:lnTo>
                  <a:pt x="38508" y="99412"/>
                </a:lnTo>
                <a:lnTo>
                  <a:pt x="17719" y="137713"/>
                </a:lnTo>
                <a:lnTo>
                  <a:pt x="4580" y="180038"/>
                </a:lnTo>
                <a:lnTo>
                  <a:pt x="0" y="225480"/>
                </a:lnTo>
                <a:lnTo>
                  <a:pt x="0" y="550114"/>
                </a:lnTo>
                <a:lnTo>
                  <a:pt x="4580" y="595556"/>
                </a:lnTo>
                <a:lnTo>
                  <a:pt x="17719" y="637881"/>
                </a:lnTo>
                <a:lnTo>
                  <a:pt x="38508" y="676183"/>
                </a:lnTo>
                <a:lnTo>
                  <a:pt x="66041" y="709553"/>
                </a:lnTo>
                <a:lnTo>
                  <a:pt x="99412" y="737086"/>
                </a:lnTo>
                <a:lnTo>
                  <a:pt x="137713" y="757875"/>
                </a:lnTo>
                <a:lnTo>
                  <a:pt x="180038" y="771014"/>
                </a:lnTo>
                <a:lnTo>
                  <a:pt x="225480" y="775595"/>
                </a:lnTo>
                <a:lnTo>
                  <a:pt x="1970516" y="775595"/>
                </a:lnTo>
                <a:lnTo>
                  <a:pt x="2015959" y="771014"/>
                </a:lnTo>
                <a:lnTo>
                  <a:pt x="2058284" y="757875"/>
                </a:lnTo>
                <a:lnTo>
                  <a:pt x="2096585" y="737086"/>
                </a:lnTo>
                <a:lnTo>
                  <a:pt x="2129956" y="709553"/>
                </a:lnTo>
                <a:lnTo>
                  <a:pt x="2157489" y="676183"/>
                </a:lnTo>
                <a:lnTo>
                  <a:pt x="2178279" y="637881"/>
                </a:lnTo>
                <a:lnTo>
                  <a:pt x="2191417" y="595556"/>
                </a:lnTo>
                <a:lnTo>
                  <a:pt x="2195998" y="550114"/>
                </a:lnTo>
                <a:lnTo>
                  <a:pt x="2195998" y="225480"/>
                </a:lnTo>
                <a:lnTo>
                  <a:pt x="2191417" y="180038"/>
                </a:lnTo>
                <a:lnTo>
                  <a:pt x="2178279" y="137713"/>
                </a:lnTo>
                <a:lnTo>
                  <a:pt x="2157489" y="99412"/>
                </a:lnTo>
                <a:lnTo>
                  <a:pt x="2129956" y="66041"/>
                </a:lnTo>
                <a:lnTo>
                  <a:pt x="2096585" y="38508"/>
                </a:lnTo>
                <a:lnTo>
                  <a:pt x="2058284" y="17719"/>
                </a:lnTo>
                <a:lnTo>
                  <a:pt x="2015959" y="4580"/>
                </a:lnTo>
                <a:lnTo>
                  <a:pt x="1970516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921117" y="1655064"/>
            <a:ext cx="155194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ТРАНСПОРТ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7016" y="1376762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1970517" y="0"/>
                </a:moveTo>
                <a:lnTo>
                  <a:pt x="225481" y="0"/>
                </a:lnTo>
                <a:lnTo>
                  <a:pt x="180038" y="4580"/>
                </a:lnTo>
                <a:lnTo>
                  <a:pt x="137713" y="17719"/>
                </a:lnTo>
                <a:lnTo>
                  <a:pt x="99412" y="38508"/>
                </a:lnTo>
                <a:lnTo>
                  <a:pt x="66041" y="66041"/>
                </a:lnTo>
                <a:lnTo>
                  <a:pt x="38508" y="99412"/>
                </a:lnTo>
                <a:lnTo>
                  <a:pt x="17719" y="137713"/>
                </a:lnTo>
                <a:lnTo>
                  <a:pt x="4580" y="180038"/>
                </a:lnTo>
                <a:lnTo>
                  <a:pt x="0" y="225480"/>
                </a:lnTo>
                <a:lnTo>
                  <a:pt x="0" y="550114"/>
                </a:lnTo>
                <a:lnTo>
                  <a:pt x="4580" y="595556"/>
                </a:lnTo>
                <a:lnTo>
                  <a:pt x="17719" y="637881"/>
                </a:lnTo>
                <a:lnTo>
                  <a:pt x="38508" y="676183"/>
                </a:lnTo>
                <a:lnTo>
                  <a:pt x="66041" y="709553"/>
                </a:lnTo>
                <a:lnTo>
                  <a:pt x="99412" y="737086"/>
                </a:lnTo>
                <a:lnTo>
                  <a:pt x="137713" y="757875"/>
                </a:lnTo>
                <a:lnTo>
                  <a:pt x="180038" y="771014"/>
                </a:lnTo>
                <a:lnTo>
                  <a:pt x="225481" y="775595"/>
                </a:lnTo>
                <a:lnTo>
                  <a:pt x="1970517" y="775595"/>
                </a:lnTo>
                <a:lnTo>
                  <a:pt x="2015959" y="771014"/>
                </a:lnTo>
                <a:lnTo>
                  <a:pt x="2058284" y="757875"/>
                </a:lnTo>
                <a:lnTo>
                  <a:pt x="2096586" y="737086"/>
                </a:lnTo>
                <a:lnTo>
                  <a:pt x="2129956" y="709553"/>
                </a:lnTo>
                <a:lnTo>
                  <a:pt x="2157489" y="676183"/>
                </a:lnTo>
                <a:lnTo>
                  <a:pt x="2178279" y="637881"/>
                </a:lnTo>
                <a:lnTo>
                  <a:pt x="2191417" y="595556"/>
                </a:lnTo>
                <a:lnTo>
                  <a:pt x="2195998" y="550114"/>
                </a:lnTo>
                <a:lnTo>
                  <a:pt x="2195998" y="225480"/>
                </a:lnTo>
                <a:lnTo>
                  <a:pt x="2191417" y="180038"/>
                </a:lnTo>
                <a:lnTo>
                  <a:pt x="2178279" y="137713"/>
                </a:lnTo>
                <a:lnTo>
                  <a:pt x="2157489" y="99412"/>
                </a:lnTo>
                <a:lnTo>
                  <a:pt x="2129956" y="66041"/>
                </a:lnTo>
                <a:lnTo>
                  <a:pt x="2096586" y="38508"/>
                </a:lnTo>
                <a:lnTo>
                  <a:pt x="2058284" y="17719"/>
                </a:lnTo>
                <a:lnTo>
                  <a:pt x="2015959" y="4580"/>
                </a:lnTo>
                <a:lnTo>
                  <a:pt x="1970517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925189" y="1575895"/>
            <a:ext cx="1700784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ОТКРЫТИЕ НОВОГО БИЗНЕСА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54592" y="1376762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1970518" y="0"/>
                </a:moveTo>
                <a:lnTo>
                  <a:pt x="225482" y="0"/>
                </a:lnTo>
                <a:lnTo>
                  <a:pt x="180039" y="4580"/>
                </a:lnTo>
                <a:lnTo>
                  <a:pt x="137713" y="17719"/>
                </a:lnTo>
                <a:lnTo>
                  <a:pt x="99412" y="38508"/>
                </a:lnTo>
                <a:lnTo>
                  <a:pt x="66041" y="66041"/>
                </a:lnTo>
                <a:lnTo>
                  <a:pt x="38508" y="99412"/>
                </a:lnTo>
                <a:lnTo>
                  <a:pt x="17719" y="137713"/>
                </a:lnTo>
                <a:lnTo>
                  <a:pt x="4580" y="180038"/>
                </a:lnTo>
                <a:lnTo>
                  <a:pt x="0" y="225480"/>
                </a:lnTo>
                <a:lnTo>
                  <a:pt x="0" y="550114"/>
                </a:lnTo>
                <a:lnTo>
                  <a:pt x="4580" y="595556"/>
                </a:lnTo>
                <a:lnTo>
                  <a:pt x="17719" y="637881"/>
                </a:lnTo>
                <a:lnTo>
                  <a:pt x="38508" y="676183"/>
                </a:lnTo>
                <a:lnTo>
                  <a:pt x="66041" y="709553"/>
                </a:lnTo>
                <a:lnTo>
                  <a:pt x="99412" y="737086"/>
                </a:lnTo>
                <a:lnTo>
                  <a:pt x="137713" y="757875"/>
                </a:lnTo>
                <a:lnTo>
                  <a:pt x="180039" y="771014"/>
                </a:lnTo>
                <a:lnTo>
                  <a:pt x="225482" y="775595"/>
                </a:lnTo>
                <a:lnTo>
                  <a:pt x="1970518" y="775595"/>
                </a:lnTo>
                <a:lnTo>
                  <a:pt x="2015960" y="771014"/>
                </a:lnTo>
                <a:lnTo>
                  <a:pt x="2058285" y="757875"/>
                </a:lnTo>
                <a:lnTo>
                  <a:pt x="2096586" y="737086"/>
                </a:lnTo>
                <a:lnTo>
                  <a:pt x="2129957" y="709553"/>
                </a:lnTo>
                <a:lnTo>
                  <a:pt x="2157490" y="676183"/>
                </a:lnTo>
                <a:lnTo>
                  <a:pt x="2178279" y="637881"/>
                </a:lnTo>
                <a:lnTo>
                  <a:pt x="2191417" y="595556"/>
                </a:lnTo>
                <a:lnTo>
                  <a:pt x="2195998" y="550114"/>
                </a:lnTo>
                <a:lnTo>
                  <a:pt x="2195998" y="225480"/>
                </a:lnTo>
                <a:lnTo>
                  <a:pt x="2191417" y="180038"/>
                </a:lnTo>
                <a:lnTo>
                  <a:pt x="2178279" y="137713"/>
                </a:lnTo>
                <a:lnTo>
                  <a:pt x="2157490" y="99412"/>
                </a:lnTo>
                <a:lnTo>
                  <a:pt x="2129957" y="66041"/>
                </a:lnTo>
                <a:lnTo>
                  <a:pt x="2096586" y="38508"/>
                </a:lnTo>
                <a:lnTo>
                  <a:pt x="2058285" y="17719"/>
                </a:lnTo>
                <a:lnTo>
                  <a:pt x="2015960" y="4580"/>
                </a:lnTo>
                <a:lnTo>
                  <a:pt x="197051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5276602" y="1381370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1970518" y="0"/>
                </a:moveTo>
                <a:lnTo>
                  <a:pt x="225482" y="0"/>
                </a:lnTo>
                <a:lnTo>
                  <a:pt x="180039" y="4580"/>
                </a:lnTo>
                <a:lnTo>
                  <a:pt x="137714" y="17719"/>
                </a:lnTo>
                <a:lnTo>
                  <a:pt x="99413" y="38508"/>
                </a:lnTo>
                <a:lnTo>
                  <a:pt x="66042" y="66041"/>
                </a:lnTo>
                <a:lnTo>
                  <a:pt x="38508" y="99412"/>
                </a:lnTo>
                <a:lnTo>
                  <a:pt x="17719" y="137713"/>
                </a:lnTo>
                <a:lnTo>
                  <a:pt x="4581" y="180038"/>
                </a:lnTo>
                <a:lnTo>
                  <a:pt x="0" y="225480"/>
                </a:lnTo>
                <a:lnTo>
                  <a:pt x="0" y="550114"/>
                </a:lnTo>
                <a:lnTo>
                  <a:pt x="4581" y="595556"/>
                </a:lnTo>
                <a:lnTo>
                  <a:pt x="17719" y="637881"/>
                </a:lnTo>
                <a:lnTo>
                  <a:pt x="38508" y="676183"/>
                </a:lnTo>
                <a:lnTo>
                  <a:pt x="66042" y="709553"/>
                </a:lnTo>
                <a:lnTo>
                  <a:pt x="99413" y="737086"/>
                </a:lnTo>
                <a:lnTo>
                  <a:pt x="137714" y="757875"/>
                </a:lnTo>
                <a:lnTo>
                  <a:pt x="180039" y="771014"/>
                </a:lnTo>
                <a:lnTo>
                  <a:pt x="225482" y="775595"/>
                </a:lnTo>
                <a:lnTo>
                  <a:pt x="1970518" y="775595"/>
                </a:lnTo>
                <a:lnTo>
                  <a:pt x="2015960" y="771014"/>
                </a:lnTo>
                <a:lnTo>
                  <a:pt x="2058285" y="757875"/>
                </a:lnTo>
                <a:lnTo>
                  <a:pt x="2096586" y="737086"/>
                </a:lnTo>
                <a:lnTo>
                  <a:pt x="2129957" y="709553"/>
                </a:lnTo>
                <a:lnTo>
                  <a:pt x="2157490" y="676183"/>
                </a:lnTo>
                <a:lnTo>
                  <a:pt x="2178279" y="637881"/>
                </a:lnTo>
                <a:lnTo>
                  <a:pt x="2191417" y="595556"/>
                </a:lnTo>
                <a:lnTo>
                  <a:pt x="2195998" y="550114"/>
                </a:lnTo>
                <a:lnTo>
                  <a:pt x="2195998" y="225480"/>
                </a:lnTo>
                <a:lnTo>
                  <a:pt x="2191417" y="180038"/>
                </a:lnTo>
                <a:lnTo>
                  <a:pt x="2178279" y="137713"/>
                </a:lnTo>
                <a:lnTo>
                  <a:pt x="2157490" y="99412"/>
                </a:lnTo>
                <a:lnTo>
                  <a:pt x="2129957" y="66041"/>
                </a:lnTo>
                <a:lnTo>
                  <a:pt x="2096586" y="38508"/>
                </a:lnTo>
                <a:lnTo>
                  <a:pt x="2058285" y="17719"/>
                </a:lnTo>
                <a:lnTo>
                  <a:pt x="2015960" y="4580"/>
                </a:lnTo>
                <a:lnTo>
                  <a:pt x="197051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5378926" y="1646086"/>
            <a:ext cx="1884457" cy="18723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270510">
              <a:lnSpc>
                <a:spcPts val="1300"/>
              </a:lnSpc>
              <a:spcBef>
                <a:spcPts val="160"/>
              </a:spcBef>
            </a:pP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СПОРТ И ТУРИЗМ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598612" y="2269713"/>
            <a:ext cx="2196465" cy="4038600"/>
          </a:xfrm>
          <a:custGeom>
            <a:avLst/>
            <a:gdLst/>
            <a:ahLst/>
            <a:cxnLst/>
            <a:rect l="l" t="t" r="r" b="b"/>
            <a:pathLst>
              <a:path w="2196465" h="4038600">
                <a:moveTo>
                  <a:pt x="1961423" y="0"/>
                </a:moveTo>
                <a:lnTo>
                  <a:pt x="234575" y="0"/>
                </a:lnTo>
                <a:lnTo>
                  <a:pt x="187300" y="4765"/>
                </a:lnTo>
                <a:lnTo>
                  <a:pt x="143267" y="18434"/>
                </a:lnTo>
                <a:lnTo>
                  <a:pt x="103421" y="40062"/>
                </a:lnTo>
                <a:lnTo>
                  <a:pt x="68705" y="68706"/>
                </a:lnTo>
                <a:lnTo>
                  <a:pt x="40061" y="103422"/>
                </a:lnTo>
                <a:lnTo>
                  <a:pt x="18434" y="143268"/>
                </a:lnTo>
                <a:lnTo>
                  <a:pt x="4765" y="187301"/>
                </a:lnTo>
                <a:lnTo>
                  <a:pt x="0" y="234576"/>
                </a:lnTo>
                <a:lnTo>
                  <a:pt x="0" y="3803533"/>
                </a:lnTo>
                <a:lnTo>
                  <a:pt x="4765" y="3850808"/>
                </a:lnTo>
                <a:lnTo>
                  <a:pt x="18434" y="3894840"/>
                </a:lnTo>
                <a:lnTo>
                  <a:pt x="40061" y="3934686"/>
                </a:lnTo>
                <a:lnTo>
                  <a:pt x="68705" y="3969403"/>
                </a:lnTo>
                <a:lnTo>
                  <a:pt x="103421" y="3998047"/>
                </a:lnTo>
                <a:lnTo>
                  <a:pt x="143267" y="4019674"/>
                </a:lnTo>
                <a:lnTo>
                  <a:pt x="187300" y="4033343"/>
                </a:lnTo>
                <a:lnTo>
                  <a:pt x="234575" y="4038109"/>
                </a:lnTo>
                <a:lnTo>
                  <a:pt x="1961423" y="4038109"/>
                </a:lnTo>
                <a:lnTo>
                  <a:pt x="2008698" y="4033343"/>
                </a:lnTo>
                <a:lnTo>
                  <a:pt x="2052731" y="4019674"/>
                </a:lnTo>
                <a:lnTo>
                  <a:pt x="2092577" y="3998047"/>
                </a:lnTo>
                <a:lnTo>
                  <a:pt x="2127294" y="3969403"/>
                </a:lnTo>
                <a:lnTo>
                  <a:pt x="2155938" y="3934686"/>
                </a:lnTo>
                <a:lnTo>
                  <a:pt x="2177565" y="3894840"/>
                </a:lnTo>
                <a:lnTo>
                  <a:pt x="2191234" y="3850808"/>
                </a:lnTo>
                <a:lnTo>
                  <a:pt x="2196000" y="3803533"/>
                </a:lnTo>
                <a:lnTo>
                  <a:pt x="2196000" y="234576"/>
                </a:lnTo>
                <a:lnTo>
                  <a:pt x="2191234" y="187301"/>
                </a:lnTo>
                <a:lnTo>
                  <a:pt x="2177565" y="143268"/>
                </a:lnTo>
                <a:lnTo>
                  <a:pt x="2155938" y="103422"/>
                </a:lnTo>
                <a:lnTo>
                  <a:pt x="2127294" y="68706"/>
                </a:lnTo>
                <a:lnTo>
                  <a:pt x="2092577" y="40062"/>
                </a:lnTo>
                <a:lnTo>
                  <a:pt x="2052731" y="18434"/>
                </a:lnTo>
                <a:lnTo>
                  <a:pt x="2008698" y="4765"/>
                </a:lnTo>
                <a:lnTo>
                  <a:pt x="19614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627016" y="2269713"/>
            <a:ext cx="2196465" cy="4038600"/>
          </a:xfrm>
          <a:custGeom>
            <a:avLst/>
            <a:gdLst/>
            <a:ahLst/>
            <a:cxnLst/>
            <a:rect l="l" t="t" r="r" b="b"/>
            <a:pathLst>
              <a:path w="2196465" h="4038600">
                <a:moveTo>
                  <a:pt x="1961424" y="0"/>
                </a:moveTo>
                <a:lnTo>
                  <a:pt x="234575" y="0"/>
                </a:lnTo>
                <a:lnTo>
                  <a:pt x="187300" y="4765"/>
                </a:lnTo>
                <a:lnTo>
                  <a:pt x="143268" y="18434"/>
                </a:lnTo>
                <a:lnTo>
                  <a:pt x="103422" y="40062"/>
                </a:lnTo>
                <a:lnTo>
                  <a:pt x="68705" y="68706"/>
                </a:lnTo>
                <a:lnTo>
                  <a:pt x="40061" y="103422"/>
                </a:lnTo>
                <a:lnTo>
                  <a:pt x="18434" y="143268"/>
                </a:lnTo>
                <a:lnTo>
                  <a:pt x="4765" y="187301"/>
                </a:lnTo>
                <a:lnTo>
                  <a:pt x="0" y="234576"/>
                </a:lnTo>
                <a:lnTo>
                  <a:pt x="0" y="3803533"/>
                </a:lnTo>
                <a:lnTo>
                  <a:pt x="4765" y="3850808"/>
                </a:lnTo>
                <a:lnTo>
                  <a:pt x="18434" y="3894840"/>
                </a:lnTo>
                <a:lnTo>
                  <a:pt x="40061" y="3934686"/>
                </a:lnTo>
                <a:lnTo>
                  <a:pt x="68705" y="3969403"/>
                </a:lnTo>
                <a:lnTo>
                  <a:pt x="103422" y="3998047"/>
                </a:lnTo>
                <a:lnTo>
                  <a:pt x="143268" y="4019674"/>
                </a:lnTo>
                <a:lnTo>
                  <a:pt x="187300" y="4033343"/>
                </a:lnTo>
                <a:lnTo>
                  <a:pt x="234575" y="4038109"/>
                </a:lnTo>
                <a:lnTo>
                  <a:pt x="1961424" y="4038109"/>
                </a:lnTo>
                <a:lnTo>
                  <a:pt x="2008699" y="4033343"/>
                </a:lnTo>
                <a:lnTo>
                  <a:pt x="2052731" y="4019674"/>
                </a:lnTo>
                <a:lnTo>
                  <a:pt x="2092577" y="3998047"/>
                </a:lnTo>
                <a:lnTo>
                  <a:pt x="2127294" y="3969403"/>
                </a:lnTo>
                <a:lnTo>
                  <a:pt x="2155937" y="3934686"/>
                </a:lnTo>
                <a:lnTo>
                  <a:pt x="2177565" y="3894840"/>
                </a:lnTo>
                <a:lnTo>
                  <a:pt x="2191233" y="3850808"/>
                </a:lnTo>
                <a:lnTo>
                  <a:pt x="2195999" y="3803533"/>
                </a:lnTo>
                <a:lnTo>
                  <a:pt x="2195999" y="234576"/>
                </a:lnTo>
                <a:lnTo>
                  <a:pt x="2191233" y="187301"/>
                </a:lnTo>
                <a:lnTo>
                  <a:pt x="2177565" y="143268"/>
                </a:lnTo>
                <a:lnTo>
                  <a:pt x="2155937" y="103422"/>
                </a:lnTo>
                <a:lnTo>
                  <a:pt x="2127294" y="68706"/>
                </a:lnTo>
                <a:lnTo>
                  <a:pt x="2092577" y="40062"/>
                </a:lnTo>
                <a:lnTo>
                  <a:pt x="2052731" y="18434"/>
                </a:lnTo>
                <a:lnTo>
                  <a:pt x="2008699" y="4765"/>
                </a:lnTo>
                <a:lnTo>
                  <a:pt x="196142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2954592" y="2269713"/>
            <a:ext cx="2196465" cy="4038600"/>
          </a:xfrm>
          <a:custGeom>
            <a:avLst/>
            <a:gdLst/>
            <a:ahLst/>
            <a:cxnLst/>
            <a:rect l="l" t="t" r="r" b="b"/>
            <a:pathLst>
              <a:path w="2196465" h="4038600">
                <a:moveTo>
                  <a:pt x="1942757" y="0"/>
                </a:moveTo>
                <a:lnTo>
                  <a:pt x="253243" y="0"/>
                </a:lnTo>
                <a:lnTo>
                  <a:pt x="207722" y="4080"/>
                </a:lnTo>
                <a:lnTo>
                  <a:pt x="164878" y="15843"/>
                </a:lnTo>
                <a:lnTo>
                  <a:pt x="125426" y="34575"/>
                </a:lnTo>
                <a:lnTo>
                  <a:pt x="90081" y="59559"/>
                </a:lnTo>
                <a:lnTo>
                  <a:pt x="59559" y="90081"/>
                </a:lnTo>
                <a:lnTo>
                  <a:pt x="34575" y="125426"/>
                </a:lnTo>
                <a:lnTo>
                  <a:pt x="15843" y="164878"/>
                </a:lnTo>
                <a:lnTo>
                  <a:pt x="4080" y="207722"/>
                </a:lnTo>
                <a:lnTo>
                  <a:pt x="0" y="253243"/>
                </a:lnTo>
                <a:lnTo>
                  <a:pt x="0" y="3784866"/>
                </a:lnTo>
                <a:lnTo>
                  <a:pt x="4080" y="3830386"/>
                </a:lnTo>
                <a:lnTo>
                  <a:pt x="15843" y="3873230"/>
                </a:lnTo>
                <a:lnTo>
                  <a:pt x="34575" y="3912682"/>
                </a:lnTo>
                <a:lnTo>
                  <a:pt x="59559" y="3948027"/>
                </a:lnTo>
                <a:lnTo>
                  <a:pt x="90081" y="3978549"/>
                </a:lnTo>
                <a:lnTo>
                  <a:pt x="125426" y="4003534"/>
                </a:lnTo>
                <a:lnTo>
                  <a:pt x="164878" y="4022265"/>
                </a:lnTo>
                <a:lnTo>
                  <a:pt x="207722" y="4034029"/>
                </a:lnTo>
                <a:lnTo>
                  <a:pt x="253243" y="4038109"/>
                </a:lnTo>
                <a:lnTo>
                  <a:pt x="1942757" y="4038109"/>
                </a:lnTo>
                <a:lnTo>
                  <a:pt x="1988277" y="4034029"/>
                </a:lnTo>
                <a:lnTo>
                  <a:pt x="2031121" y="4022265"/>
                </a:lnTo>
                <a:lnTo>
                  <a:pt x="2070573" y="4003534"/>
                </a:lnTo>
                <a:lnTo>
                  <a:pt x="2105918" y="3978549"/>
                </a:lnTo>
                <a:lnTo>
                  <a:pt x="2136440" y="3948027"/>
                </a:lnTo>
                <a:lnTo>
                  <a:pt x="2161425" y="3912682"/>
                </a:lnTo>
                <a:lnTo>
                  <a:pt x="2180156" y="3873230"/>
                </a:lnTo>
                <a:lnTo>
                  <a:pt x="2191920" y="3830386"/>
                </a:lnTo>
                <a:lnTo>
                  <a:pt x="2196000" y="3784866"/>
                </a:lnTo>
                <a:lnTo>
                  <a:pt x="2196000" y="253243"/>
                </a:lnTo>
                <a:lnTo>
                  <a:pt x="2191920" y="207722"/>
                </a:lnTo>
                <a:lnTo>
                  <a:pt x="2180156" y="164878"/>
                </a:lnTo>
                <a:lnTo>
                  <a:pt x="2161425" y="125426"/>
                </a:lnTo>
                <a:lnTo>
                  <a:pt x="2136440" y="90081"/>
                </a:lnTo>
                <a:lnTo>
                  <a:pt x="2105918" y="59559"/>
                </a:lnTo>
                <a:lnTo>
                  <a:pt x="2070573" y="34575"/>
                </a:lnTo>
                <a:lnTo>
                  <a:pt x="2031121" y="15843"/>
                </a:lnTo>
                <a:lnTo>
                  <a:pt x="1988277" y="4080"/>
                </a:lnTo>
                <a:lnTo>
                  <a:pt x="194275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5276602" y="2274322"/>
            <a:ext cx="2196465" cy="4038600"/>
          </a:xfrm>
          <a:custGeom>
            <a:avLst/>
            <a:gdLst/>
            <a:ahLst/>
            <a:cxnLst/>
            <a:rect l="l" t="t" r="r" b="b"/>
            <a:pathLst>
              <a:path w="2196465" h="4038600">
                <a:moveTo>
                  <a:pt x="1961424" y="0"/>
                </a:moveTo>
                <a:lnTo>
                  <a:pt x="234576" y="0"/>
                </a:lnTo>
                <a:lnTo>
                  <a:pt x="187301" y="4765"/>
                </a:lnTo>
                <a:lnTo>
                  <a:pt x="143268" y="18434"/>
                </a:lnTo>
                <a:lnTo>
                  <a:pt x="103422" y="40061"/>
                </a:lnTo>
                <a:lnTo>
                  <a:pt x="68706" y="68705"/>
                </a:lnTo>
                <a:lnTo>
                  <a:pt x="40062" y="103421"/>
                </a:lnTo>
                <a:lnTo>
                  <a:pt x="18434" y="143267"/>
                </a:lnTo>
                <a:lnTo>
                  <a:pt x="4765" y="187300"/>
                </a:lnTo>
                <a:lnTo>
                  <a:pt x="0" y="234575"/>
                </a:lnTo>
                <a:lnTo>
                  <a:pt x="0" y="3803532"/>
                </a:lnTo>
                <a:lnTo>
                  <a:pt x="4765" y="3850807"/>
                </a:lnTo>
                <a:lnTo>
                  <a:pt x="18434" y="3894839"/>
                </a:lnTo>
                <a:lnTo>
                  <a:pt x="40062" y="3934686"/>
                </a:lnTo>
                <a:lnTo>
                  <a:pt x="68706" y="3969402"/>
                </a:lnTo>
                <a:lnTo>
                  <a:pt x="103422" y="3998046"/>
                </a:lnTo>
                <a:lnTo>
                  <a:pt x="143268" y="4019674"/>
                </a:lnTo>
                <a:lnTo>
                  <a:pt x="187301" y="4033342"/>
                </a:lnTo>
                <a:lnTo>
                  <a:pt x="234576" y="4038108"/>
                </a:lnTo>
                <a:lnTo>
                  <a:pt x="1961424" y="4038108"/>
                </a:lnTo>
                <a:lnTo>
                  <a:pt x="2008700" y="4033342"/>
                </a:lnTo>
                <a:lnTo>
                  <a:pt x="2052732" y="4019674"/>
                </a:lnTo>
                <a:lnTo>
                  <a:pt x="2092578" y="3998046"/>
                </a:lnTo>
                <a:lnTo>
                  <a:pt x="2127294" y="3969402"/>
                </a:lnTo>
                <a:lnTo>
                  <a:pt x="2155938" y="3934686"/>
                </a:lnTo>
                <a:lnTo>
                  <a:pt x="2177566" y="3894839"/>
                </a:lnTo>
                <a:lnTo>
                  <a:pt x="2191234" y="3850807"/>
                </a:lnTo>
                <a:lnTo>
                  <a:pt x="2196000" y="3803532"/>
                </a:lnTo>
                <a:lnTo>
                  <a:pt x="2196000" y="234575"/>
                </a:lnTo>
                <a:lnTo>
                  <a:pt x="2191234" y="187300"/>
                </a:lnTo>
                <a:lnTo>
                  <a:pt x="2177566" y="143267"/>
                </a:lnTo>
                <a:lnTo>
                  <a:pt x="2155938" y="103421"/>
                </a:lnTo>
                <a:lnTo>
                  <a:pt x="2127294" y="68705"/>
                </a:lnTo>
                <a:lnTo>
                  <a:pt x="2092578" y="40061"/>
                </a:lnTo>
                <a:lnTo>
                  <a:pt x="2052732" y="18434"/>
                </a:lnTo>
                <a:lnTo>
                  <a:pt x="2008700" y="4765"/>
                </a:lnTo>
                <a:lnTo>
                  <a:pt x="196142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41776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ИНВЕСТИЦИОННЫЕ</a:t>
            </a:r>
            <a:r>
              <a:rPr spc="-45" dirty="0"/>
              <a:t> </a:t>
            </a:r>
            <a:r>
              <a:rPr spc="-5" dirty="0"/>
              <a:t>НИШИ</a:t>
            </a:r>
          </a:p>
        </p:txBody>
      </p:sp>
      <p:sp>
        <p:nvSpPr>
          <p:cNvPr id="23" name="object 23"/>
          <p:cNvSpPr/>
          <p:nvPr/>
        </p:nvSpPr>
        <p:spPr>
          <a:xfrm>
            <a:off x="627016" y="163628"/>
            <a:ext cx="1463040" cy="274320"/>
          </a:xfrm>
          <a:custGeom>
            <a:avLst/>
            <a:gdLst/>
            <a:ahLst/>
            <a:cxnLst/>
            <a:rect l="l" t="t" r="r" b="b"/>
            <a:pathLst>
              <a:path w="1463039" h="274320">
                <a:moveTo>
                  <a:pt x="1326119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326119" y="273843"/>
                </a:lnTo>
                <a:lnTo>
                  <a:pt x="1369397" y="266863"/>
                </a:lnTo>
                <a:lnTo>
                  <a:pt x="1406983" y="247425"/>
                </a:lnTo>
                <a:lnTo>
                  <a:pt x="1436622" y="217786"/>
                </a:lnTo>
                <a:lnTo>
                  <a:pt x="1456060" y="180200"/>
                </a:lnTo>
                <a:lnTo>
                  <a:pt x="1463040" y="136922"/>
                </a:lnTo>
                <a:lnTo>
                  <a:pt x="1456060" y="93644"/>
                </a:lnTo>
                <a:lnTo>
                  <a:pt x="1436622" y="56057"/>
                </a:lnTo>
                <a:lnTo>
                  <a:pt x="1406983" y="26417"/>
                </a:lnTo>
                <a:lnTo>
                  <a:pt x="1369397" y="6980"/>
                </a:lnTo>
                <a:lnTo>
                  <a:pt x="132611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762418" y="227076"/>
            <a:ext cx="11899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инвестиционные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ниши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  МУНИЦИПАЛЬНОГО РАЙОНА</a:t>
            </a:r>
            <a:endParaRPr spc="-10" dirty="0"/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28</a:t>
            </a:fld>
            <a:endParaRPr dirty="0"/>
          </a:p>
        </p:txBody>
      </p:sp>
      <p:sp>
        <p:nvSpPr>
          <p:cNvPr id="25" name="object 25"/>
          <p:cNvSpPr txBox="1"/>
          <p:nvPr/>
        </p:nvSpPr>
        <p:spPr>
          <a:xfrm>
            <a:off x="685800" y="2895600"/>
            <a:ext cx="1719580" cy="29213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41300" marR="5080" indent="-228600">
              <a:lnSpc>
                <a:spcPct val="102200"/>
              </a:lnSpc>
              <a:spcBef>
                <a:spcPts val="75"/>
              </a:spcBef>
              <a:tabLst>
                <a:tab pos="240665" algn="l"/>
              </a:tabLst>
            </a:pP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.	</a:t>
            </a:r>
            <a:r>
              <a:rPr lang="ru-RU" sz="900" b="1" dirty="0" smtClean="0">
                <a:latin typeface="Arial"/>
                <a:cs typeface="Arial"/>
              </a:rPr>
              <a:t>Сельскохозяйственный рынок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85800" y="3276600"/>
            <a:ext cx="1930501" cy="1508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41300" marR="5080" indent="-228600">
              <a:lnSpc>
                <a:spcPct val="102200"/>
              </a:lnSpc>
              <a:spcBef>
                <a:spcPts val="75"/>
              </a:spcBef>
              <a:tabLst>
                <a:tab pos="240665" algn="l"/>
              </a:tabLst>
            </a:pPr>
            <a:r>
              <a:rPr sz="900" b="1" spc="-25" dirty="0">
                <a:solidFill>
                  <a:srgbClr val="4756A0"/>
                </a:solidFill>
                <a:latin typeface="Arial"/>
                <a:cs typeface="Arial"/>
              </a:rPr>
              <a:t>2</a:t>
            </a:r>
            <a:r>
              <a:rPr sz="900" b="1" dirty="0" smtClean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lang="ru-RU" sz="900" b="1" spc="-15" dirty="0" smtClean="0">
                <a:latin typeface="Arial"/>
                <a:cs typeface="Arial"/>
              </a:rPr>
              <a:t>    </a:t>
            </a:r>
            <a:r>
              <a:rPr lang="ru-RU" sz="900" b="1" spc="-20" dirty="0" smtClean="0">
                <a:latin typeface="Arial"/>
                <a:cs typeface="Arial"/>
              </a:rPr>
              <a:t>Агродеревни </a:t>
            </a:r>
            <a:r>
              <a:rPr sz="9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endParaRPr sz="9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85800" y="3657600"/>
            <a:ext cx="2010782" cy="4348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45"/>
              </a:lnSpc>
              <a:spcBef>
                <a:spcPts val="100"/>
              </a:spcBef>
              <a:tabLst>
                <a:tab pos="240665" algn="l"/>
              </a:tabLst>
            </a:pPr>
            <a:r>
              <a:rPr lang="ru-RU" sz="900" b="1" spc="-2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25" dirty="0" smtClean="0">
                <a:solidFill>
                  <a:srgbClr val="4756A0"/>
                </a:solidFill>
                <a:latin typeface="Arial"/>
                <a:cs typeface="Arial"/>
              </a:rPr>
              <a:t>3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.	</a:t>
            </a:r>
            <a:endParaRPr lang="ru-RU" sz="900" dirty="0" smtClean="0">
              <a:latin typeface="Arial"/>
              <a:cs typeface="Arial"/>
            </a:endParaRPr>
          </a:p>
          <a:p>
            <a:pPr marL="12700">
              <a:lnSpc>
                <a:spcPts val="1045"/>
              </a:lnSpc>
              <a:spcBef>
                <a:spcPts val="100"/>
              </a:spcBef>
              <a:tabLst>
                <a:tab pos="240665" algn="l"/>
              </a:tabLst>
            </a:pPr>
            <a:endParaRPr lang="ru-RU" sz="900" b="1" spc="-15" dirty="0" smtClean="0">
              <a:latin typeface="Arial"/>
              <a:cs typeface="Arial"/>
            </a:endParaRPr>
          </a:p>
          <a:p>
            <a:pPr marL="12700">
              <a:lnSpc>
                <a:spcPts val="1045"/>
              </a:lnSpc>
              <a:spcBef>
                <a:spcPts val="100"/>
              </a:spcBef>
              <a:tabLst>
                <a:tab pos="240665" algn="l"/>
              </a:tabLst>
            </a:pPr>
            <a:r>
              <a:rPr lang="ru-RU" sz="900" b="1" spc="-15" dirty="0">
                <a:latin typeface="Arial"/>
                <a:cs typeface="Arial"/>
              </a:rPr>
              <a:t> </a:t>
            </a:r>
            <a:r>
              <a:rPr lang="ru-RU" sz="900" b="1" spc="-15" dirty="0" smtClean="0">
                <a:latin typeface="Arial"/>
                <a:cs typeface="Arial"/>
              </a:rPr>
              <a:t>       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14400" y="3657600"/>
            <a:ext cx="1905000" cy="456279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080" indent="-228600">
              <a:lnSpc>
                <a:spcPct val="101099"/>
              </a:lnSpc>
              <a:spcBef>
                <a:spcPts val="85"/>
              </a:spcBef>
              <a:tabLst>
                <a:tab pos="240665" algn="l"/>
              </a:tabLst>
            </a:pPr>
            <a:r>
              <a:rPr lang="ru-RU" sz="900" b="1" spc="-25" dirty="0" smtClean="0">
                <a:latin typeface="Arial"/>
                <a:cs typeface="Arial"/>
              </a:rPr>
              <a:t>Строительство образовательного</a:t>
            </a:r>
          </a:p>
          <a:p>
            <a:pPr marL="241300" marR="5080" indent="-228600">
              <a:lnSpc>
                <a:spcPct val="101099"/>
              </a:lnSpc>
              <a:spcBef>
                <a:spcPts val="85"/>
              </a:spcBef>
              <a:tabLst>
                <a:tab pos="240665" algn="l"/>
              </a:tabLst>
            </a:pPr>
            <a:r>
              <a:rPr lang="ru-RU" sz="900" b="1" spc="-25" dirty="0" smtClean="0">
                <a:latin typeface="Arial"/>
                <a:cs typeface="Arial"/>
              </a:rPr>
              <a:t>развлекательного центра </a:t>
            </a:r>
          </a:p>
          <a:p>
            <a:pPr marL="241300" marR="5080" indent="-228600">
              <a:lnSpc>
                <a:spcPct val="101099"/>
              </a:lnSpc>
              <a:spcBef>
                <a:spcPts val="85"/>
              </a:spcBef>
              <a:tabLst>
                <a:tab pos="240665" algn="l"/>
              </a:tabLst>
            </a:pPr>
            <a:r>
              <a:rPr lang="ru-RU" sz="900" b="1" spc="-25" dirty="0" smtClean="0">
                <a:latin typeface="Arial"/>
                <a:cs typeface="Arial"/>
              </a:rPr>
              <a:t>для детей 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	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12697" y="4379149"/>
            <a:ext cx="1576705" cy="150811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080" indent="-228600">
              <a:lnSpc>
                <a:spcPct val="101099"/>
              </a:lnSpc>
              <a:spcBef>
                <a:spcPts val="85"/>
              </a:spcBef>
              <a:tabLst>
                <a:tab pos="240665" algn="l"/>
              </a:tabLst>
            </a:pPr>
            <a:r>
              <a:rPr sz="900" b="1" spc="-15" dirty="0">
                <a:solidFill>
                  <a:srgbClr val="4756A0"/>
                </a:solidFill>
                <a:latin typeface="Arial"/>
                <a:cs typeface="Arial"/>
              </a:rPr>
              <a:t>	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134707" y="2875279"/>
            <a:ext cx="1757680" cy="28687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41300" marR="5080" indent="-228600">
              <a:lnSpc>
                <a:spcPct val="97800"/>
              </a:lnSpc>
              <a:spcBef>
                <a:spcPts val="120"/>
              </a:spcBef>
              <a:tabLst>
                <a:tab pos="240665" algn="l"/>
              </a:tabLst>
            </a:pP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1.	</a:t>
            </a:r>
            <a:r>
              <a:rPr lang="ru-RU" sz="900" b="1" spc="-5" dirty="0" smtClean="0">
                <a:latin typeface="Arial"/>
                <a:cs typeface="Arial"/>
              </a:rPr>
              <a:t>Комплексная застройка жилья (жилые комплексы)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134707" y="3284146"/>
            <a:ext cx="1682750" cy="290721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080" indent="-228600">
              <a:lnSpc>
                <a:spcPct val="101099"/>
              </a:lnSpc>
              <a:spcBef>
                <a:spcPts val="85"/>
              </a:spcBef>
              <a:tabLst>
                <a:tab pos="240665" algn="l"/>
              </a:tabLst>
            </a:pP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2.	</a:t>
            </a:r>
            <a:r>
              <a:rPr lang="ru-RU" sz="900" b="1" spc="-5" dirty="0" smtClean="0">
                <a:latin typeface="Arial"/>
                <a:cs typeface="Arial"/>
              </a:rPr>
              <a:t>Газификация населенных пунктов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140270" y="3677980"/>
            <a:ext cx="1888930" cy="3026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0665" algn="l"/>
              </a:tabLst>
            </a:pP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3.	</a:t>
            </a:r>
            <a:r>
              <a:rPr lang="ru-RU" sz="900" b="1" spc="-5" dirty="0" smtClean="0">
                <a:latin typeface="Arial"/>
                <a:cs typeface="Arial"/>
              </a:rPr>
              <a:t>Благоустройство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0665" algn="l"/>
              </a:tabLst>
            </a:pPr>
            <a:r>
              <a:rPr lang="ru-RU" sz="900" b="1" spc="-5" dirty="0">
                <a:latin typeface="Arial"/>
                <a:cs typeface="Arial"/>
              </a:rPr>
              <a:t> </a:t>
            </a:r>
            <a:r>
              <a:rPr lang="ru-RU" sz="900" b="1" spc="-5" dirty="0" smtClean="0">
                <a:latin typeface="Arial"/>
                <a:cs typeface="Arial"/>
              </a:rPr>
              <a:t>      общественных территорий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134707" y="4089967"/>
            <a:ext cx="1790064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00400"/>
              </a:lnSpc>
              <a:spcBef>
                <a:spcPts val="95"/>
              </a:spcBef>
              <a:tabLst>
                <a:tab pos="240665" algn="l"/>
              </a:tabLst>
            </a:pP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4.	</a:t>
            </a:r>
            <a:r>
              <a:rPr lang="ru-RU" sz="900" b="1" spc="-5" dirty="0" smtClean="0">
                <a:latin typeface="Arial"/>
                <a:cs typeface="Arial"/>
              </a:rPr>
              <a:t>Капитальный ремонт общедомового имущества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5456332" y="2875279"/>
            <a:ext cx="1900555" cy="3026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0665" algn="l"/>
              </a:tabLst>
            </a:pP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1.	</a:t>
            </a:r>
            <a:r>
              <a:rPr lang="ru-RU" sz="900" b="1" spc="-5" dirty="0" smtClean="0">
                <a:latin typeface="Arial"/>
                <a:cs typeface="Arial"/>
              </a:rPr>
              <a:t>Развитие промышленного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0665" algn="l"/>
              </a:tabLst>
            </a:pPr>
            <a:r>
              <a:rPr lang="ru-RU" sz="900" b="1" spc="-5" dirty="0">
                <a:latin typeface="Arial"/>
                <a:cs typeface="Arial"/>
              </a:rPr>
              <a:t> </a:t>
            </a:r>
            <a:r>
              <a:rPr lang="ru-RU" sz="900" b="1" spc="-5" dirty="0" smtClean="0">
                <a:latin typeface="Arial"/>
                <a:cs typeface="Arial"/>
              </a:rPr>
              <a:t>       туризма 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446891" y="3291456"/>
            <a:ext cx="201673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tabLst>
                <a:tab pos="240665" algn="l"/>
              </a:tabLst>
            </a:pPr>
            <a:r>
              <a:rPr sz="900" b="1" spc="-25" dirty="0">
                <a:solidFill>
                  <a:srgbClr val="4756A0"/>
                </a:solidFill>
                <a:latin typeface="Arial"/>
                <a:cs typeface="Arial"/>
              </a:rPr>
              <a:t>2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.	</a:t>
            </a:r>
            <a:r>
              <a:rPr lang="ru-RU" sz="900" b="1" spc="-20" dirty="0" smtClean="0">
                <a:latin typeface="Arial"/>
                <a:cs typeface="Arial"/>
              </a:rPr>
              <a:t>Строительство спортивных комплексов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5456332" y="3716034"/>
            <a:ext cx="1900555" cy="1508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41300" marR="5080" indent="-228600">
              <a:lnSpc>
                <a:spcPct val="102200"/>
              </a:lnSpc>
              <a:spcBef>
                <a:spcPts val="75"/>
              </a:spcBef>
              <a:tabLst>
                <a:tab pos="240665" algn="l"/>
              </a:tabLst>
            </a:pPr>
            <a:r>
              <a:rPr sz="900" b="1" spc="-25" dirty="0">
                <a:solidFill>
                  <a:srgbClr val="4756A0"/>
                </a:solidFill>
                <a:latin typeface="Arial"/>
                <a:cs typeface="Arial"/>
              </a:rPr>
              <a:t>3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.	</a:t>
            </a:r>
            <a:r>
              <a:rPr lang="ru-RU" sz="900" b="1" spc="-20" dirty="0" smtClean="0">
                <a:latin typeface="Arial"/>
                <a:cs typeface="Arial"/>
              </a:rPr>
              <a:t>Организация зон отдыха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456332" y="3992442"/>
            <a:ext cx="1757045" cy="287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1045"/>
              </a:lnSpc>
              <a:spcBef>
                <a:spcPts val="100"/>
              </a:spcBef>
              <a:buClr>
                <a:srgbClr val="4756A0"/>
              </a:buClr>
              <a:buAutoNum type="arabicPeriod" startAt="4"/>
              <a:tabLst>
                <a:tab pos="240665" algn="l"/>
                <a:tab pos="241300" algn="l"/>
              </a:tabLst>
            </a:pPr>
            <a:r>
              <a:rPr lang="ru-RU" sz="900" b="1" spc="-20" dirty="0" smtClean="0">
                <a:latin typeface="Arial"/>
                <a:cs typeface="Arial"/>
              </a:rPr>
              <a:t>Агротуризм</a:t>
            </a:r>
            <a:endParaRPr sz="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807118" y="2875279"/>
            <a:ext cx="1755139" cy="29213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41300" marR="5080" indent="-228600">
              <a:lnSpc>
                <a:spcPct val="102200"/>
              </a:lnSpc>
              <a:spcBef>
                <a:spcPts val="75"/>
              </a:spcBef>
              <a:tabLst>
                <a:tab pos="240665" algn="l"/>
              </a:tabLst>
            </a:pP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.	</a:t>
            </a:r>
            <a:r>
              <a:rPr lang="ru-RU" sz="900" b="1" spc="-5" dirty="0" smtClean="0">
                <a:latin typeface="Arial"/>
                <a:cs typeface="Arial"/>
              </a:rPr>
              <a:t>Строительство автомобильной дороги 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791956" y="3355461"/>
            <a:ext cx="2002135" cy="44345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080" indent="-228600">
              <a:lnSpc>
                <a:spcPct val="101099"/>
              </a:lnSpc>
              <a:spcBef>
                <a:spcPts val="85"/>
              </a:spcBef>
              <a:tabLst>
                <a:tab pos="240665" algn="l"/>
              </a:tabLst>
            </a:pPr>
            <a:r>
              <a:rPr sz="900" b="1" spc="-25" dirty="0">
                <a:solidFill>
                  <a:srgbClr val="4756A0"/>
                </a:solidFill>
                <a:latin typeface="Arial"/>
                <a:cs typeface="Arial"/>
              </a:rPr>
              <a:t>2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.	</a:t>
            </a:r>
            <a:r>
              <a:rPr lang="ru-RU" sz="900" b="1" spc="-25" dirty="0" smtClean="0">
                <a:latin typeface="Arial"/>
                <a:cs typeface="Arial"/>
              </a:rPr>
              <a:t>Улучшение качества автомобильных дорог </a:t>
            </a:r>
          </a:p>
          <a:p>
            <a:pPr marL="241300" marR="5080" indent="-228600">
              <a:lnSpc>
                <a:spcPct val="101099"/>
              </a:lnSpc>
              <a:spcBef>
                <a:spcPts val="85"/>
              </a:spcBef>
              <a:tabLst>
                <a:tab pos="240665" algn="l"/>
              </a:tabLst>
            </a:pPr>
            <a:r>
              <a:rPr lang="ru-RU" sz="900" b="1" spc="-25" dirty="0">
                <a:latin typeface="Arial"/>
                <a:cs typeface="Arial"/>
              </a:rPr>
              <a:t> </a:t>
            </a:r>
            <a:r>
              <a:rPr lang="ru-RU" sz="900" b="1" spc="-25" dirty="0" smtClean="0">
                <a:latin typeface="Arial"/>
                <a:cs typeface="Arial"/>
              </a:rPr>
              <a:t>       (твердое покрытие)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954592" y="1469273"/>
            <a:ext cx="22554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СТРОИТЕЛЬСТВО И ЖИЛИЩНО-КОММУНАЛЬНОЕ ХОЗЯЙСТВО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079215" y="4437409"/>
            <a:ext cx="2071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5.    </a:t>
            </a:r>
            <a:r>
              <a:rPr lang="ru-RU" sz="900" b="1" dirty="0" smtClean="0">
                <a:latin typeface="Arial" pitchFamily="34" charset="0"/>
                <a:cs typeface="Arial" pitchFamily="34" charset="0"/>
              </a:rPr>
              <a:t>Ремонт инженерных сетей</a:t>
            </a:r>
          </a:p>
          <a:p>
            <a:r>
              <a:rPr lang="ru-RU" sz="900" b="1" dirty="0" smtClean="0">
                <a:latin typeface="Arial" pitchFamily="34" charset="0"/>
                <a:cs typeface="Arial" pitchFamily="34" charset="0"/>
              </a:rPr>
              <a:t>        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434" y="2412901"/>
            <a:ext cx="3603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Рисунок 45" descr="Конвертируемый со сплошной заливкой">
            <a:extLst>
              <a:ext uri="{FF2B5EF4-FFF2-40B4-BE49-F238E27FC236}">
                <a16:creationId xmlns:a16="http://schemas.microsoft.com/office/drawing/2014/main" xmlns="" id="{AB30A21E-CA3E-EDBF-1681-3C9A21D89D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9293057" y="2431735"/>
            <a:ext cx="360000" cy="360000"/>
          </a:xfrm>
          <a:prstGeom prst="rect">
            <a:avLst/>
          </a:prstGeom>
        </p:spPr>
      </p:pic>
      <p:pic>
        <p:nvPicPr>
          <p:cNvPr id="47" name="Рисунок 46" descr="Открытый замок со сплошной заливкой">
            <a:extLst>
              <a:ext uri="{FF2B5EF4-FFF2-40B4-BE49-F238E27FC236}">
                <a16:creationId xmlns:a16="http://schemas.microsoft.com/office/drawing/2014/main" xmlns="" id="{B1AE72D1-365D-DE34-A907-C04CB158C1B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96DAC541-7B7A-43D3-8B79-37D633B846F1}">
                <asvg:svgBlip xmlns:asvg="http://schemas.microsoft.com/office/drawing/2016/SVG/main" xmlns="" r:embed="rId220"/>
              </a:ext>
            </a:extLst>
          </a:blip>
          <a:stretch>
            <a:fillRect/>
          </a:stretch>
        </p:blipFill>
        <p:spPr>
          <a:xfrm>
            <a:off x="2352279" y="2379900"/>
            <a:ext cx="360000" cy="360000"/>
          </a:xfrm>
          <a:prstGeom prst="rect">
            <a:avLst/>
          </a:prstGeom>
        </p:spPr>
      </p:pic>
      <p:pic>
        <p:nvPicPr>
          <p:cNvPr id="49" name="Рисунок 48" descr="Руководство по настройке удаленной работы со сплошной заливкой">
            <a:extLst>
              <a:ext uri="{FF2B5EF4-FFF2-40B4-BE49-F238E27FC236}">
                <a16:creationId xmlns:a16="http://schemas.microsoft.com/office/drawing/2014/main" xmlns="" id="{AB133C94-0839-90CD-8219-522EE739326D}"/>
              </a:ext>
            </a:extLst>
          </p:cNvPr>
          <p:cNvPicPr>
            <a:picLocks noChangeAspect="1"/>
          </p:cNvPicPr>
          <p:nvPr/>
        </p:nvPicPr>
        <p:blipFill>
          <a:blip r:embed="rId221" cstate="print">
            <a:extLst>
              <a:ext uri="{96DAC541-7B7A-43D3-8B79-37D633B846F1}">
                <asvg:svgBlip xmlns:asvg="http://schemas.microsoft.com/office/drawing/2016/SVG/main" xmlns="" r:embed="rId138"/>
              </a:ext>
            </a:extLst>
          </a:blip>
          <a:stretch>
            <a:fillRect/>
          </a:stretch>
        </p:blipFill>
        <p:spPr>
          <a:xfrm>
            <a:off x="4669200" y="2405908"/>
            <a:ext cx="360000" cy="360000"/>
          </a:xfrm>
          <a:prstGeom prst="rect">
            <a:avLst/>
          </a:prstGeom>
        </p:spPr>
      </p:pic>
      <p:sp>
        <p:nvSpPr>
          <p:cNvPr id="45" name="Овал 44">
            <a:hlinkClick r:id="rId222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8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7016" y="1401545"/>
            <a:ext cx="2952115" cy="775970"/>
          </a:xfrm>
          <a:custGeom>
            <a:avLst/>
            <a:gdLst/>
            <a:ahLst/>
            <a:cxnLst/>
            <a:rect l="l" t="t" r="r" b="b"/>
            <a:pathLst>
              <a:path w="2952115" h="775969">
                <a:moveTo>
                  <a:pt x="0" y="251330"/>
                </a:moveTo>
                <a:lnTo>
                  <a:pt x="4049" y="206153"/>
                </a:lnTo>
                <a:lnTo>
                  <a:pt x="15723" y="163633"/>
                </a:lnTo>
                <a:lnTo>
                  <a:pt x="34313" y="124479"/>
                </a:lnTo>
                <a:lnTo>
                  <a:pt x="59109" y="89401"/>
                </a:lnTo>
                <a:lnTo>
                  <a:pt x="89401" y="59109"/>
                </a:lnTo>
                <a:lnTo>
                  <a:pt x="124478" y="34314"/>
                </a:lnTo>
                <a:lnTo>
                  <a:pt x="163632" y="15723"/>
                </a:lnTo>
                <a:lnTo>
                  <a:pt x="206153" y="4049"/>
                </a:lnTo>
                <a:lnTo>
                  <a:pt x="251329" y="0"/>
                </a:lnTo>
                <a:lnTo>
                  <a:pt x="2700669" y="0"/>
                </a:lnTo>
                <a:lnTo>
                  <a:pt x="2745845" y="4049"/>
                </a:lnTo>
                <a:lnTo>
                  <a:pt x="2788366" y="15723"/>
                </a:lnTo>
                <a:lnTo>
                  <a:pt x="2827520" y="34314"/>
                </a:lnTo>
                <a:lnTo>
                  <a:pt x="2862597" y="59109"/>
                </a:lnTo>
                <a:lnTo>
                  <a:pt x="2892889" y="89401"/>
                </a:lnTo>
                <a:lnTo>
                  <a:pt x="2917685" y="124479"/>
                </a:lnTo>
                <a:lnTo>
                  <a:pt x="2936275" y="163633"/>
                </a:lnTo>
                <a:lnTo>
                  <a:pt x="2947949" y="206153"/>
                </a:lnTo>
                <a:lnTo>
                  <a:pt x="2951999" y="251330"/>
                </a:lnTo>
                <a:lnTo>
                  <a:pt x="2951999" y="524266"/>
                </a:lnTo>
                <a:lnTo>
                  <a:pt x="2947949" y="569443"/>
                </a:lnTo>
                <a:lnTo>
                  <a:pt x="2936275" y="611963"/>
                </a:lnTo>
                <a:lnTo>
                  <a:pt x="2917685" y="651117"/>
                </a:lnTo>
                <a:lnTo>
                  <a:pt x="2892889" y="686195"/>
                </a:lnTo>
                <a:lnTo>
                  <a:pt x="2862597" y="716487"/>
                </a:lnTo>
                <a:lnTo>
                  <a:pt x="2827520" y="741282"/>
                </a:lnTo>
                <a:lnTo>
                  <a:pt x="2788366" y="759873"/>
                </a:lnTo>
                <a:lnTo>
                  <a:pt x="2745845" y="771547"/>
                </a:lnTo>
                <a:lnTo>
                  <a:pt x="2700669" y="775597"/>
                </a:lnTo>
                <a:lnTo>
                  <a:pt x="251329" y="775597"/>
                </a:lnTo>
                <a:lnTo>
                  <a:pt x="206153" y="771547"/>
                </a:lnTo>
                <a:lnTo>
                  <a:pt x="163632" y="759873"/>
                </a:lnTo>
                <a:lnTo>
                  <a:pt x="124478" y="741282"/>
                </a:lnTo>
                <a:lnTo>
                  <a:pt x="89401" y="716487"/>
                </a:lnTo>
                <a:lnTo>
                  <a:pt x="59109" y="686195"/>
                </a:lnTo>
                <a:lnTo>
                  <a:pt x="34313" y="651117"/>
                </a:lnTo>
                <a:lnTo>
                  <a:pt x="15723" y="611963"/>
                </a:lnTo>
                <a:lnTo>
                  <a:pt x="4049" y="569443"/>
                </a:lnTo>
                <a:lnTo>
                  <a:pt x="0" y="524266"/>
                </a:lnTo>
                <a:lnTo>
                  <a:pt x="0" y="251330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732333" y="1691640"/>
            <a:ext cx="7410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РЕШЕНИЕ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8119109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ИНВЕСТИЦИОННЫЕ</a:t>
            </a:r>
            <a:r>
              <a:rPr spc="-30" dirty="0"/>
              <a:t> </a:t>
            </a:r>
            <a:r>
              <a:rPr spc="-5" dirty="0" smtClean="0"/>
              <a:t>НИШИ</a:t>
            </a:r>
            <a:r>
              <a:rPr lang="ru-RU" spc="-5" dirty="0" smtClean="0"/>
              <a:t>,</a:t>
            </a:r>
            <a:endParaRPr spc="-5" dirty="0"/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0" spc="-40" dirty="0">
                <a:latin typeface="Microsoft Sans Serif"/>
                <a:cs typeface="Microsoft Sans Serif"/>
              </a:rPr>
              <a:t>ПОДРАЗУМЕВАЮЩИЕ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ИНТЕГРАЦИОННЫЕ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10" dirty="0">
                <a:latin typeface="Microsoft Sans Serif"/>
                <a:cs typeface="Microsoft Sans Serif"/>
              </a:rPr>
              <a:t>РЕШЕНИЯ*</a:t>
            </a:r>
          </a:p>
        </p:txBody>
      </p:sp>
      <p:sp>
        <p:nvSpPr>
          <p:cNvPr id="5" name="object 5"/>
          <p:cNvSpPr/>
          <p:nvPr/>
        </p:nvSpPr>
        <p:spPr>
          <a:xfrm>
            <a:off x="627016" y="163628"/>
            <a:ext cx="1463040" cy="274320"/>
          </a:xfrm>
          <a:custGeom>
            <a:avLst/>
            <a:gdLst/>
            <a:ahLst/>
            <a:cxnLst/>
            <a:rect l="l" t="t" r="r" b="b"/>
            <a:pathLst>
              <a:path w="1463039" h="274320">
                <a:moveTo>
                  <a:pt x="1326119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326119" y="273843"/>
                </a:lnTo>
                <a:lnTo>
                  <a:pt x="1369397" y="266863"/>
                </a:lnTo>
                <a:lnTo>
                  <a:pt x="1406983" y="247425"/>
                </a:lnTo>
                <a:lnTo>
                  <a:pt x="1436622" y="217786"/>
                </a:lnTo>
                <a:lnTo>
                  <a:pt x="1456060" y="180200"/>
                </a:lnTo>
                <a:lnTo>
                  <a:pt x="1463040" y="136922"/>
                </a:lnTo>
                <a:lnTo>
                  <a:pt x="1456060" y="93644"/>
                </a:lnTo>
                <a:lnTo>
                  <a:pt x="1436622" y="56057"/>
                </a:lnTo>
                <a:lnTo>
                  <a:pt x="1406983" y="26417"/>
                </a:lnTo>
                <a:lnTo>
                  <a:pt x="1369397" y="6980"/>
                </a:lnTo>
                <a:lnTo>
                  <a:pt x="132611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762418" y="227076"/>
            <a:ext cx="11899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инвестиционные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ниши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15185" y="1401545"/>
            <a:ext cx="2968625" cy="775970"/>
          </a:xfrm>
          <a:custGeom>
            <a:avLst/>
            <a:gdLst/>
            <a:ahLst/>
            <a:cxnLst/>
            <a:rect l="l" t="t" r="r" b="b"/>
            <a:pathLst>
              <a:path w="2968625" h="775969">
                <a:moveTo>
                  <a:pt x="0" y="256721"/>
                </a:moveTo>
                <a:lnTo>
                  <a:pt x="4136" y="210575"/>
                </a:lnTo>
                <a:lnTo>
                  <a:pt x="16061" y="167142"/>
                </a:lnTo>
                <a:lnTo>
                  <a:pt x="35049" y="127149"/>
                </a:lnTo>
                <a:lnTo>
                  <a:pt x="60377" y="91318"/>
                </a:lnTo>
                <a:lnTo>
                  <a:pt x="91318" y="60377"/>
                </a:lnTo>
                <a:lnTo>
                  <a:pt x="127148" y="35049"/>
                </a:lnTo>
                <a:lnTo>
                  <a:pt x="167142" y="16061"/>
                </a:lnTo>
                <a:lnTo>
                  <a:pt x="210575" y="4136"/>
                </a:lnTo>
                <a:lnTo>
                  <a:pt x="256721" y="0"/>
                </a:lnTo>
                <a:lnTo>
                  <a:pt x="2711399" y="0"/>
                </a:lnTo>
                <a:lnTo>
                  <a:pt x="2757544" y="4136"/>
                </a:lnTo>
                <a:lnTo>
                  <a:pt x="2800977" y="16061"/>
                </a:lnTo>
                <a:lnTo>
                  <a:pt x="2840971" y="35049"/>
                </a:lnTo>
                <a:lnTo>
                  <a:pt x="2876801" y="60377"/>
                </a:lnTo>
                <a:lnTo>
                  <a:pt x="2907742" y="91318"/>
                </a:lnTo>
                <a:lnTo>
                  <a:pt x="2933070" y="127149"/>
                </a:lnTo>
                <a:lnTo>
                  <a:pt x="2952058" y="167142"/>
                </a:lnTo>
                <a:lnTo>
                  <a:pt x="2963983" y="210575"/>
                </a:lnTo>
                <a:lnTo>
                  <a:pt x="2968120" y="256721"/>
                </a:lnTo>
                <a:lnTo>
                  <a:pt x="2968120" y="518875"/>
                </a:lnTo>
                <a:lnTo>
                  <a:pt x="2963983" y="565021"/>
                </a:lnTo>
                <a:lnTo>
                  <a:pt x="2952058" y="608454"/>
                </a:lnTo>
                <a:lnTo>
                  <a:pt x="2933070" y="648447"/>
                </a:lnTo>
                <a:lnTo>
                  <a:pt x="2907742" y="684278"/>
                </a:lnTo>
                <a:lnTo>
                  <a:pt x="2876801" y="715219"/>
                </a:lnTo>
                <a:lnTo>
                  <a:pt x="2840971" y="740547"/>
                </a:lnTo>
                <a:lnTo>
                  <a:pt x="2800977" y="759535"/>
                </a:lnTo>
                <a:lnTo>
                  <a:pt x="2757544" y="771460"/>
                </a:lnTo>
                <a:lnTo>
                  <a:pt x="2711399" y="775597"/>
                </a:lnTo>
                <a:lnTo>
                  <a:pt x="256721" y="775597"/>
                </a:lnTo>
                <a:lnTo>
                  <a:pt x="210575" y="771460"/>
                </a:lnTo>
                <a:lnTo>
                  <a:pt x="167142" y="759535"/>
                </a:lnTo>
                <a:lnTo>
                  <a:pt x="127148" y="740547"/>
                </a:lnTo>
                <a:lnTo>
                  <a:pt x="91318" y="715219"/>
                </a:lnTo>
                <a:lnTo>
                  <a:pt x="60377" y="684278"/>
                </a:lnTo>
                <a:lnTo>
                  <a:pt x="35049" y="648447"/>
                </a:lnTo>
                <a:lnTo>
                  <a:pt x="16061" y="608454"/>
                </a:lnTo>
                <a:lnTo>
                  <a:pt x="4136" y="565021"/>
                </a:lnTo>
                <a:lnTo>
                  <a:pt x="0" y="518875"/>
                </a:lnTo>
                <a:lnTo>
                  <a:pt x="0" y="25672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4627745" y="1691640"/>
            <a:ext cx="114363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ПРЕДПОСЫЛКИ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16905" y="2294500"/>
            <a:ext cx="2966720" cy="903605"/>
          </a:xfrm>
          <a:custGeom>
            <a:avLst/>
            <a:gdLst/>
            <a:ahLst/>
            <a:cxnLst/>
            <a:rect l="l" t="t" r="r" b="b"/>
            <a:pathLst>
              <a:path w="2966720" h="903605">
                <a:moveTo>
                  <a:pt x="2704283" y="0"/>
                </a:moveTo>
                <a:lnTo>
                  <a:pt x="262116" y="0"/>
                </a:lnTo>
                <a:lnTo>
                  <a:pt x="215000" y="4223"/>
                </a:lnTo>
                <a:lnTo>
                  <a:pt x="170655" y="16398"/>
                </a:lnTo>
                <a:lnTo>
                  <a:pt x="129821" y="35786"/>
                </a:lnTo>
                <a:lnTo>
                  <a:pt x="93237" y="61646"/>
                </a:lnTo>
                <a:lnTo>
                  <a:pt x="61646" y="93237"/>
                </a:lnTo>
                <a:lnTo>
                  <a:pt x="35786" y="129821"/>
                </a:lnTo>
                <a:lnTo>
                  <a:pt x="16398" y="170655"/>
                </a:lnTo>
                <a:lnTo>
                  <a:pt x="4223" y="215000"/>
                </a:lnTo>
                <a:lnTo>
                  <a:pt x="0" y="262116"/>
                </a:lnTo>
                <a:lnTo>
                  <a:pt x="0" y="641209"/>
                </a:lnTo>
                <a:lnTo>
                  <a:pt x="4223" y="688324"/>
                </a:lnTo>
                <a:lnTo>
                  <a:pt x="16398" y="732670"/>
                </a:lnTo>
                <a:lnTo>
                  <a:pt x="35786" y="773504"/>
                </a:lnTo>
                <a:lnTo>
                  <a:pt x="61646" y="810087"/>
                </a:lnTo>
                <a:lnTo>
                  <a:pt x="93237" y="841679"/>
                </a:lnTo>
                <a:lnTo>
                  <a:pt x="129821" y="867539"/>
                </a:lnTo>
                <a:lnTo>
                  <a:pt x="170655" y="886926"/>
                </a:lnTo>
                <a:lnTo>
                  <a:pt x="215000" y="899102"/>
                </a:lnTo>
                <a:lnTo>
                  <a:pt x="262116" y="903325"/>
                </a:lnTo>
                <a:lnTo>
                  <a:pt x="2704283" y="903325"/>
                </a:lnTo>
                <a:lnTo>
                  <a:pt x="2751398" y="899102"/>
                </a:lnTo>
                <a:lnTo>
                  <a:pt x="2795744" y="886926"/>
                </a:lnTo>
                <a:lnTo>
                  <a:pt x="2836578" y="867539"/>
                </a:lnTo>
                <a:lnTo>
                  <a:pt x="2873161" y="841679"/>
                </a:lnTo>
                <a:lnTo>
                  <a:pt x="2904753" y="810087"/>
                </a:lnTo>
                <a:lnTo>
                  <a:pt x="2930613" y="773504"/>
                </a:lnTo>
                <a:lnTo>
                  <a:pt x="2950001" y="732670"/>
                </a:lnTo>
                <a:lnTo>
                  <a:pt x="2962176" y="688324"/>
                </a:lnTo>
                <a:lnTo>
                  <a:pt x="2966399" y="641209"/>
                </a:lnTo>
                <a:lnTo>
                  <a:pt x="2966399" y="262116"/>
                </a:lnTo>
                <a:lnTo>
                  <a:pt x="2962176" y="215000"/>
                </a:lnTo>
                <a:lnTo>
                  <a:pt x="2950001" y="170655"/>
                </a:lnTo>
                <a:lnTo>
                  <a:pt x="2930613" y="129821"/>
                </a:lnTo>
                <a:lnTo>
                  <a:pt x="2904753" y="93237"/>
                </a:lnTo>
                <a:lnTo>
                  <a:pt x="2873161" y="61646"/>
                </a:lnTo>
                <a:lnTo>
                  <a:pt x="2836578" y="35786"/>
                </a:lnTo>
                <a:lnTo>
                  <a:pt x="2795744" y="16398"/>
                </a:lnTo>
                <a:lnTo>
                  <a:pt x="2751398" y="4223"/>
                </a:lnTo>
                <a:lnTo>
                  <a:pt x="270428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3924977" y="2606292"/>
            <a:ext cx="2498725" cy="2707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0" marR="5080" indent="-171450">
              <a:lnSpc>
                <a:spcPct val="98700"/>
              </a:lnSpc>
              <a:spcBef>
                <a:spcPts val="110"/>
              </a:spcBef>
              <a:buFont typeface="Arial" pitchFamily="34" charset="0"/>
              <a:buChar char="•"/>
            </a:pPr>
            <a:r>
              <a:rPr lang="ru-RU" sz="800" b="1" dirty="0" smtClean="0">
                <a:latin typeface="Arial"/>
                <a:cs typeface="Arial"/>
              </a:rPr>
              <a:t>Улучшение транспортной ситуации</a:t>
            </a:r>
          </a:p>
          <a:p>
            <a:pPr marL="184150" marR="5080" indent="-171450">
              <a:lnSpc>
                <a:spcPct val="98700"/>
              </a:lnSpc>
              <a:spcBef>
                <a:spcPts val="110"/>
              </a:spcBef>
              <a:buFont typeface="Arial" pitchFamily="34" charset="0"/>
              <a:buChar char="•"/>
            </a:pPr>
            <a:r>
              <a:rPr lang="ru-RU" sz="800" b="1" dirty="0" smtClean="0">
                <a:latin typeface="Arial"/>
                <a:cs typeface="Arial"/>
              </a:rPr>
              <a:t>Развитие малого бизнеса</a:t>
            </a:r>
            <a:endParaRPr sz="800" b="1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19476" y="1401545"/>
            <a:ext cx="2968625" cy="775970"/>
          </a:xfrm>
          <a:custGeom>
            <a:avLst/>
            <a:gdLst/>
            <a:ahLst/>
            <a:cxnLst/>
            <a:rect l="l" t="t" r="r" b="b"/>
            <a:pathLst>
              <a:path w="2968625" h="775969">
                <a:moveTo>
                  <a:pt x="0" y="256721"/>
                </a:moveTo>
                <a:lnTo>
                  <a:pt x="4136" y="210575"/>
                </a:lnTo>
                <a:lnTo>
                  <a:pt x="16061" y="167142"/>
                </a:lnTo>
                <a:lnTo>
                  <a:pt x="35049" y="127149"/>
                </a:lnTo>
                <a:lnTo>
                  <a:pt x="60377" y="91318"/>
                </a:lnTo>
                <a:lnTo>
                  <a:pt x="91318" y="60377"/>
                </a:lnTo>
                <a:lnTo>
                  <a:pt x="127148" y="35049"/>
                </a:lnTo>
                <a:lnTo>
                  <a:pt x="167142" y="16061"/>
                </a:lnTo>
                <a:lnTo>
                  <a:pt x="210575" y="4136"/>
                </a:lnTo>
                <a:lnTo>
                  <a:pt x="256721" y="0"/>
                </a:lnTo>
                <a:lnTo>
                  <a:pt x="2711399" y="0"/>
                </a:lnTo>
                <a:lnTo>
                  <a:pt x="2757544" y="4136"/>
                </a:lnTo>
                <a:lnTo>
                  <a:pt x="2800977" y="16061"/>
                </a:lnTo>
                <a:lnTo>
                  <a:pt x="2840971" y="35049"/>
                </a:lnTo>
                <a:lnTo>
                  <a:pt x="2876801" y="60377"/>
                </a:lnTo>
                <a:lnTo>
                  <a:pt x="2907742" y="91318"/>
                </a:lnTo>
                <a:lnTo>
                  <a:pt x="2933070" y="127149"/>
                </a:lnTo>
                <a:lnTo>
                  <a:pt x="2952058" y="167142"/>
                </a:lnTo>
                <a:lnTo>
                  <a:pt x="2963983" y="210575"/>
                </a:lnTo>
                <a:lnTo>
                  <a:pt x="2968120" y="256721"/>
                </a:lnTo>
                <a:lnTo>
                  <a:pt x="2968120" y="518875"/>
                </a:lnTo>
                <a:lnTo>
                  <a:pt x="2963983" y="565021"/>
                </a:lnTo>
                <a:lnTo>
                  <a:pt x="2952058" y="608454"/>
                </a:lnTo>
                <a:lnTo>
                  <a:pt x="2933070" y="648447"/>
                </a:lnTo>
                <a:lnTo>
                  <a:pt x="2907742" y="684278"/>
                </a:lnTo>
                <a:lnTo>
                  <a:pt x="2876801" y="715219"/>
                </a:lnTo>
                <a:lnTo>
                  <a:pt x="2840971" y="740547"/>
                </a:lnTo>
                <a:lnTo>
                  <a:pt x="2800977" y="759535"/>
                </a:lnTo>
                <a:lnTo>
                  <a:pt x="2757544" y="771460"/>
                </a:lnTo>
                <a:lnTo>
                  <a:pt x="2711399" y="775597"/>
                </a:lnTo>
                <a:lnTo>
                  <a:pt x="256721" y="775597"/>
                </a:lnTo>
                <a:lnTo>
                  <a:pt x="210575" y="771460"/>
                </a:lnTo>
                <a:lnTo>
                  <a:pt x="167142" y="759535"/>
                </a:lnTo>
                <a:lnTo>
                  <a:pt x="127148" y="740547"/>
                </a:lnTo>
                <a:lnTo>
                  <a:pt x="91318" y="715219"/>
                </a:lnTo>
                <a:lnTo>
                  <a:pt x="60377" y="684278"/>
                </a:lnTo>
                <a:lnTo>
                  <a:pt x="35049" y="648447"/>
                </a:lnTo>
                <a:lnTo>
                  <a:pt x="16061" y="608454"/>
                </a:lnTo>
                <a:lnTo>
                  <a:pt x="4136" y="565021"/>
                </a:lnTo>
                <a:lnTo>
                  <a:pt x="0" y="518875"/>
                </a:lnTo>
                <a:lnTo>
                  <a:pt x="0" y="25672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7840780" y="1691640"/>
            <a:ext cx="925194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ПОЯСНЕНИЕ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21446" y="2284897"/>
            <a:ext cx="2934970" cy="913130"/>
          </a:xfrm>
          <a:custGeom>
            <a:avLst/>
            <a:gdLst/>
            <a:ahLst/>
            <a:cxnLst/>
            <a:rect l="l" t="t" r="r" b="b"/>
            <a:pathLst>
              <a:path w="2934970" h="913130">
                <a:moveTo>
                  <a:pt x="2708297" y="0"/>
                </a:moveTo>
                <a:lnTo>
                  <a:pt x="226451" y="0"/>
                </a:lnTo>
                <a:lnTo>
                  <a:pt x="180813" y="4600"/>
                </a:lnTo>
                <a:lnTo>
                  <a:pt x="138306" y="17795"/>
                </a:lnTo>
                <a:lnTo>
                  <a:pt x="99840" y="38674"/>
                </a:lnTo>
                <a:lnTo>
                  <a:pt x="66326" y="66326"/>
                </a:lnTo>
                <a:lnTo>
                  <a:pt x="38674" y="99840"/>
                </a:lnTo>
                <a:lnTo>
                  <a:pt x="17795" y="138307"/>
                </a:lnTo>
                <a:lnTo>
                  <a:pt x="4600" y="180814"/>
                </a:lnTo>
                <a:lnTo>
                  <a:pt x="0" y="226452"/>
                </a:lnTo>
                <a:lnTo>
                  <a:pt x="0" y="686475"/>
                </a:lnTo>
                <a:lnTo>
                  <a:pt x="4600" y="732113"/>
                </a:lnTo>
                <a:lnTo>
                  <a:pt x="17795" y="774620"/>
                </a:lnTo>
                <a:lnTo>
                  <a:pt x="38674" y="813086"/>
                </a:lnTo>
                <a:lnTo>
                  <a:pt x="66326" y="846600"/>
                </a:lnTo>
                <a:lnTo>
                  <a:pt x="99840" y="874252"/>
                </a:lnTo>
                <a:lnTo>
                  <a:pt x="138306" y="895131"/>
                </a:lnTo>
                <a:lnTo>
                  <a:pt x="180813" y="908326"/>
                </a:lnTo>
                <a:lnTo>
                  <a:pt x="226451" y="912926"/>
                </a:lnTo>
                <a:lnTo>
                  <a:pt x="2708297" y="912926"/>
                </a:lnTo>
                <a:lnTo>
                  <a:pt x="2753934" y="908326"/>
                </a:lnTo>
                <a:lnTo>
                  <a:pt x="2796442" y="895131"/>
                </a:lnTo>
                <a:lnTo>
                  <a:pt x="2834908" y="874252"/>
                </a:lnTo>
                <a:lnTo>
                  <a:pt x="2868422" y="846600"/>
                </a:lnTo>
                <a:lnTo>
                  <a:pt x="2896074" y="813086"/>
                </a:lnTo>
                <a:lnTo>
                  <a:pt x="2916952" y="774620"/>
                </a:lnTo>
                <a:lnTo>
                  <a:pt x="2930147" y="732113"/>
                </a:lnTo>
                <a:lnTo>
                  <a:pt x="2934748" y="686475"/>
                </a:lnTo>
                <a:lnTo>
                  <a:pt x="2934748" y="226452"/>
                </a:lnTo>
                <a:lnTo>
                  <a:pt x="2930147" y="180814"/>
                </a:lnTo>
                <a:lnTo>
                  <a:pt x="2916952" y="138307"/>
                </a:lnTo>
                <a:lnTo>
                  <a:pt x="2896074" y="99840"/>
                </a:lnTo>
                <a:lnTo>
                  <a:pt x="2868422" y="66326"/>
                </a:lnTo>
                <a:lnTo>
                  <a:pt x="2834908" y="38674"/>
                </a:lnTo>
                <a:lnTo>
                  <a:pt x="2796442" y="17795"/>
                </a:lnTo>
                <a:lnTo>
                  <a:pt x="2753934" y="4600"/>
                </a:lnTo>
                <a:lnTo>
                  <a:pt x="2708297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1640820" y="2678586"/>
            <a:ext cx="1060649" cy="123752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1200" b="1" spc="-5" dirty="0" smtClean="0">
                <a:solidFill>
                  <a:srgbClr val="FFFFFF"/>
                </a:solidFill>
                <a:latin typeface="Arial"/>
                <a:cs typeface="Arial"/>
              </a:rPr>
              <a:t>ТРАНСПОРТ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1446" y="3308150"/>
            <a:ext cx="2934970" cy="936625"/>
          </a:xfrm>
          <a:custGeom>
            <a:avLst/>
            <a:gdLst/>
            <a:ahLst/>
            <a:cxnLst/>
            <a:rect l="l" t="t" r="r" b="b"/>
            <a:pathLst>
              <a:path w="2934970" h="936625">
                <a:moveTo>
                  <a:pt x="2702574" y="0"/>
                </a:moveTo>
                <a:lnTo>
                  <a:pt x="232173" y="0"/>
                </a:lnTo>
                <a:lnTo>
                  <a:pt x="185382" y="4716"/>
                </a:lnTo>
                <a:lnTo>
                  <a:pt x="141801" y="18245"/>
                </a:lnTo>
                <a:lnTo>
                  <a:pt x="102363" y="39651"/>
                </a:lnTo>
                <a:lnTo>
                  <a:pt x="68002" y="68001"/>
                </a:lnTo>
                <a:lnTo>
                  <a:pt x="39651" y="102362"/>
                </a:lnTo>
                <a:lnTo>
                  <a:pt x="18245" y="141800"/>
                </a:lnTo>
                <a:lnTo>
                  <a:pt x="4716" y="185382"/>
                </a:lnTo>
                <a:lnTo>
                  <a:pt x="0" y="232173"/>
                </a:lnTo>
                <a:lnTo>
                  <a:pt x="0" y="703825"/>
                </a:lnTo>
                <a:lnTo>
                  <a:pt x="4716" y="750616"/>
                </a:lnTo>
                <a:lnTo>
                  <a:pt x="18245" y="794197"/>
                </a:lnTo>
                <a:lnTo>
                  <a:pt x="39651" y="833635"/>
                </a:lnTo>
                <a:lnTo>
                  <a:pt x="68002" y="867996"/>
                </a:lnTo>
                <a:lnTo>
                  <a:pt x="102363" y="896347"/>
                </a:lnTo>
                <a:lnTo>
                  <a:pt x="141801" y="917753"/>
                </a:lnTo>
                <a:lnTo>
                  <a:pt x="185382" y="931281"/>
                </a:lnTo>
                <a:lnTo>
                  <a:pt x="232173" y="935998"/>
                </a:lnTo>
                <a:lnTo>
                  <a:pt x="2702574" y="935998"/>
                </a:lnTo>
                <a:lnTo>
                  <a:pt x="2749365" y="931281"/>
                </a:lnTo>
                <a:lnTo>
                  <a:pt x="2792947" y="917753"/>
                </a:lnTo>
                <a:lnTo>
                  <a:pt x="2832385" y="896347"/>
                </a:lnTo>
                <a:lnTo>
                  <a:pt x="2866746" y="867996"/>
                </a:lnTo>
                <a:lnTo>
                  <a:pt x="2895096" y="833635"/>
                </a:lnTo>
                <a:lnTo>
                  <a:pt x="2916503" y="794197"/>
                </a:lnTo>
                <a:lnTo>
                  <a:pt x="2930031" y="750616"/>
                </a:lnTo>
                <a:lnTo>
                  <a:pt x="2934748" y="703825"/>
                </a:lnTo>
                <a:lnTo>
                  <a:pt x="2934748" y="232173"/>
                </a:lnTo>
                <a:lnTo>
                  <a:pt x="2930031" y="185382"/>
                </a:lnTo>
                <a:lnTo>
                  <a:pt x="2916503" y="141800"/>
                </a:lnTo>
                <a:lnTo>
                  <a:pt x="2895096" y="102362"/>
                </a:lnTo>
                <a:lnTo>
                  <a:pt x="2866746" y="68001"/>
                </a:lnTo>
                <a:lnTo>
                  <a:pt x="2832385" y="39651"/>
                </a:lnTo>
                <a:lnTo>
                  <a:pt x="2792947" y="18245"/>
                </a:lnTo>
                <a:lnTo>
                  <a:pt x="2749365" y="4716"/>
                </a:lnTo>
                <a:lnTo>
                  <a:pt x="270257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621446" y="4351905"/>
            <a:ext cx="2934970" cy="936625"/>
          </a:xfrm>
          <a:custGeom>
            <a:avLst/>
            <a:gdLst/>
            <a:ahLst/>
            <a:cxnLst/>
            <a:rect l="l" t="t" r="r" b="b"/>
            <a:pathLst>
              <a:path w="2934970" h="936625">
                <a:moveTo>
                  <a:pt x="2702574" y="0"/>
                </a:moveTo>
                <a:lnTo>
                  <a:pt x="232173" y="0"/>
                </a:lnTo>
                <a:lnTo>
                  <a:pt x="185382" y="4716"/>
                </a:lnTo>
                <a:lnTo>
                  <a:pt x="141801" y="18245"/>
                </a:lnTo>
                <a:lnTo>
                  <a:pt x="102363" y="39651"/>
                </a:lnTo>
                <a:lnTo>
                  <a:pt x="68002" y="68002"/>
                </a:lnTo>
                <a:lnTo>
                  <a:pt x="39651" y="102363"/>
                </a:lnTo>
                <a:lnTo>
                  <a:pt x="18245" y="141802"/>
                </a:lnTo>
                <a:lnTo>
                  <a:pt x="4716" y="185383"/>
                </a:lnTo>
                <a:lnTo>
                  <a:pt x="0" y="232175"/>
                </a:lnTo>
                <a:lnTo>
                  <a:pt x="0" y="703826"/>
                </a:lnTo>
                <a:lnTo>
                  <a:pt x="4716" y="750617"/>
                </a:lnTo>
                <a:lnTo>
                  <a:pt x="18245" y="794198"/>
                </a:lnTo>
                <a:lnTo>
                  <a:pt x="39651" y="833636"/>
                </a:lnTo>
                <a:lnTo>
                  <a:pt x="68002" y="867997"/>
                </a:lnTo>
                <a:lnTo>
                  <a:pt x="102363" y="896348"/>
                </a:lnTo>
                <a:lnTo>
                  <a:pt x="141801" y="917754"/>
                </a:lnTo>
                <a:lnTo>
                  <a:pt x="185382" y="931283"/>
                </a:lnTo>
                <a:lnTo>
                  <a:pt x="232173" y="936000"/>
                </a:lnTo>
                <a:lnTo>
                  <a:pt x="2702574" y="936000"/>
                </a:lnTo>
                <a:lnTo>
                  <a:pt x="2749365" y="931283"/>
                </a:lnTo>
                <a:lnTo>
                  <a:pt x="2792947" y="917754"/>
                </a:lnTo>
                <a:lnTo>
                  <a:pt x="2832385" y="896348"/>
                </a:lnTo>
                <a:lnTo>
                  <a:pt x="2866746" y="867997"/>
                </a:lnTo>
                <a:lnTo>
                  <a:pt x="2895096" y="833636"/>
                </a:lnTo>
                <a:lnTo>
                  <a:pt x="2916503" y="794198"/>
                </a:lnTo>
                <a:lnTo>
                  <a:pt x="2930031" y="750617"/>
                </a:lnTo>
                <a:lnTo>
                  <a:pt x="2934748" y="703826"/>
                </a:lnTo>
                <a:lnTo>
                  <a:pt x="2934748" y="232175"/>
                </a:lnTo>
                <a:lnTo>
                  <a:pt x="2930031" y="185383"/>
                </a:lnTo>
                <a:lnTo>
                  <a:pt x="2916503" y="141802"/>
                </a:lnTo>
                <a:lnTo>
                  <a:pt x="2895096" y="102363"/>
                </a:lnTo>
                <a:lnTo>
                  <a:pt x="2866746" y="68002"/>
                </a:lnTo>
                <a:lnTo>
                  <a:pt x="2832385" y="39651"/>
                </a:lnTo>
                <a:lnTo>
                  <a:pt x="2792947" y="18245"/>
                </a:lnTo>
                <a:lnTo>
                  <a:pt x="2749365" y="4716"/>
                </a:lnTo>
                <a:lnTo>
                  <a:pt x="270257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619889" y="5397883"/>
            <a:ext cx="2934970" cy="936625"/>
          </a:xfrm>
          <a:custGeom>
            <a:avLst/>
            <a:gdLst/>
            <a:ahLst/>
            <a:cxnLst/>
            <a:rect l="l" t="t" r="r" b="b"/>
            <a:pathLst>
              <a:path w="2934970" h="936625">
                <a:moveTo>
                  <a:pt x="2702574" y="0"/>
                </a:moveTo>
                <a:lnTo>
                  <a:pt x="232173" y="0"/>
                </a:lnTo>
                <a:lnTo>
                  <a:pt x="185382" y="4716"/>
                </a:lnTo>
                <a:lnTo>
                  <a:pt x="141801" y="18245"/>
                </a:lnTo>
                <a:lnTo>
                  <a:pt x="102363" y="39651"/>
                </a:lnTo>
                <a:lnTo>
                  <a:pt x="68002" y="68002"/>
                </a:lnTo>
                <a:lnTo>
                  <a:pt x="39651" y="102363"/>
                </a:lnTo>
                <a:lnTo>
                  <a:pt x="18245" y="141801"/>
                </a:lnTo>
                <a:lnTo>
                  <a:pt x="4716" y="185383"/>
                </a:lnTo>
                <a:lnTo>
                  <a:pt x="0" y="232174"/>
                </a:lnTo>
                <a:lnTo>
                  <a:pt x="0" y="703825"/>
                </a:lnTo>
                <a:lnTo>
                  <a:pt x="4716" y="750616"/>
                </a:lnTo>
                <a:lnTo>
                  <a:pt x="18245" y="794197"/>
                </a:lnTo>
                <a:lnTo>
                  <a:pt x="39651" y="833636"/>
                </a:lnTo>
                <a:lnTo>
                  <a:pt x="68002" y="867997"/>
                </a:lnTo>
                <a:lnTo>
                  <a:pt x="102363" y="896347"/>
                </a:lnTo>
                <a:lnTo>
                  <a:pt x="141801" y="917754"/>
                </a:lnTo>
                <a:lnTo>
                  <a:pt x="185382" y="931282"/>
                </a:lnTo>
                <a:lnTo>
                  <a:pt x="232173" y="935999"/>
                </a:lnTo>
                <a:lnTo>
                  <a:pt x="2702574" y="935999"/>
                </a:lnTo>
                <a:lnTo>
                  <a:pt x="2749365" y="931282"/>
                </a:lnTo>
                <a:lnTo>
                  <a:pt x="2792947" y="917754"/>
                </a:lnTo>
                <a:lnTo>
                  <a:pt x="2832385" y="896347"/>
                </a:lnTo>
                <a:lnTo>
                  <a:pt x="2866746" y="867997"/>
                </a:lnTo>
                <a:lnTo>
                  <a:pt x="2895096" y="833636"/>
                </a:lnTo>
                <a:lnTo>
                  <a:pt x="2916503" y="794197"/>
                </a:lnTo>
                <a:lnTo>
                  <a:pt x="2930031" y="750616"/>
                </a:lnTo>
                <a:lnTo>
                  <a:pt x="2934748" y="703825"/>
                </a:lnTo>
                <a:lnTo>
                  <a:pt x="2934748" y="232174"/>
                </a:lnTo>
                <a:lnTo>
                  <a:pt x="2930031" y="185383"/>
                </a:lnTo>
                <a:lnTo>
                  <a:pt x="2916503" y="141801"/>
                </a:lnTo>
                <a:lnTo>
                  <a:pt x="2895096" y="102363"/>
                </a:lnTo>
                <a:lnTo>
                  <a:pt x="2866746" y="68002"/>
                </a:lnTo>
                <a:lnTo>
                  <a:pt x="2832385" y="39651"/>
                </a:lnTo>
                <a:lnTo>
                  <a:pt x="2792947" y="18245"/>
                </a:lnTo>
                <a:lnTo>
                  <a:pt x="2749365" y="4716"/>
                </a:lnTo>
                <a:lnTo>
                  <a:pt x="270257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295400" y="5761292"/>
            <a:ext cx="1827054" cy="197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smtClean="0">
                <a:solidFill>
                  <a:srgbClr val="FFFFFF"/>
                </a:solidFill>
                <a:latin typeface="Arial"/>
                <a:cs typeface="Arial"/>
              </a:rPr>
              <a:t>СПОРТ И </a:t>
            </a:r>
            <a:r>
              <a:rPr sz="1200" b="1" spc="-5" dirty="0" smtClean="0">
                <a:solidFill>
                  <a:srgbClr val="FFFFFF"/>
                </a:solidFill>
                <a:latin typeface="Arial"/>
                <a:cs typeface="Arial"/>
              </a:rPr>
              <a:t>ТУРИЗМ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9888" y="6351523"/>
            <a:ext cx="890511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i="1" spc="-5" dirty="0" smtClean="0">
                <a:solidFill>
                  <a:srgbClr val="A6A6A6"/>
                </a:solidFill>
                <a:latin typeface="Arial"/>
                <a:cs typeface="Arial"/>
              </a:rPr>
              <a:t>*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Данные</a:t>
            </a:r>
            <a:r>
              <a:rPr sz="800" i="1" spc="10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решения</a:t>
            </a:r>
            <a:r>
              <a:rPr sz="800" i="1" spc="15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выбраны</a:t>
            </a:r>
            <a:r>
              <a:rPr sz="800" i="1" spc="5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на</a:t>
            </a:r>
            <a:r>
              <a:rPr sz="800" i="1" spc="10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основе</a:t>
            </a:r>
            <a:r>
              <a:rPr sz="800" i="1" spc="10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сфер</a:t>
            </a:r>
            <a:r>
              <a:rPr sz="800" i="1" spc="10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деятельности</a:t>
            </a:r>
            <a:r>
              <a:rPr sz="800" i="1" spc="10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предприятий,</a:t>
            </a:r>
            <a:r>
              <a:rPr sz="800" i="1" spc="5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возможностей</a:t>
            </a:r>
            <a:r>
              <a:rPr sz="800" i="1" spc="10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интеграций</a:t>
            </a:r>
            <a:r>
              <a:rPr sz="800" i="1" spc="10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dirty="0" smtClean="0">
                <a:solidFill>
                  <a:srgbClr val="A6A6A6"/>
                </a:solidFill>
                <a:latin typeface="Arial"/>
                <a:cs typeface="Arial"/>
              </a:rPr>
              <a:t>и</a:t>
            </a:r>
            <a:r>
              <a:rPr sz="800" i="1" spc="10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потенциал</a:t>
            </a:r>
            <a:r>
              <a:rPr lang="ru-RU"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а</a:t>
            </a:r>
            <a:r>
              <a:rPr sz="800" i="1" spc="10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развития</a:t>
            </a:r>
            <a:r>
              <a:rPr sz="800" i="1" spc="15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компаний</a:t>
            </a:r>
            <a:r>
              <a:rPr sz="800" i="1" spc="10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dirty="0" smtClean="0">
                <a:solidFill>
                  <a:srgbClr val="A6A6A6"/>
                </a:solidFill>
                <a:latin typeface="Arial"/>
                <a:cs typeface="Arial"/>
              </a:rPr>
              <a:t>и</a:t>
            </a:r>
            <a:r>
              <a:rPr sz="800" i="1" spc="10" dirty="0" smtClean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800" i="1" spc="-5" dirty="0" smtClean="0">
                <a:solidFill>
                  <a:srgbClr val="A6A6A6"/>
                </a:solidFill>
                <a:latin typeface="Arial"/>
                <a:cs typeface="Arial"/>
              </a:rPr>
              <a:t>отраслей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724106" y="3339967"/>
            <a:ext cx="2966720" cy="903605"/>
          </a:xfrm>
          <a:custGeom>
            <a:avLst/>
            <a:gdLst/>
            <a:ahLst/>
            <a:cxnLst/>
            <a:rect l="l" t="t" r="r" b="b"/>
            <a:pathLst>
              <a:path w="2966720" h="903604">
                <a:moveTo>
                  <a:pt x="2704283" y="0"/>
                </a:moveTo>
                <a:lnTo>
                  <a:pt x="262116" y="0"/>
                </a:lnTo>
                <a:lnTo>
                  <a:pt x="215000" y="4223"/>
                </a:lnTo>
                <a:lnTo>
                  <a:pt x="170655" y="16398"/>
                </a:lnTo>
                <a:lnTo>
                  <a:pt x="129821" y="35786"/>
                </a:lnTo>
                <a:lnTo>
                  <a:pt x="93237" y="61646"/>
                </a:lnTo>
                <a:lnTo>
                  <a:pt x="61646" y="93237"/>
                </a:lnTo>
                <a:lnTo>
                  <a:pt x="35786" y="129821"/>
                </a:lnTo>
                <a:lnTo>
                  <a:pt x="16398" y="170655"/>
                </a:lnTo>
                <a:lnTo>
                  <a:pt x="4223" y="215000"/>
                </a:lnTo>
                <a:lnTo>
                  <a:pt x="0" y="262116"/>
                </a:lnTo>
                <a:lnTo>
                  <a:pt x="0" y="641209"/>
                </a:lnTo>
                <a:lnTo>
                  <a:pt x="4223" y="688324"/>
                </a:lnTo>
                <a:lnTo>
                  <a:pt x="16398" y="732670"/>
                </a:lnTo>
                <a:lnTo>
                  <a:pt x="35786" y="773504"/>
                </a:lnTo>
                <a:lnTo>
                  <a:pt x="61646" y="810087"/>
                </a:lnTo>
                <a:lnTo>
                  <a:pt x="93237" y="841679"/>
                </a:lnTo>
                <a:lnTo>
                  <a:pt x="129821" y="867539"/>
                </a:lnTo>
                <a:lnTo>
                  <a:pt x="170655" y="886926"/>
                </a:lnTo>
                <a:lnTo>
                  <a:pt x="215000" y="899102"/>
                </a:lnTo>
                <a:lnTo>
                  <a:pt x="262116" y="903325"/>
                </a:lnTo>
                <a:lnTo>
                  <a:pt x="2704283" y="903325"/>
                </a:lnTo>
                <a:lnTo>
                  <a:pt x="2751398" y="899102"/>
                </a:lnTo>
                <a:lnTo>
                  <a:pt x="2795744" y="886926"/>
                </a:lnTo>
                <a:lnTo>
                  <a:pt x="2836578" y="867539"/>
                </a:lnTo>
                <a:lnTo>
                  <a:pt x="2873161" y="841679"/>
                </a:lnTo>
                <a:lnTo>
                  <a:pt x="2904753" y="810087"/>
                </a:lnTo>
                <a:lnTo>
                  <a:pt x="2930613" y="773504"/>
                </a:lnTo>
                <a:lnTo>
                  <a:pt x="2950001" y="732670"/>
                </a:lnTo>
                <a:lnTo>
                  <a:pt x="2962176" y="688324"/>
                </a:lnTo>
                <a:lnTo>
                  <a:pt x="2966399" y="641209"/>
                </a:lnTo>
                <a:lnTo>
                  <a:pt x="2966399" y="262116"/>
                </a:lnTo>
                <a:lnTo>
                  <a:pt x="2962176" y="215000"/>
                </a:lnTo>
                <a:lnTo>
                  <a:pt x="2950001" y="170655"/>
                </a:lnTo>
                <a:lnTo>
                  <a:pt x="2930613" y="129821"/>
                </a:lnTo>
                <a:lnTo>
                  <a:pt x="2904753" y="93237"/>
                </a:lnTo>
                <a:lnTo>
                  <a:pt x="2873161" y="61646"/>
                </a:lnTo>
                <a:lnTo>
                  <a:pt x="2836578" y="35786"/>
                </a:lnTo>
                <a:lnTo>
                  <a:pt x="2795744" y="16398"/>
                </a:lnTo>
                <a:lnTo>
                  <a:pt x="2751398" y="4223"/>
                </a:lnTo>
                <a:lnTo>
                  <a:pt x="270428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/>
          <p:nvPr/>
        </p:nvSpPr>
        <p:spPr>
          <a:xfrm>
            <a:off x="3924977" y="3612352"/>
            <a:ext cx="2536825" cy="368049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0"/>
              </a:spcBef>
            </a:pPr>
            <a:r>
              <a:rPr sz="800" b="1" spc="-5" dirty="0">
                <a:latin typeface="Arial"/>
                <a:cs typeface="Arial"/>
              </a:rPr>
              <a:t>Наличие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предприятий,</a:t>
            </a:r>
            <a:r>
              <a:rPr sz="800" b="1" spc="15" dirty="0">
                <a:latin typeface="Arial"/>
                <a:cs typeface="Arial"/>
              </a:rPr>
              <a:t> </a:t>
            </a:r>
            <a:r>
              <a:rPr lang="ru-RU" sz="800" b="1" spc="-5" dirty="0" smtClean="0">
                <a:latin typeface="Arial"/>
                <a:cs typeface="Arial"/>
              </a:rPr>
              <a:t>имеющих возможность реализовать проект «Агропромышленная Деревня»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724106" y="4385435"/>
            <a:ext cx="2966720" cy="903605"/>
          </a:xfrm>
          <a:custGeom>
            <a:avLst/>
            <a:gdLst/>
            <a:ahLst/>
            <a:cxnLst/>
            <a:rect l="l" t="t" r="r" b="b"/>
            <a:pathLst>
              <a:path w="2966720" h="903604">
                <a:moveTo>
                  <a:pt x="2704283" y="0"/>
                </a:moveTo>
                <a:lnTo>
                  <a:pt x="262116" y="0"/>
                </a:lnTo>
                <a:lnTo>
                  <a:pt x="215000" y="4223"/>
                </a:lnTo>
                <a:lnTo>
                  <a:pt x="170655" y="16398"/>
                </a:lnTo>
                <a:lnTo>
                  <a:pt x="129821" y="35786"/>
                </a:lnTo>
                <a:lnTo>
                  <a:pt x="93237" y="61646"/>
                </a:lnTo>
                <a:lnTo>
                  <a:pt x="61646" y="93238"/>
                </a:lnTo>
                <a:lnTo>
                  <a:pt x="35786" y="129821"/>
                </a:lnTo>
                <a:lnTo>
                  <a:pt x="16398" y="170655"/>
                </a:lnTo>
                <a:lnTo>
                  <a:pt x="4223" y="215000"/>
                </a:lnTo>
                <a:lnTo>
                  <a:pt x="0" y="262116"/>
                </a:lnTo>
                <a:lnTo>
                  <a:pt x="0" y="641209"/>
                </a:lnTo>
                <a:lnTo>
                  <a:pt x="4223" y="688324"/>
                </a:lnTo>
                <a:lnTo>
                  <a:pt x="16398" y="732670"/>
                </a:lnTo>
                <a:lnTo>
                  <a:pt x="35786" y="773504"/>
                </a:lnTo>
                <a:lnTo>
                  <a:pt x="61646" y="810088"/>
                </a:lnTo>
                <a:lnTo>
                  <a:pt x="93237" y="841679"/>
                </a:lnTo>
                <a:lnTo>
                  <a:pt x="129821" y="867540"/>
                </a:lnTo>
                <a:lnTo>
                  <a:pt x="170655" y="886928"/>
                </a:lnTo>
                <a:lnTo>
                  <a:pt x="215000" y="899103"/>
                </a:lnTo>
                <a:lnTo>
                  <a:pt x="262116" y="903326"/>
                </a:lnTo>
                <a:lnTo>
                  <a:pt x="2704283" y="903326"/>
                </a:lnTo>
                <a:lnTo>
                  <a:pt x="2751398" y="899103"/>
                </a:lnTo>
                <a:lnTo>
                  <a:pt x="2795744" y="886928"/>
                </a:lnTo>
                <a:lnTo>
                  <a:pt x="2836578" y="867540"/>
                </a:lnTo>
                <a:lnTo>
                  <a:pt x="2873161" y="841679"/>
                </a:lnTo>
                <a:lnTo>
                  <a:pt x="2904753" y="810088"/>
                </a:lnTo>
                <a:lnTo>
                  <a:pt x="2930613" y="773504"/>
                </a:lnTo>
                <a:lnTo>
                  <a:pt x="2950001" y="732670"/>
                </a:lnTo>
                <a:lnTo>
                  <a:pt x="2962176" y="688324"/>
                </a:lnTo>
                <a:lnTo>
                  <a:pt x="2966399" y="641209"/>
                </a:lnTo>
                <a:lnTo>
                  <a:pt x="2966399" y="262116"/>
                </a:lnTo>
                <a:lnTo>
                  <a:pt x="2962176" y="215000"/>
                </a:lnTo>
                <a:lnTo>
                  <a:pt x="2950001" y="170655"/>
                </a:lnTo>
                <a:lnTo>
                  <a:pt x="2930613" y="129821"/>
                </a:lnTo>
                <a:lnTo>
                  <a:pt x="2904753" y="93238"/>
                </a:lnTo>
                <a:lnTo>
                  <a:pt x="2873161" y="61646"/>
                </a:lnTo>
                <a:lnTo>
                  <a:pt x="2836578" y="35786"/>
                </a:lnTo>
                <a:lnTo>
                  <a:pt x="2795744" y="16398"/>
                </a:lnTo>
                <a:lnTo>
                  <a:pt x="2751398" y="4223"/>
                </a:lnTo>
                <a:lnTo>
                  <a:pt x="270428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/>
          <p:nvPr/>
        </p:nvSpPr>
        <p:spPr>
          <a:xfrm>
            <a:off x="3932177" y="4653212"/>
            <a:ext cx="2375535" cy="252633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0"/>
              </a:spcBef>
            </a:pPr>
            <a:r>
              <a:rPr lang="ru-RU" sz="800" b="1" spc="-5" dirty="0" smtClean="0">
                <a:latin typeface="Arial"/>
                <a:cs typeface="Arial"/>
              </a:rPr>
              <a:t> Комплексное благоустройство озера Бежань (гостевые домики, кафе) 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731307" y="5430903"/>
            <a:ext cx="2966720" cy="903605"/>
          </a:xfrm>
          <a:custGeom>
            <a:avLst/>
            <a:gdLst/>
            <a:ahLst/>
            <a:cxnLst/>
            <a:rect l="l" t="t" r="r" b="b"/>
            <a:pathLst>
              <a:path w="2966720" h="903604">
                <a:moveTo>
                  <a:pt x="2704283" y="0"/>
                </a:moveTo>
                <a:lnTo>
                  <a:pt x="262116" y="0"/>
                </a:lnTo>
                <a:lnTo>
                  <a:pt x="215000" y="4223"/>
                </a:lnTo>
                <a:lnTo>
                  <a:pt x="170655" y="16398"/>
                </a:lnTo>
                <a:lnTo>
                  <a:pt x="129821" y="35786"/>
                </a:lnTo>
                <a:lnTo>
                  <a:pt x="93237" y="61646"/>
                </a:lnTo>
                <a:lnTo>
                  <a:pt x="61646" y="93238"/>
                </a:lnTo>
                <a:lnTo>
                  <a:pt x="35786" y="129821"/>
                </a:lnTo>
                <a:lnTo>
                  <a:pt x="16398" y="170656"/>
                </a:lnTo>
                <a:lnTo>
                  <a:pt x="4223" y="215001"/>
                </a:lnTo>
                <a:lnTo>
                  <a:pt x="0" y="262116"/>
                </a:lnTo>
                <a:lnTo>
                  <a:pt x="0" y="641209"/>
                </a:lnTo>
                <a:lnTo>
                  <a:pt x="4223" y="688325"/>
                </a:lnTo>
                <a:lnTo>
                  <a:pt x="16398" y="732670"/>
                </a:lnTo>
                <a:lnTo>
                  <a:pt x="35786" y="773504"/>
                </a:lnTo>
                <a:lnTo>
                  <a:pt x="61646" y="810087"/>
                </a:lnTo>
                <a:lnTo>
                  <a:pt x="93237" y="841679"/>
                </a:lnTo>
                <a:lnTo>
                  <a:pt x="129821" y="867539"/>
                </a:lnTo>
                <a:lnTo>
                  <a:pt x="170655" y="886927"/>
                </a:lnTo>
                <a:lnTo>
                  <a:pt x="215000" y="899103"/>
                </a:lnTo>
                <a:lnTo>
                  <a:pt x="262116" y="903326"/>
                </a:lnTo>
                <a:lnTo>
                  <a:pt x="2704283" y="903326"/>
                </a:lnTo>
                <a:lnTo>
                  <a:pt x="2751399" y="899103"/>
                </a:lnTo>
                <a:lnTo>
                  <a:pt x="2795744" y="886927"/>
                </a:lnTo>
                <a:lnTo>
                  <a:pt x="2836578" y="867539"/>
                </a:lnTo>
                <a:lnTo>
                  <a:pt x="2873161" y="841679"/>
                </a:lnTo>
                <a:lnTo>
                  <a:pt x="2904753" y="810087"/>
                </a:lnTo>
                <a:lnTo>
                  <a:pt x="2930613" y="773504"/>
                </a:lnTo>
                <a:lnTo>
                  <a:pt x="2950001" y="732670"/>
                </a:lnTo>
                <a:lnTo>
                  <a:pt x="2962176" y="688325"/>
                </a:lnTo>
                <a:lnTo>
                  <a:pt x="2966399" y="641209"/>
                </a:lnTo>
                <a:lnTo>
                  <a:pt x="2966399" y="262116"/>
                </a:lnTo>
                <a:lnTo>
                  <a:pt x="2962176" y="215001"/>
                </a:lnTo>
                <a:lnTo>
                  <a:pt x="2950001" y="170656"/>
                </a:lnTo>
                <a:lnTo>
                  <a:pt x="2930613" y="129821"/>
                </a:lnTo>
                <a:lnTo>
                  <a:pt x="2904753" y="93238"/>
                </a:lnTo>
                <a:lnTo>
                  <a:pt x="2873161" y="61646"/>
                </a:lnTo>
                <a:lnTo>
                  <a:pt x="2836578" y="35786"/>
                </a:lnTo>
                <a:lnTo>
                  <a:pt x="2795744" y="16398"/>
                </a:lnTo>
                <a:lnTo>
                  <a:pt x="2751399" y="4223"/>
                </a:lnTo>
                <a:lnTo>
                  <a:pt x="270428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3932177" y="5692293"/>
            <a:ext cx="2592070" cy="252633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0"/>
              </a:spcBef>
            </a:pPr>
            <a:r>
              <a:rPr lang="ru-RU" sz="800" b="1" spc="-5" dirty="0">
                <a:latin typeface="Arial"/>
                <a:cs typeface="Arial"/>
              </a:rPr>
              <a:t>Строительство </a:t>
            </a:r>
            <a:r>
              <a:rPr lang="ru-RU" sz="800" b="1" spc="-5" dirty="0" smtClean="0">
                <a:latin typeface="Arial"/>
                <a:cs typeface="Arial"/>
              </a:rPr>
              <a:t>многофункциональных спортивных </a:t>
            </a:r>
            <a:r>
              <a:rPr lang="ru-RU" sz="800" b="1" spc="-5" dirty="0">
                <a:latin typeface="Arial"/>
                <a:cs typeface="Arial"/>
              </a:rPr>
              <a:t>комплексов</a:t>
            </a:r>
          </a:p>
        </p:txBody>
      </p:sp>
      <p:sp>
        <p:nvSpPr>
          <p:cNvPr id="28" name="object 28"/>
          <p:cNvSpPr/>
          <p:nvPr/>
        </p:nvSpPr>
        <p:spPr>
          <a:xfrm>
            <a:off x="6819476" y="2289848"/>
            <a:ext cx="2966720" cy="903605"/>
          </a:xfrm>
          <a:custGeom>
            <a:avLst/>
            <a:gdLst/>
            <a:ahLst/>
            <a:cxnLst/>
            <a:rect l="l" t="t" r="r" b="b"/>
            <a:pathLst>
              <a:path w="2966720" h="903605">
                <a:moveTo>
                  <a:pt x="2704283" y="0"/>
                </a:moveTo>
                <a:lnTo>
                  <a:pt x="262116" y="0"/>
                </a:lnTo>
                <a:lnTo>
                  <a:pt x="215000" y="4223"/>
                </a:lnTo>
                <a:lnTo>
                  <a:pt x="170655" y="16398"/>
                </a:lnTo>
                <a:lnTo>
                  <a:pt x="129821" y="35786"/>
                </a:lnTo>
                <a:lnTo>
                  <a:pt x="93237" y="61646"/>
                </a:lnTo>
                <a:lnTo>
                  <a:pt x="61646" y="93237"/>
                </a:lnTo>
                <a:lnTo>
                  <a:pt x="35786" y="129821"/>
                </a:lnTo>
                <a:lnTo>
                  <a:pt x="16398" y="170655"/>
                </a:lnTo>
                <a:lnTo>
                  <a:pt x="4223" y="215000"/>
                </a:lnTo>
                <a:lnTo>
                  <a:pt x="0" y="262116"/>
                </a:lnTo>
                <a:lnTo>
                  <a:pt x="0" y="641209"/>
                </a:lnTo>
                <a:lnTo>
                  <a:pt x="4223" y="688324"/>
                </a:lnTo>
                <a:lnTo>
                  <a:pt x="16398" y="732670"/>
                </a:lnTo>
                <a:lnTo>
                  <a:pt x="35786" y="773504"/>
                </a:lnTo>
                <a:lnTo>
                  <a:pt x="61646" y="810087"/>
                </a:lnTo>
                <a:lnTo>
                  <a:pt x="93237" y="841679"/>
                </a:lnTo>
                <a:lnTo>
                  <a:pt x="129821" y="867539"/>
                </a:lnTo>
                <a:lnTo>
                  <a:pt x="170655" y="886926"/>
                </a:lnTo>
                <a:lnTo>
                  <a:pt x="215000" y="899102"/>
                </a:lnTo>
                <a:lnTo>
                  <a:pt x="262116" y="903325"/>
                </a:lnTo>
                <a:lnTo>
                  <a:pt x="2704283" y="903325"/>
                </a:lnTo>
                <a:lnTo>
                  <a:pt x="2751399" y="899102"/>
                </a:lnTo>
                <a:lnTo>
                  <a:pt x="2795744" y="886926"/>
                </a:lnTo>
                <a:lnTo>
                  <a:pt x="2836578" y="867539"/>
                </a:lnTo>
                <a:lnTo>
                  <a:pt x="2873161" y="841679"/>
                </a:lnTo>
                <a:lnTo>
                  <a:pt x="2904753" y="810087"/>
                </a:lnTo>
                <a:lnTo>
                  <a:pt x="2930613" y="773504"/>
                </a:lnTo>
                <a:lnTo>
                  <a:pt x="2950001" y="732670"/>
                </a:lnTo>
                <a:lnTo>
                  <a:pt x="2962176" y="688324"/>
                </a:lnTo>
                <a:lnTo>
                  <a:pt x="2966399" y="641209"/>
                </a:lnTo>
                <a:lnTo>
                  <a:pt x="2966399" y="262116"/>
                </a:lnTo>
                <a:lnTo>
                  <a:pt x="2962176" y="215000"/>
                </a:lnTo>
                <a:lnTo>
                  <a:pt x="2950001" y="170655"/>
                </a:lnTo>
                <a:lnTo>
                  <a:pt x="2930613" y="129821"/>
                </a:lnTo>
                <a:lnTo>
                  <a:pt x="2904753" y="93237"/>
                </a:lnTo>
                <a:lnTo>
                  <a:pt x="2873161" y="61646"/>
                </a:lnTo>
                <a:lnTo>
                  <a:pt x="2836578" y="35786"/>
                </a:lnTo>
                <a:lnTo>
                  <a:pt x="2795744" y="16398"/>
                </a:lnTo>
                <a:lnTo>
                  <a:pt x="2751399" y="4223"/>
                </a:lnTo>
                <a:lnTo>
                  <a:pt x="270428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 txBox="1"/>
          <p:nvPr/>
        </p:nvSpPr>
        <p:spPr>
          <a:xfrm>
            <a:off x="7015025" y="2606292"/>
            <a:ext cx="230314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925"/>
              </a:lnSpc>
              <a:spcBef>
                <a:spcPts val="100"/>
              </a:spcBef>
            </a:pPr>
            <a:r>
              <a:rPr lang="ru-RU" sz="800" dirty="0" smtClean="0">
                <a:latin typeface="Arial" pitchFamily="34" charset="0"/>
                <a:cs typeface="Arial" pitchFamily="34" charset="0"/>
              </a:rPr>
              <a:t>Увеличение доли автомобильных дорог с твердым покрытием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819476" y="3335315"/>
            <a:ext cx="2966720" cy="903605"/>
          </a:xfrm>
          <a:custGeom>
            <a:avLst/>
            <a:gdLst/>
            <a:ahLst/>
            <a:cxnLst/>
            <a:rect l="l" t="t" r="r" b="b"/>
            <a:pathLst>
              <a:path w="2966720" h="903604">
                <a:moveTo>
                  <a:pt x="2704283" y="0"/>
                </a:moveTo>
                <a:lnTo>
                  <a:pt x="262116" y="0"/>
                </a:lnTo>
                <a:lnTo>
                  <a:pt x="215000" y="4223"/>
                </a:lnTo>
                <a:lnTo>
                  <a:pt x="170655" y="16398"/>
                </a:lnTo>
                <a:lnTo>
                  <a:pt x="129821" y="35786"/>
                </a:lnTo>
                <a:lnTo>
                  <a:pt x="93237" y="61646"/>
                </a:lnTo>
                <a:lnTo>
                  <a:pt x="61646" y="93238"/>
                </a:lnTo>
                <a:lnTo>
                  <a:pt x="35786" y="129821"/>
                </a:lnTo>
                <a:lnTo>
                  <a:pt x="16398" y="170655"/>
                </a:lnTo>
                <a:lnTo>
                  <a:pt x="4223" y="215000"/>
                </a:lnTo>
                <a:lnTo>
                  <a:pt x="0" y="262116"/>
                </a:lnTo>
                <a:lnTo>
                  <a:pt x="0" y="641209"/>
                </a:lnTo>
                <a:lnTo>
                  <a:pt x="4223" y="688324"/>
                </a:lnTo>
                <a:lnTo>
                  <a:pt x="16398" y="732670"/>
                </a:lnTo>
                <a:lnTo>
                  <a:pt x="35786" y="773504"/>
                </a:lnTo>
                <a:lnTo>
                  <a:pt x="61646" y="810087"/>
                </a:lnTo>
                <a:lnTo>
                  <a:pt x="93237" y="841679"/>
                </a:lnTo>
                <a:lnTo>
                  <a:pt x="129821" y="867539"/>
                </a:lnTo>
                <a:lnTo>
                  <a:pt x="170655" y="886926"/>
                </a:lnTo>
                <a:lnTo>
                  <a:pt x="215000" y="899102"/>
                </a:lnTo>
                <a:lnTo>
                  <a:pt x="262116" y="903325"/>
                </a:lnTo>
                <a:lnTo>
                  <a:pt x="2704283" y="903325"/>
                </a:lnTo>
                <a:lnTo>
                  <a:pt x="2751399" y="899102"/>
                </a:lnTo>
                <a:lnTo>
                  <a:pt x="2795744" y="886926"/>
                </a:lnTo>
                <a:lnTo>
                  <a:pt x="2836578" y="867539"/>
                </a:lnTo>
                <a:lnTo>
                  <a:pt x="2873161" y="841679"/>
                </a:lnTo>
                <a:lnTo>
                  <a:pt x="2904753" y="810087"/>
                </a:lnTo>
                <a:lnTo>
                  <a:pt x="2930613" y="773504"/>
                </a:lnTo>
                <a:lnTo>
                  <a:pt x="2950001" y="732670"/>
                </a:lnTo>
                <a:lnTo>
                  <a:pt x="2962176" y="688324"/>
                </a:lnTo>
                <a:lnTo>
                  <a:pt x="2966399" y="641209"/>
                </a:lnTo>
                <a:lnTo>
                  <a:pt x="2966399" y="262116"/>
                </a:lnTo>
                <a:lnTo>
                  <a:pt x="2962176" y="215000"/>
                </a:lnTo>
                <a:lnTo>
                  <a:pt x="2950001" y="170655"/>
                </a:lnTo>
                <a:lnTo>
                  <a:pt x="2930613" y="129821"/>
                </a:lnTo>
                <a:lnTo>
                  <a:pt x="2904753" y="93238"/>
                </a:lnTo>
                <a:lnTo>
                  <a:pt x="2873161" y="61646"/>
                </a:lnTo>
                <a:lnTo>
                  <a:pt x="2836578" y="35786"/>
                </a:lnTo>
                <a:lnTo>
                  <a:pt x="2795744" y="16398"/>
                </a:lnTo>
                <a:lnTo>
                  <a:pt x="2751399" y="4223"/>
                </a:lnTo>
                <a:lnTo>
                  <a:pt x="270428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31"/>
          <p:cNvSpPr txBox="1"/>
          <p:nvPr/>
        </p:nvSpPr>
        <p:spPr>
          <a:xfrm>
            <a:off x="7041708" y="3646939"/>
            <a:ext cx="260568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spc="-5" dirty="0" smtClean="0">
                <a:latin typeface="Arial" pitchFamily="34" charset="0"/>
                <a:cs typeface="Arial" pitchFamily="34" charset="0"/>
              </a:rPr>
              <a:t>Популяризация производственных профессий</a:t>
            </a:r>
            <a:endParaRPr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819476" y="4380783"/>
            <a:ext cx="2966720" cy="903605"/>
          </a:xfrm>
          <a:custGeom>
            <a:avLst/>
            <a:gdLst/>
            <a:ahLst/>
            <a:cxnLst/>
            <a:rect l="l" t="t" r="r" b="b"/>
            <a:pathLst>
              <a:path w="2966720" h="903604">
                <a:moveTo>
                  <a:pt x="2704283" y="0"/>
                </a:moveTo>
                <a:lnTo>
                  <a:pt x="262116" y="0"/>
                </a:lnTo>
                <a:lnTo>
                  <a:pt x="215000" y="4223"/>
                </a:lnTo>
                <a:lnTo>
                  <a:pt x="170655" y="16398"/>
                </a:lnTo>
                <a:lnTo>
                  <a:pt x="129821" y="35786"/>
                </a:lnTo>
                <a:lnTo>
                  <a:pt x="93237" y="61646"/>
                </a:lnTo>
                <a:lnTo>
                  <a:pt x="61646" y="93238"/>
                </a:lnTo>
                <a:lnTo>
                  <a:pt x="35786" y="129821"/>
                </a:lnTo>
                <a:lnTo>
                  <a:pt x="16398" y="170655"/>
                </a:lnTo>
                <a:lnTo>
                  <a:pt x="4223" y="215000"/>
                </a:lnTo>
                <a:lnTo>
                  <a:pt x="0" y="262116"/>
                </a:lnTo>
                <a:lnTo>
                  <a:pt x="0" y="641209"/>
                </a:lnTo>
                <a:lnTo>
                  <a:pt x="4223" y="688324"/>
                </a:lnTo>
                <a:lnTo>
                  <a:pt x="16398" y="732670"/>
                </a:lnTo>
                <a:lnTo>
                  <a:pt x="35786" y="773504"/>
                </a:lnTo>
                <a:lnTo>
                  <a:pt x="61646" y="810088"/>
                </a:lnTo>
                <a:lnTo>
                  <a:pt x="93237" y="841679"/>
                </a:lnTo>
                <a:lnTo>
                  <a:pt x="129821" y="867540"/>
                </a:lnTo>
                <a:lnTo>
                  <a:pt x="170655" y="886928"/>
                </a:lnTo>
                <a:lnTo>
                  <a:pt x="215000" y="899103"/>
                </a:lnTo>
                <a:lnTo>
                  <a:pt x="262116" y="903326"/>
                </a:lnTo>
                <a:lnTo>
                  <a:pt x="2704283" y="903326"/>
                </a:lnTo>
                <a:lnTo>
                  <a:pt x="2751399" y="899103"/>
                </a:lnTo>
                <a:lnTo>
                  <a:pt x="2795744" y="886928"/>
                </a:lnTo>
                <a:lnTo>
                  <a:pt x="2836578" y="867540"/>
                </a:lnTo>
                <a:lnTo>
                  <a:pt x="2873161" y="841679"/>
                </a:lnTo>
                <a:lnTo>
                  <a:pt x="2904753" y="810088"/>
                </a:lnTo>
                <a:lnTo>
                  <a:pt x="2930613" y="773504"/>
                </a:lnTo>
                <a:lnTo>
                  <a:pt x="2950001" y="732670"/>
                </a:lnTo>
                <a:lnTo>
                  <a:pt x="2962176" y="688324"/>
                </a:lnTo>
                <a:lnTo>
                  <a:pt x="2966399" y="641209"/>
                </a:lnTo>
                <a:lnTo>
                  <a:pt x="2966399" y="262116"/>
                </a:lnTo>
                <a:lnTo>
                  <a:pt x="2962176" y="215000"/>
                </a:lnTo>
                <a:lnTo>
                  <a:pt x="2950001" y="170655"/>
                </a:lnTo>
                <a:lnTo>
                  <a:pt x="2930613" y="129821"/>
                </a:lnTo>
                <a:lnTo>
                  <a:pt x="2904753" y="93238"/>
                </a:lnTo>
                <a:lnTo>
                  <a:pt x="2873161" y="61646"/>
                </a:lnTo>
                <a:lnTo>
                  <a:pt x="2836578" y="35786"/>
                </a:lnTo>
                <a:lnTo>
                  <a:pt x="2795744" y="16398"/>
                </a:lnTo>
                <a:lnTo>
                  <a:pt x="2751399" y="4223"/>
                </a:lnTo>
                <a:lnTo>
                  <a:pt x="270428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34"/>
          <p:cNvSpPr txBox="1"/>
          <p:nvPr/>
        </p:nvSpPr>
        <p:spPr>
          <a:xfrm>
            <a:off x="7010400" y="4648200"/>
            <a:ext cx="2139950" cy="5683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marR="5080" indent="-171450">
              <a:lnSpc>
                <a:spcPct val="105000"/>
              </a:lnSpc>
              <a:spcBef>
                <a:spcPts val="100"/>
              </a:spcBef>
              <a:buFontTx/>
              <a:buChar char="•"/>
              <a:tabLst>
                <a:tab pos="183515" algn="l"/>
                <a:tab pos="184150" algn="l"/>
              </a:tabLst>
            </a:pPr>
            <a:r>
              <a:rPr lang="ru-RU" sz="800" spc="-5" dirty="0" smtClean="0">
                <a:latin typeface="Arial" pitchFamily="34" charset="0"/>
                <a:cs typeface="Arial" pitchFamily="34" charset="0"/>
              </a:rPr>
              <a:t>Создание условий для отдыха</a:t>
            </a:r>
          </a:p>
          <a:p>
            <a:pPr marL="184150" marR="5080" indent="-171450">
              <a:lnSpc>
                <a:spcPct val="105000"/>
              </a:lnSpc>
              <a:spcBef>
                <a:spcPts val="100"/>
              </a:spcBef>
              <a:tabLst>
                <a:tab pos="183515" algn="l"/>
                <a:tab pos="184150" algn="l"/>
              </a:tabLst>
            </a:pPr>
            <a:endParaRPr lang="ru-RU" sz="800" spc="-5" dirty="0" smtClean="0">
              <a:latin typeface="Arial" pitchFamily="34" charset="0"/>
              <a:cs typeface="Arial" pitchFamily="34" charset="0"/>
            </a:endParaRPr>
          </a:p>
          <a:p>
            <a:pPr marL="184150" marR="5080" indent="-171450">
              <a:lnSpc>
                <a:spcPct val="105000"/>
              </a:lnSpc>
              <a:spcBef>
                <a:spcPts val="100"/>
              </a:spcBef>
              <a:buFontTx/>
              <a:buChar char="•"/>
              <a:tabLst>
                <a:tab pos="183515" algn="l"/>
                <a:tab pos="184150" algn="l"/>
              </a:tabLst>
            </a:pPr>
            <a:r>
              <a:rPr lang="ru-RU" sz="800" dirty="0" smtClean="0">
                <a:latin typeface="Arial" pitchFamily="34" charset="0"/>
                <a:cs typeface="Arial" pitchFamily="34" charset="0"/>
              </a:rPr>
              <a:t>Ведение здорового образа жизни</a:t>
            </a:r>
          </a:p>
          <a:p>
            <a:pPr marL="184150" marR="5080" indent="-171450">
              <a:lnSpc>
                <a:spcPct val="105000"/>
              </a:lnSpc>
              <a:spcBef>
                <a:spcPts val="100"/>
              </a:spcBef>
              <a:buChar char="•"/>
              <a:tabLst>
                <a:tab pos="183515" algn="l"/>
                <a:tab pos="184150" algn="l"/>
              </a:tabLst>
            </a:pPr>
            <a:endParaRPr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819476" y="5426251"/>
            <a:ext cx="2966720" cy="903605"/>
          </a:xfrm>
          <a:custGeom>
            <a:avLst/>
            <a:gdLst/>
            <a:ahLst/>
            <a:cxnLst/>
            <a:rect l="l" t="t" r="r" b="b"/>
            <a:pathLst>
              <a:path w="2966720" h="903604">
                <a:moveTo>
                  <a:pt x="2704283" y="0"/>
                </a:moveTo>
                <a:lnTo>
                  <a:pt x="262116" y="0"/>
                </a:lnTo>
                <a:lnTo>
                  <a:pt x="215000" y="4223"/>
                </a:lnTo>
                <a:lnTo>
                  <a:pt x="170655" y="16398"/>
                </a:lnTo>
                <a:lnTo>
                  <a:pt x="129821" y="35786"/>
                </a:lnTo>
                <a:lnTo>
                  <a:pt x="93237" y="61646"/>
                </a:lnTo>
                <a:lnTo>
                  <a:pt x="61646" y="93238"/>
                </a:lnTo>
                <a:lnTo>
                  <a:pt x="35786" y="129821"/>
                </a:lnTo>
                <a:lnTo>
                  <a:pt x="16398" y="170656"/>
                </a:lnTo>
                <a:lnTo>
                  <a:pt x="4223" y="215001"/>
                </a:lnTo>
                <a:lnTo>
                  <a:pt x="0" y="262116"/>
                </a:lnTo>
                <a:lnTo>
                  <a:pt x="0" y="641209"/>
                </a:lnTo>
                <a:lnTo>
                  <a:pt x="4223" y="688325"/>
                </a:lnTo>
                <a:lnTo>
                  <a:pt x="16398" y="732670"/>
                </a:lnTo>
                <a:lnTo>
                  <a:pt x="35786" y="773504"/>
                </a:lnTo>
                <a:lnTo>
                  <a:pt x="61646" y="810087"/>
                </a:lnTo>
                <a:lnTo>
                  <a:pt x="93237" y="841679"/>
                </a:lnTo>
                <a:lnTo>
                  <a:pt x="129821" y="867539"/>
                </a:lnTo>
                <a:lnTo>
                  <a:pt x="170655" y="886927"/>
                </a:lnTo>
                <a:lnTo>
                  <a:pt x="215000" y="899103"/>
                </a:lnTo>
                <a:lnTo>
                  <a:pt x="262116" y="903326"/>
                </a:lnTo>
                <a:lnTo>
                  <a:pt x="2704283" y="903326"/>
                </a:lnTo>
                <a:lnTo>
                  <a:pt x="2751399" y="899103"/>
                </a:lnTo>
                <a:lnTo>
                  <a:pt x="2795744" y="886927"/>
                </a:lnTo>
                <a:lnTo>
                  <a:pt x="2836578" y="867539"/>
                </a:lnTo>
                <a:lnTo>
                  <a:pt x="2873161" y="841679"/>
                </a:lnTo>
                <a:lnTo>
                  <a:pt x="2904753" y="810087"/>
                </a:lnTo>
                <a:lnTo>
                  <a:pt x="2930613" y="773504"/>
                </a:lnTo>
                <a:lnTo>
                  <a:pt x="2950001" y="732670"/>
                </a:lnTo>
                <a:lnTo>
                  <a:pt x="2962176" y="688325"/>
                </a:lnTo>
                <a:lnTo>
                  <a:pt x="2966399" y="641209"/>
                </a:lnTo>
                <a:lnTo>
                  <a:pt x="2966399" y="262116"/>
                </a:lnTo>
                <a:lnTo>
                  <a:pt x="2962176" y="215001"/>
                </a:lnTo>
                <a:lnTo>
                  <a:pt x="2950001" y="170656"/>
                </a:lnTo>
                <a:lnTo>
                  <a:pt x="2930613" y="129821"/>
                </a:lnTo>
                <a:lnTo>
                  <a:pt x="2904753" y="93238"/>
                </a:lnTo>
                <a:lnTo>
                  <a:pt x="2873161" y="61646"/>
                </a:lnTo>
                <a:lnTo>
                  <a:pt x="2836578" y="35786"/>
                </a:lnTo>
                <a:lnTo>
                  <a:pt x="2795744" y="16398"/>
                </a:lnTo>
                <a:lnTo>
                  <a:pt x="2751399" y="4223"/>
                </a:lnTo>
                <a:lnTo>
                  <a:pt x="270428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37"/>
          <p:cNvSpPr txBox="1"/>
          <p:nvPr/>
        </p:nvSpPr>
        <p:spPr>
          <a:xfrm>
            <a:off x="7041709" y="5654320"/>
            <a:ext cx="2329180" cy="421269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84150" marR="5080" indent="-171450">
              <a:lnSpc>
                <a:spcPts val="890"/>
              </a:lnSpc>
              <a:spcBef>
                <a:spcPts val="185"/>
              </a:spcBef>
              <a:buFont typeface="Arial" pitchFamily="34" charset="0"/>
              <a:buChar char="•"/>
              <a:tabLst>
                <a:tab pos="183515" algn="l"/>
                <a:tab pos="184150" algn="l"/>
              </a:tabLst>
            </a:pPr>
            <a:r>
              <a:rPr lang="ru-RU" sz="800" dirty="0" smtClean="0">
                <a:latin typeface="Arial" pitchFamily="34" charset="0"/>
                <a:cs typeface="Arial" pitchFamily="34" charset="0"/>
              </a:rPr>
              <a:t>Ведение здорового образа жизни</a:t>
            </a:r>
          </a:p>
          <a:p>
            <a:pPr marL="184150" marR="5080" indent="-171450">
              <a:lnSpc>
                <a:spcPts val="890"/>
              </a:lnSpc>
              <a:spcBef>
                <a:spcPts val="185"/>
              </a:spcBef>
              <a:buFont typeface="Arial" pitchFamily="34" charset="0"/>
              <a:buChar char="•"/>
              <a:tabLst>
                <a:tab pos="183515" algn="l"/>
                <a:tab pos="184150" algn="l"/>
              </a:tabLst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184150" marR="5080" indent="-171450">
              <a:lnSpc>
                <a:spcPts val="890"/>
              </a:lnSpc>
              <a:spcBef>
                <a:spcPts val="185"/>
              </a:spcBef>
              <a:buFont typeface="Arial" pitchFamily="34" charset="0"/>
              <a:buChar char="•"/>
              <a:tabLst>
                <a:tab pos="183515" algn="l"/>
                <a:tab pos="184150" algn="l"/>
              </a:tabLst>
            </a:pPr>
            <a:r>
              <a:rPr lang="ru-RU" sz="800" dirty="0" smtClean="0">
                <a:latin typeface="Arial" pitchFamily="34" charset="0"/>
                <a:cs typeface="Arial" pitchFamily="34" charset="0"/>
              </a:rPr>
              <a:t>Создание условий для занятия спортом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 smtClean="0"/>
              <a:t>ИНВЕСТИЦИОННЫЙ</a:t>
            </a:r>
            <a:r>
              <a:rPr spc="20" dirty="0" smtClean="0"/>
              <a:t> </a:t>
            </a:r>
            <a:r>
              <a:rPr spc="-20" dirty="0" smtClean="0"/>
              <a:t>ПРОФИЛЬ</a:t>
            </a:r>
            <a:r>
              <a:rPr spc="20" dirty="0" smtClean="0"/>
              <a:t> </a:t>
            </a:r>
            <a:r>
              <a:rPr lang="ru-RU" spc="-5" dirty="0" smtClean="0"/>
              <a:t>БРЯНСКОГО   МУНИЦИПАЛЬНОГО РАЙОНА</a:t>
            </a:r>
            <a:endParaRPr spc="-10" dirty="0"/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29</a:t>
            </a:fld>
            <a:endParaRPr dirty="0"/>
          </a:p>
        </p:txBody>
      </p:sp>
      <p:pic>
        <p:nvPicPr>
          <p:cNvPr id="45" name="Рисунок 44" descr="Конвертируемый со сплошной заливкой">
            <a:extLst>
              <a:ext uri="{FF2B5EF4-FFF2-40B4-BE49-F238E27FC236}">
                <a16:creationId xmlns:a16="http://schemas.microsoft.com/office/drawing/2014/main" xmlns="" id="{4F1A5C6A-5AE3-5CE9-7FCC-8E759B5F99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838200" y="2517007"/>
            <a:ext cx="457200" cy="45720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983299" y="3545628"/>
            <a:ext cx="2375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НОВОГО БИЗНЕСА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99490" y="4599484"/>
            <a:ext cx="2343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ТУРИЗМ</a:t>
            </a:r>
            <a:endParaRPr lang="ru-RU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0" name="Рисунок 49" descr="Футбольный мяч со сплошной заливкой">
            <a:extLst>
              <a:ext uri="{FF2B5EF4-FFF2-40B4-BE49-F238E27FC236}">
                <a16:creationId xmlns:a16="http://schemas.microsoft.com/office/drawing/2014/main" xmlns="" id="{A446D355-B8E5-A6C9-34D6-05C9982032A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96DAC541-7B7A-43D3-8B79-37D633B846F1}">
                <asvg:svgBlip xmlns:asvg="http://schemas.microsoft.com/office/drawing/2016/SVG/main" xmlns="" r:embed="rId125"/>
              </a:ext>
            </a:extLst>
          </a:blip>
          <a:stretch>
            <a:fillRect/>
          </a:stretch>
        </p:blipFill>
        <p:spPr>
          <a:xfrm>
            <a:off x="798363" y="5652475"/>
            <a:ext cx="415125" cy="4151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01" y="3490098"/>
            <a:ext cx="433387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Овал 50">
            <a:hlinkClick r:id="rId127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8" name="Рисунок 47" descr="Футбольный мяч со сплошной заливкой">
            <a:extLst>
              <a:ext uri="{FF2B5EF4-FFF2-40B4-BE49-F238E27FC236}">
                <a16:creationId xmlns:a16="http://schemas.microsoft.com/office/drawing/2014/main" xmlns="" id="{A446D355-B8E5-A6C9-34D6-05C9982032A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96DAC541-7B7A-43D3-8B79-37D633B846F1}">
                <asvg:svgBlip xmlns:asvg="http://schemas.microsoft.com/office/drawing/2016/SVG/main" xmlns="" r:embed="rId125"/>
              </a:ext>
            </a:extLst>
          </a:blip>
          <a:stretch>
            <a:fillRect/>
          </a:stretch>
        </p:blipFill>
        <p:spPr>
          <a:xfrm>
            <a:off x="838200" y="4572000"/>
            <a:ext cx="415125" cy="415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9717199" y="6594347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Microsoft Sans Serif"/>
                <a:cs typeface="Microsoft Sans Serif"/>
              </a:rPr>
              <a:t>3</a:t>
            </a:r>
          </a:p>
        </p:txBody>
      </p:sp>
      <p:sp>
        <p:nvSpPr>
          <p:cNvPr id="5" name="object 5"/>
          <p:cNvSpPr/>
          <p:nvPr/>
        </p:nvSpPr>
        <p:spPr>
          <a:xfrm>
            <a:off x="3750124" y="3538372"/>
            <a:ext cx="3124200" cy="2027555"/>
          </a:xfrm>
          <a:custGeom>
            <a:avLst/>
            <a:gdLst/>
            <a:ahLst/>
            <a:cxnLst/>
            <a:rect l="l" t="t" r="r" b="b"/>
            <a:pathLst>
              <a:path w="2155190" h="2027554">
                <a:moveTo>
                  <a:pt x="1909121" y="0"/>
                </a:moveTo>
                <a:lnTo>
                  <a:pt x="245564" y="0"/>
                </a:lnTo>
                <a:lnTo>
                  <a:pt x="196074" y="4989"/>
                </a:lnTo>
                <a:lnTo>
                  <a:pt x="149979" y="19297"/>
                </a:lnTo>
                <a:lnTo>
                  <a:pt x="108266" y="41938"/>
                </a:lnTo>
                <a:lnTo>
                  <a:pt x="71924" y="71924"/>
                </a:lnTo>
                <a:lnTo>
                  <a:pt x="41938" y="108267"/>
                </a:lnTo>
                <a:lnTo>
                  <a:pt x="19297" y="149980"/>
                </a:lnTo>
                <a:lnTo>
                  <a:pt x="4988" y="196075"/>
                </a:lnTo>
                <a:lnTo>
                  <a:pt x="0" y="245564"/>
                </a:lnTo>
                <a:lnTo>
                  <a:pt x="0" y="1781888"/>
                </a:lnTo>
                <a:lnTo>
                  <a:pt x="4988" y="1831378"/>
                </a:lnTo>
                <a:lnTo>
                  <a:pt x="19297" y="1877473"/>
                </a:lnTo>
                <a:lnTo>
                  <a:pt x="41938" y="1919186"/>
                </a:lnTo>
                <a:lnTo>
                  <a:pt x="71924" y="1955529"/>
                </a:lnTo>
                <a:lnTo>
                  <a:pt x="108266" y="1985514"/>
                </a:lnTo>
                <a:lnTo>
                  <a:pt x="149979" y="2008155"/>
                </a:lnTo>
                <a:lnTo>
                  <a:pt x="196074" y="2022464"/>
                </a:lnTo>
                <a:lnTo>
                  <a:pt x="245564" y="2027453"/>
                </a:lnTo>
                <a:lnTo>
                  <a:pt x="1909121" y="2027453"/>
                </a:lnTo>
                <a:lnTo>
                  <a:pt x="1958611" y="2022464"/>
                </a:lnTo>
                <a:lnTo>
                  <a:pt x="2004706" y="2008155"/>
                </a:lnTo>
                <a:lnTo>
                  <a:pt x="2046418" y="1985514"/>
                </a:lnTo>
                <a:lnTo>
                  <a:pt x="2082761" y="1955529"/>
                </a:lnTo>
                <a:lnTo>
                  <a:pt x="2112747" y="1919186"/>
                </a:lnTo>
                <a:lnTo>
                  <a:pt x="2135388" y="1877473"/>
                </a:lnTo>
                <a:lnTo>
                  <a:pt x="2149696" y="1831378"/>
                </a:lnTo>
                <a:lnTo>
                  <a:pt x="2154685" y="1781888"/>
                </a:lnTo>
                <a:lnTo>
                  <a:pt x="2154685" y="245564"/>
                </a:lnTo>
                <a:lnTo>
                  <a:pt x="2149696" y="196075"/>
                </a:lnTo>
                <a:lnTo>
                  <a:pt x="2135388" y="149980"/>
                </a:lnTo>
                <a:lnTo>
                  <a:pt x="2112747" y="108267"/>
                </a:lnTo>
                <a:lnTo>
                  <a:pt x="2082761" y="71924"/>
                </a:lnTo>
                <a:lnTo>
                  <a:pt x="2046418" y="41938"/>
                </a:lnTo>
                <a:lnTo>
                  <a:pt x="2004706" y="19297"/>
                </a:lnTo>
                <a:lnTo>
                  <a:pt x="1958611" y="4989"/>
                </a:lnTo>
                <a:lnTo>
                  <a:pt x="190912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627016" y="1401545"/>
            <a:ext cx="2954384" cy="2027555"/>
          </a:xfrm>
          <a:custGeom>
            <a:avLst/>
            <a:gdLst/>
            <a:ahLst/>
            <a:cxnLst/>
            <a:rect l="l" t="t" r="r" b="b"/>
            <a:pathLst>
              <a:path w="2780665" h="2027554">
                <a:moveTo>
                  <a:pt x="2551769" y="0"/>
                </a:moveTo>
                <a:lnTo>
                  <a:pt x="228635" y="0"/>
                </a:lnTo>
                <a:lnTo>
                  <a:pt x="182557" y="4645"/>
                </a:lnTo>
                <a:lnTo>
                  <a:pt x="139640" y="17967"/>
                </a:lnTo>
                <a:lnTo>
                  <a:pt x="100803" y="39047"/>
                </a:lnTo>
                <a:lnTo>
                  <a:pt x="66965" y="66966"/>
                </a:lnTo>
                <a:lnTo>
                  <a:pt x="39047" y="100803"/>
                </a:lnTo>
                <a:lnTo>
                  <a:pt x="17967" y="139640"/>
                </a:lnTo>
                <a:lnTo>
                  <a:pt x="4645" y="182557"/>
                </a:lnTo>
                <a:lnTo>
                  <a:pt x="0" y="228635"/>
                </a:lnTo>
                <a:lnTo>
                  <a:pt x="0" y="1798817"/>
                </a:lnTo>
                <a:lnTo>
                  <a:pt x="4645" y="1844895"/>
                </a:lnTo>
                <a:lnTo>
                  <a:pt x="17967" y="1887813"/>
                </a:lnTo>
                <a:lnTo>
                  <a:pt x="39047" y="1926650"/>
                </a:lnTo>
                <a:lnTo>
                  <a:pt x="66965" y="1960487"/>
                </a:lnTo>
                <a:lnTo>
                  <a:pt x="100803" y="1988406"/>
                </a:lnTo>
                <a:lnTo>
                  <a:pt x="139640" y="2009486"/>
                </a:lnTo>
                <a:lnTo>
                  <a:pt x="182557" y="2022808"/>
                </a:lnTo>
                <a:lnTo>
                  <a:pt x="228635" y="2027453"/>
                </a:lnTo>
                <a:lnTo>
                  <a:pt x="2551769" y="2027453"/>
                </a:lnTo>
                <a:lnTo>
                  <a:pt x="2597847" y="2022808"/>
                </a:lnTo>
                <a:lnTo>
                  <a:pt x="2640764" y="2009486"/>
                </a:lnTo>
                <a:lnTo>
                  <a:pt x="2679601" y="1988406"/>
                </a:lnTo>
                <a:lnTo>
                  <a:pt x="2713439" y="1960487"/>
                </a:lnTo>
                <a:lnTo>
                  <a:pt x="2741357" y="1926650"/>
                </a:lnTo>
                <a:lnTo>
                  <a:pt x="2762437" y="1887813"/>
                </a:lnTo>
                <a:lnTo>
                  <a:pt x="2775760" y="1844895"/>
                </a:lnTo>
                <a:lnTo>
                  <a:pt x="2780405" y="1798817"/>
                </a:lnTo>
                <a:lnTo>
                  <a:pt x="2780405" y="228635"/>
                </a:lnTo>
                <a:lnTo>
                  <a:pt x="2775760" y="182557"/>
                </a:lnTo>
                <a:lnTo>
                  <a:pt x="2762437" y="139640"/>
                </a:lnTo>
                <a:lnTo>
                  <a:pt x="2741357" y="100803"/>
                </a:lnTo>
                <a:lnTo>
                  <a:pt x="2713439" y="66966"/>
                </a:lnTo>
                <a:lnTo>
                  <a:pt x="2679601" y="39047"/>
                </a:lnTo>
                <a:lnTo>
                  <a:pt x="2640764" y="17967"/>
                </a:lnTo>
                <a:lnTo>
                  <a:pt x="2597847" y="4645"/>
                </a:lnTo>
                <a:lnTo>
                  <a:pt x="255176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010400" y="1401545"/>
            <a:ext cx="2777548" cy="2027555"/>
          </a:xfrm>
          <a:custGeom>
            <a:avLst/>
            <a:gdLst/>
            <a:ahLst/>
            <a:cxnLst/>
            <a:rect l="l" t="t" r="r" b="b"/>
            <a:pathLst>
              <a:path w="3992245" h="2027554">
                <a:moveTo>
                  <a:pt x="3765567" y="0"/>
                </a:moveTo>
                <a:lnTo>
                  <a:pt x="226324" y="0"/>
                </a:lnTo>
                <a:lnTo>
                  <a:pt x="180711" y="4598"/>
                </a:lnTo>
                <a:lnTo>
                  <a:pt x="138228" y="17785"/>
                </a:lnTo>
                <a:lnTo>
                  <a:pt x="99783" y="38652"/>
                </a:lnTo>
                <a:lnTo>
                  <a:pt x="66288" y="66289"/>
                </a:lnTo>
                <a:lnTo>
                  <a:pt x="38652" y="99784"/>
                </a:lnTo>
                <a:lnTo>
                  <a:pt x="17785" y="138229"/>
                </a:lnTo>
                <a:lnTo>
                  <a:pt x="4598" y="180713"/>
                </a:lnTo>
                <a:lnTo>
                  <a:pt x="0" y="226325"/>
                </a:lnTo>
                <a:lnTo>
                  <a:pt x="0" y="1801127"/>
                </a:lnTo>
                <a:lnTo>
                  <a:pt x="4598" y="1846740"/>
                </a:lnTo>
                <a:lnTo>
                  <a:pt x="17785" y="1889223"/>
                </a:lnTo>
                <a:lnTo>
                  <a:pt x="38652" y="1927668"/>
                </a:lnTo>
                <a:lnTo>
                  <a:pt x="66288" y="1961164"/>
                </a:lnTo>
                <a:lnTo>
                  <a:pt x="99783" y="1988800"/>
                </a:lnTo>
                <a:lnTo>
                  <a:pt x="138228" y="2009667"/>
                </a:lnTo>
                <a:lnTo>
                  <a:pt x="180711" y="2022855"/>
                </a:lnTo>
                <a:lnTo>
                  <a:pt x="226324" y="2027453"/>
                </a:lnTo>
                <a:lnTo>
                  <a:pt x="3765567" y="2027453"/>
                </a:lnTo>
                <a:lnTo>
                  <a:pt x="3811180" y="2022855"/>
                </a:lnTo>
                <a:lnTo>
                  <a:pt x="3853663" y="2009667"/>
                </a:lnTo>
                <a:lnTo>
                  <a:pt x="3892108" y="1988800"/>
                </a:lnTo>
                <a:lnTo>
                  <a:pt x="3925603" y="1961164"/>
                </a:lnTo>
                <a:lnTo>
                  <a:pt x="3953239" y="1927668"/>
                </a:lnTo>
                <a:lnTo>
                  <a:pt x="3974106" y="1889223"/>
                </a:lnTo>
                <a:lnTo>
                  <a:pt x="3987293" y="1846740"/>
                </a:lnTo>
                <a:lnTo>
                  <a:pt x="3991891" y="1801127"/>
                </a:lnTo>
                <a:lnTo>
                  <a:pt x="3991891" y="226325"/>
                </a:lnTo>
                <a:lnTo>
                  <a:pt x="3987293" y="180713"/>
                </a:lnTo>
                <a:lnTo>
                  <a:pt x="3974106" y="138229"/>
                </a:lnTo>
                <a:lnTo>
                  <a:pt x="3953239" y="99784"/>
                </a:lnTo>
                <a:lnTo>
                  <a:pt x="3925603" y="66289"/>
                </a:lnTo>
                <a:lnTo>
                  <a:pt x="3892108" y="38652"/>
                </a:lnTo>
                <a:lnTo>
                  <a:pt x="3853663" y="17785"/>
                </a:lnTo>
                <a:lnTo>
                  <a:pt x="3811180" y="4598"/>
                </a:lnTo>
                <a:lnTo>
                  <a:pt x="3765567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627016" y="3541702"/>
            <a:ext cx="2954384" cy="2027555"/>
          </a:xfrm>
          <a:custGeom>
            <a:avLst/>
            <a:gdLst/>
            <a:ahLst/>
            <a:cxnLst/>
            <a:rect l="l" t="t" r="r" b="b"/>
            <a:pathLst>
              <a:path w="1433195" h="2027554">
                <a:moveTo>
                  <a:pt x="1219475" y="0"/>
                </a:moveTo>
                <a:lnTo>
                  <a:pt x="213213" y="0"/>
                </a:lnTo>
                <a:lnTo>
                  <a:pt x="164325" y="5631"/>
                </a:lnTo>
                <a:lnTo>
                  <a:pt x="119447" y="21671"/>
                </a:lnTo>
                <a:lnTo>
                  <a:pt x="79859" y="46840"/>
                </a:lnTo>
                <a:lnTo>
                  <a:pt x="46840" y="79858"/>
                </a:lnTo>
                <a:lnTo>
                  <a:pt x="21671" y="119447"/>
                </a:lnTo>
                <a:lnTo>
                  <a:pt x="5631" y="164324"/>
                </a:lnTo>
                <a:lnTo>
                  <a:pt x="0" y="213212"/>
                </a:lnTo>
                <a:lnTo>
                  <a:pt x="0" y="1814239"/>
                </a:lnTo>
                <a:lnTo>
                  <a:pt x="5631" y="1863127"/>
                </a:lnTo>
                <a:lnTo>
                  <a:pt x="21671" y="1908005"/>
                </a:lnTo>
                <a:lnTo>
                  <a:pt x="46840" y="1947593"/>
                </a:lnTo>
                <a:lnTo>
                  <a:pt x="79859" y="1980611"/>
                </a:lnTo>
                <a:lnTo>
                  <a:pt x="119447" y="2005780"/>
                </a:lnTo>
                <a:lnTo>
                  <a:pt x="164325" y="2021821"/>
                </a:lnTo>
                <a:lnTo>
                  <a:pt x="213213" y="2027452"/>
                </a:lnTo>
                <a:lnTo>
                  <a:pt x="1219475" y="2027452"/>
                </a:lnTo>
                <a:lnTo>
                  <a:pt x="1268362" y="2021821"/>
                </a:lnTo>
                <a:lnTo>
                  <a:pt x="1313240" y="2005780"/>
                </a:lnTo>
                <a:lnTo>
                  <a:pt x="1352828" y="1980611"/>
                </a:lnTo>
                <a:lnTo>
                  <a:pt x="1385847" y="1947593"/>
                </a:lnTo>
                <a:lnTo>
                  <a:pt x="1411016" y="1908005"/>
                </a:lnTo>
                <a:lnTo>
                  <a:pt x="1427056" y="1863127"/>
                </a:lnTo>
                <a:lnTo>
                  <a:pt x="1432687" y="1814239"/>
                </a:lnTo>
                <a:lnTo>
                  <a:pt x="1432687" y="213212"/>
                </a:lnTo>
                <a:lnTo>
                  <a:pt x="1427056" y="164324"/>
                </a:lnTo>
                <a:lnTo>
                  <a:pt x="1411016" y="119447"/>
                </a:lnTo>
                <a:lnTo>
                  <a:pt x="1385847" y="79858"/>
                </a:lnTo>
                <a:lnTo>
                  <a:pt x="1352828" y="46840"/>
                </a:lnTo>
                <a:lnTo>
                  <a:pt x="1313240" y="21671"/>
                </a:lnTo>
                <a:lnTo>
                  <a:pt x="1268362" y="5631"/>
                </a:lnTo>
                <a:lnTo>
                  <a:pt x="1219475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7010401" y="3541701"/>
            <a:ext cx="2777708" cy="2020899"/>
          </a:xfrm>
          <a:custGeom>
            <a:avLst/>
            <a:gdLst/>
            <a:ahLst/>
            <a:cxnLst/>
            <a:rect l="l" t="t" r="r" b="b"/>
            <a:pathLst>
              <a:path w="3133090" h="2027554">
                <a:moveTo>
                  <a:pt x="2894309" y="0"/>
                </a:moveTo>
                <a:lnTo>
                  <a:pt x="238265" y="0"/>
                </a:lnTo>
                <a:lnTo>
                  <a:pt x="190247" y="4840"/>
                </a:lnTo>
                <a:lnTo>
                  <a:pt x="145522" y="18724"/>
                </a:lnTo>
                <a:lnTo>
                  <a:pt x="105049" y="40691"/>
                </a:lnTo>
                <a:lnTo>
                  <a:pt x="69786" y="69786"/>
                </a:lnTo>
                <a:lnTo>
                  <a:pt x="40692" y="105049"/>
                </a:lnTo>
                <a:lnTo>
                  <a:pt x="18724" y="145521"/>
                </a:lnTo>
                <a:lnTo>
                  <a:pt x="4840" y="190246"/>
                </a:lnTo>
                <a:lnTo>
                  <a:pt x="0" y="238265"/>
                </a:lnTo>
                <a:lnTo>
                  <a:pt x="0" y="1789186"/>
                </a:lnTo>
                <a:lnTo>
                  <a:pt x="4840" y="1837205"/>
                </a:lnTo>
                <a:lnTo>
                  <a:pt x="18724" y="1881930"/>
                </a:lnTo>
                <a:lnTo>
                  <a:pt x="40692" y="1922403"/>
                </a:lnTo>
                <a:lnTo>
                  <a:pt x="69786" y="1957665"/>
                </a:lnTo>
                <a:lnTo>
                  <a:pt x="105049" y="1986760"/>
                </a:lnTo>
                <a:lnTo>
                  <a:pt x="145522" y="2008728"/>
                </a:lnTo>
                <a:lnTo>
                  <a:pt x="190247" y="2022611"/>
                </a:lnTo>
                <a:lnTo>
                  <a:pt x="238265" y="2027452"/>
                </a:lnTo>
                <a:lnTo>
                  <a:pt x="2894309" y="2027452"/>
                </a:lnTo>
                <a:lnTo>
                  <a:pt x="2942328" y="2022611"/>
                </a:lnTo>
                <a:lnTo>
                  <a:pt x="2987053" y="2008728"/>
                </a:lnTo>
                <a:lnTo>
                  <a:pt x="3027526" y="1986760"/>
                </a:lnTo>
                <a:lnTo>
                  <a:pt x="3062789" y="1957665"/>
                </a:lnTo>
                <a:lnTo>
                  <a:pt x="3091883" y="1922403"/>
                </a:lnTo>
                <a:lnTo>
                  <a:pt x="3113851" y="1881930"/>
                </a:lnTo>
                <a:lnTo>
                  <a:pt x="3127734" y="1837205"/>
                </a:lnTo>
                <a:lnTo>
                  <a:pt x="3132575" y="1789186"/>
                </a:lnTo>
                <a:lnTo>
                  <a:pt x="3132575" y="238265"/>
                </a:lnTo>
                <a:lnTo>
                  <a:pt x="3127734" y="190246"/>
                </a:lnTo>
                <a:lnTo>
                  <a:pt x="3113851" y="145521"/>
                </a:lnTo>
                <a:lnTo>
                  <a:pt x="3091883" y="105049"/>
                </a:lnTo>
                <a:lnTo>
                  <a:pt x="3062789" y="69786"/>
                </a:lnTo>
                <a:lnTo>
                  <a:pt x="3027526" y="40691"/>
                </a:lnTo>
                <a:lnTo>
                  <a:pt x="2987053" y="18724"/>
                </a:lnTo>
                <a:lnTo>
                  <a:pt x="2942328" y="4840"/>
                </a:lnTo>
                <a:lnTo>
                  <a:pt x="289430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297575" y="1915464"/>
            <a:ext cx="1537335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ctr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РАЗВИТЫЙ СЕКТОР 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ПРОМЫШЛЕННОСТИ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94689" y="2600241"/>
            <a:ext cx="1565910" cy="5499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ctr">
              <a:lnSpc>
                <a:spcPct val="102699"/>
              </a:lnSpc>
              <a:spcBef>
                <a:spcPts val="160"/>
              </a:spcBef>
            </a:pPr>
            <a:r>
              <a:rPr lang="ru-RU" sz="1100" spc="-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61</a:t>
            </a:r>
            <a:r>
              <a:rPr sz="1100" spc="-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%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в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общем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объеме </a:t>
            </a:r>
            <a:r>
              <a:rPr sz="1100" spc="-2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отгруженной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продукции </a:t>
            </a:r>
            <a:r>
              <a:rPr sz="1100" spc="-2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1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5</a:t>
            </a:r>
            <a:r>
              <a:rPr sz="11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г.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50124" y="1962911"/>
            <a:ext cx="1201420" cy="52260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ТР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АНС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РТ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Я 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ДОСТУПНОСТЬ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ОКРУГА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50124" y="2609087"/>
            <a:ext cx="1177290" cy="54991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lang="ru-RU" sz="1100" spc="-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Воздушный</a:t>
            </a:r>
            <a:r>
              <a:rPr sz="1100" spc="-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100" spc="-4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ж/д</a:t>
            </a:r>
            <a:endParaRPr sz="1100" dirty="0">
              <a:latin typeface="Microsoft Sans Serif"/>
              <a:cs typeface="Microsoft Sans Serif"/>
            </a:endParaRPr>
          </a:p>
          <a:p>
            <a:pPr marL="12700" marR="5080">
              <a:lnSpc>
                <a:spcPts val="1300"/>
              </a:lnSpc>
              <a:spcBef>
                <a:spcPts val="155"/>
              </a:spcBef>
            </a:pP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1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автомобильный </a:t>
            </a:r>
            <a:r>
              <a:rPr sz="1100" spc="-2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транспорт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6800" y="4267200"/>
            <a:ext cx="1828800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ctr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БОГАТОЕ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СТОРИКО- 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КУЛ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ТУР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Е  НАСЛЕДИЕ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55408" y="1765412"/>
            <a:ext cx="1851025" cy="679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ts val="131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БЛИЗОСТЬ</a:t>
            </a:r>
            <a:endParaRPr sz="1100" dirty="0">
              <a:latin typeface="Arial"/>
              <a:cs typeface="Arial"/>
            </a:endParaRPr>
          </a:p>
          <a:p>
            <a:pPr marL="12700" marR="5080" algn="ctr">
              <a:lnSpc>
                <a:spcPts val="1320"/>
              </a:lnSpc>
              <a:spcBef>
                <a:spcPts val="3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К </a:t>
            </a: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 ГОРОДУ БРЯНСКУ – административному центру Брянской 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315200" y="2590800"/>
            <a:ext cx="2057400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1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20</a:t>
            </a:r>
            <a:r>
              <a:rPr sz="1100" spc="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6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100" spc="-3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м</a:t>
            </a:r>
            <a:r>
              <a:rPr lang="ru-RU" sz="1100" spc="-3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 от административного центра  Брянского района (с.Глинищево)  до</a:t>
            </a:r>
            <a:r>
              <a:rPr sz="1100" spc="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1100" spc="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 </a:t>
            </a:r>
            <a:r>
              <a:rPr lang="ru-RU" sz="1100" spc="-10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г.  Брянска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678182" y="4343400"/>
            <a:ext cx="1452245" cy="5257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99100"/>
              </a:lnSpc>
              <a:spcBef>
                <a:spcPts val="11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СВОБОДНЫЕ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НВ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ИЦИ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Е 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ПЛОЩАДКИ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24" name="object 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9607" y="1551432"/>
            <a:ext cx="320040" cy="320039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78111" y="3694176"/>
            <a:ext cx="362711" cy="36576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15200" y="3733800"/>
            <a:ext cx="347472" cy="344424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8200" y="3657600"/>
            <a:ext cx="344424" cy="341375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19400" y="3657600"/>
            <a:ext cx="313944" cy="313944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241535" y="1520952"/>
            <a:ext cx="365759" cy="36576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78552" y="1511808"/>
            <a:ext cx="368808" cy="371856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614316" y="6594347"/>
            <a:ext cx="40265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Microsoft Sans Serif"/>
                <a:cs typeface="Microsoft Sans Serif"/>
              </a:rPr>
              <a:t>ИНВЕСТИЦИОННЫЙ</a:t>
            </a:r>
            <a:r>
              <a:rPr sz="800" spc="20" dirty="0">
                <a:latin typeface="Microsoft Sans Serif"/>
                <a:cs typeface="Microsoft Sans Serif"/>
              </a:rPr>
              <a:t> </a:t>
            </a:r>
            <a:r>
              <a:rPr sz="800" spc="-20" dirty="0">
                <a:latin typeface="Microsoft Sans Serif"/>
                <a:cs typeface="Microsoft Sans Serif"/>
              </a:rPr>
              <a:t>ПРОФИЛЬ</a:t>
            </a:r>
            <a:r>
              <a:rPr sz="800" spc="20" dirty="0">
                <a:latin typeface="Microsoft Sans Serif"/>
                <a:cs typeface="Microsoft Sans Serif"/>
              </a:rPr>
              <a:t> </a:t>
            </a:r>
            <a:r>
              <a:rPr lang="ru-RU" sz="800" spc="20" dirty="0" smtClean="0">
                <a:latin typeface="Microsoft Sans Serif"/>
                <a:cs typeface="Microsoft Sans Serif"/>
              </a:rPr>
              <a:t> БРЯНСКОГО МУНИЦИПАЛЬНОГО РАЙОНА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90630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ПРЕИМУЩЕСТВА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b="0" spc="-10" dirty="0" smtClean="0">
                <a:latin typeface="Arial" pitchFamily="34" charset="0"/>
                <a:cs typeface="Arial" pitchFamily="34" charset="0"/>
              </a:rPr>
              <a:t>БРЯНСКОГО МУНИЦИПАЛЬНОГО РАЙОНА</a:t>
            </a:r>
            <a:endParaRPr b="0" spc="-8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6"/>
          <p:cNvSpPr/>
          <p:nvPr/>
        </p:nvSpPr>
        <p:spPr>
          <a:xfrm>
            <a:off x="3733800" y="1371600"/>
            <a:ext cx="3124200" cy="2027555"/>
          </a:xfrm>
          <a:custGeom>
            <a:avLst/>
            <a:gdLst/>
            <a:ahLst/>
            <a:cxnLst/>
            <a:rect l="l" t="t" r="r" b="b"/>
            <a:pathLst>
              <a:path w="2780665" h="2027554">
                <a:moveTo>
                  <a:pt x="2551769" y="0"/>
                </a:moveTo>
                <a:lnTo>
                  <a:pt x="228635" y="0"/>
                </a:lnTo>
                <a:lnTo>
                  <a:pt x="182557" y="4645"/>
                </a:lnTo>
                <a:lnTo>
                  <a:pt x="139640" y="17967"/>
                </a:lnTo>
                <a:lnTo>
                  <a:pt x="100803" y="39047"/>
                </a:lnTo>
                <a:lnTo>
                  <a:pt x="66965" y="66966"/>
                </a:lnTo>
                <a:lnTo>
                  <a:pt x="39047" y="100803"/>
                </a:lnTo>
                <a:lnTo>
                  <a:pt x="17967" y="139640"/>
                </a:lnTo>
                <a:lnTo>
                  <a:pt x="4645" y="182557"/>
                </a:lnTo>
                <a:lnTo>
                  <a:pt x="0" y="228635"/>
                </a:lnTo>
                <a:lnTo>
                  <a:pt x="0" y="1798817"/>
                </a:lnTo>
                <a:lnTo>
                  <a:pt x="4645" y="1844895"/>
                </a:lnTo>
                <a:lnTo>
                  <a:pt x="17967" y="1887813"/>
                </a:lnTo>
                <a:lnTo>
                  <a:pt x="39047" y="1926650"/>
                </a:lnTo>
                <a:lnTo>
                  <a:pt x="66965" y="1960487"/>
                </a:lnTo>
                <a:lnTo>
                  <a:pt x="100803" y="1988406"/>
                </a:lnTo>
                <a:lnTo>
                  <a:pt x="139640" y="2009486"/>
                </a:lnTo>
                <a:lnTo>
                  <a:pt x="182557" y="2022808"/>
                </a:lnTo>
                <a:lnTo>
                  <a:pt x="228635" y="2027453"/>
                </a:lnTo>
                <a:lnTo>
                  <a:pt x="2551769" y="2027453"/>
                </a:lnTo>
                <a:lnTo>
                  <a:pt x="2597847" y="2022808"/>
                </a:lnTo>
                <a:lnTo>
                  <a:pt x="2640764" y="2009486"/>
                </a:lnTo>
                <a:lnTo>
                  <a:pt x="2679601" y="1988406"/>
                </a:lnTo>
                <a:lnTo>
                  <a:pt x="2713439" y="1960487"/>
                </a:lnTo>
                <a:lnTo>
                  <a:pt x="2741357" y="1926650"/>
                </a:lnTo>
                <a:lnTo>
                  <a:pt x="2762437" y="1887813"/>
                </a:lnTo>
                <a:lnTo>
                  <a:pt x="2775760" y="1844895"/>
                </a:lnTo>
                <a:lnTo>
                  <a:pt x="2780405" y="1798817"/>
                </a:lnTo>
                <a:lnTo>
                  <a:pt x="2780405" y="228635"/>
                </a:lnTo>
                <a:lnTo>
                  <a:pt x="2775760" y="182557"/>
                </a:lnTo>
                <a:lnTo>
                  <a:pt x="2762437" y="139640"/>
                </a:lnTo>
                <a:lnTo>
                  <a:pt x="2741357" y="100803"/>
                </a:lnTo>
                <a:lnTo>
                  <a:pt x="2713439" y="66966"/>
                </a:lnTo>
                <a:lnTo>
                  <a:pt x="2679601" y="39047"/>
                </a:lnTo>
                <a:lnTo>
                  <a:pt x="2640764" y="17967"/>
                </a:lnTo>
                <a:lnTo>
                  <a:pt x="2597847" y="4645"/>
                </a:lnTo>
                <a:lnTo>
                  <a:pt x="255176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12"/>
          <p:cNvSpPr txBox="1"/>
          <p:nvPr/>
        </p:nvSpPr>
        <p:spPr>
          <a:xfrm>
            <a:off x="4476244" y="1956087"/>
            <a:ext cx="1537335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ctr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РАЗВИТЫЙ СЕКТОР </a:t>
            </a: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сельского хозяйства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5" name="object 13"/>
          <p:cNvSpPr txBox="1"/>
          <p:nvPr/>
        </p:nvSpPr>
        <p:spPr>
          <a:xfrm>
            <a:off x="4447669" y="2600241"/>
            <a:ext cx="1565910" cy="5499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ctr">
              <a:lnSpc>
                <a:spcPct val="102699"/>
              </a:lnSpc>
              <a:spcBef>
                <a:spcPts val="160"/>
              </a:spcBef>
            </a:pPr>
            <a:r>
              <a:rPr lang="ru-RU" sz="1100" spc="-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14</a:t>
            </a:r>
            <a:r>
              <a:rPr sz="1100" spc="-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%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в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общем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объеме </a:t>
            </a:r>
            <a:r>
              <a:rPr sz="1100" spc="-2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отгруженной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продукции </a:t>
            </a:r>
            <a:r>
              <a:rPr sz="1100" spc="-2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202</a:t>
            </a:r>
            <a:r>
              <a:rPr lang="ru-RU" sz="11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5</a:t>
            </a:r>
            <a:r>
              <a:rPr sz="11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г.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36" name="object 16"/>
          <p:cNvSpPr txBox="1"/>
          <p:nvPr/>
        </p:nvSpPr>
        <p:spPr>
          <a:xfrm>
            <a:off x="4419600" y="4252347"/>
            <a:ext cx="1828800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ctr">
              <a:lnSpc>
                <a:spcPts val="1300"/>
              </a:lnSpc>
              <a:spcBef>
                <a:spcPts val="160"/>
              </a:spcBef>
            </a:pP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ТРАНСПОРТНАЯ ДОСТУПНОСТЬ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37" name="Рисунок 36" descr="Посевы со сплошной заливкой">
            <a:extLst>
              <a:ext uri="{FF2B5EF4-FFF2-40B4-BE49-F238E27FC236}">
                <a16:creationId xmlns:a16="http://schemas.microsoft.com/office/drawing/2014/main" xmlns="" id="{A92B0F57-528B-3006-0596-95222381CE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xmlns="" r:embed="rId93"/>
              </a:ext>
            </a:extLst>
          </a:blip>
          <a:stretch>
            <a:fillRect/>
          </a:stretch>
        </p:blipFill>
        <p:spPr>
          <a:xfrm>
            <a:off x="6248400" y="1524000"/>
            <a:ext cx="360000" cy="360000"/>
          </a:xfrm>
          <a:prstGeom prst="rect">
            <a:avLst/>
          </a:prstGeom>
        </p:spPr>
      </p:pic>
      <p:pic>
        <p:nvPicPr>
          <p:cNvPr id="38" name="Рисунок 37" descr="Указатель со сплошной заливкой">
            <a:extLst>
              <a:ext uri="{FF2B5EF4-FFF2-40B4-BE49-F238E27FC236}">
                <a16:creationId xmlns:a16="http://schemas.microsoft.com/office/drawing/2014/main" xmlns="" id="{A45A8E71-380A-6D0B-2161-D39EFA25AA3A}"/>
              </a:ext>
            </a:extLst>
          </p:cNvPr>
          <p:cNvPicPr>
            <a:picLocks noChangeAspect="1"/>
          </p:cNvPicPr>
          <p:nvPr/>
        </p:nvPicPr>
        <p:blipFill>
          <a:blip r:embed="rId94" cstate="print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172200" y="3657600"/>
            <a:ext cx="360000" cy="360000"/>
          </a:xfrm>
          <a:prstGeom prst="rect">
            <a:avLst/>
          </a:prstGeom>
        </p:spPr>
      </p:pic>
      <p:pic>
        <p:nvPicPr>
          <p:cNvPr id="39" name="Рисунок 38" descr="Самолет со сплошной заливкой">
            <a:extLst>
              <a:ext uri="{FF2B5EF4-FFF2-40B4-BE49-F238E27FC236}">
                <a16:creationId xmlns:a16="http://schemas.microsoft.com/office/drawing/2014/main" xmlns="" id="{3DA6BC34-CD7E-9A2B-7111-A9F59F93F8AF}"/>
              </a:ext>
            </a:extLst>
          </p:cNvPr>
          <p:cNvPicPr>
            <a:picLocks noChangeAspect="1"/>
          </p:cNvPicPr>
          <p:nvPr/>
        </p:nvPicPr>
        <p:blipFill>
          <a:blip r:embed="rId95" cstate="print">
            <a:extLst>
              <a:ext uri="{96DAC541-7B7A-43D3-8B79-37D633B846F1}">
                <asvg:svgBlip xmlns:asvg="http://schemas.microsoft.com/office/drawing/2016/SVG/main" xmlns="" r:embed="rId81"/>
              </a:ext>
            </a:extLst>
          </a:blip>
          <a:stretch>
            <a:fillRect/>
          </a:stretch>
        </p:blipFill>
        <p:spPr>
          <a:xfrm>
            <a:off x="4191000" y="4876800"/>
            <a:ext cx="360000" cy="360000"/>
          </a:xfrm>
          <a:prstGeom prst="rect">
            <a:avLst/>
          </a:prstGeom>
        </p:spPr>
      </p:pic>
      <p:pic>
        <p:nvPicPr>
          <p:cNvPr id="40" name="Рисунок 39" descr="Поезд со сплошной заливкой">
            <a:extLst>
              <a:ext uri="{FF2B5EF4-FFF2-40B4-BE49-F238E27FC236}">
                <a16:creationId xmlns:a16="http://schemas.microsoft.com/office/drawing/2014/main" xmlns="" id="{64D2009D-2CC0-5294-1C59-67675337596D}"/>
              </a:ext>
            </a:extLst>
          </p:cNvPr>
          <p:cNvPicPr>
            <a:picLocks noChangeAspect="1"/>
          </p:cNvPicPr>
          <p:nvPr/>
        </p:nvPicPr>
        <p:blipFill>
          <a:blip r:embed="rId96" cstate="print">
            <a:extLst>
              <a:ext uri="{96DAC541-7B7A-43D3-8B79-37D633B846F1}">
                <asvg:svgBlip xmlns:asvg="http://schemas.microsoft.com/office/drawing/2016/SVG/main" xmlns="" r:embed="rId79"/>
              </a:ext>
            </a:extLst>
          </a:blip>
          <a:stretch>
            <a:fillRect/>
          </a:stretch>
        </p:blipFill>
        <p:spPr>
          <a:xfrm>
            <a:off x="5257800" y="4876800"/>
            <a:ext cx="360000" cy="360000"/>
          </a:xfrm>
          <a:prstGeom prst="rect">
            <a:avLst/>
          </a:prstGeom>
        </p:spPr>
      </p:pic>
      <p:pic>
        <p:nvPicPr>
          <p:cNvPr id="41" name="Рисунок 40" descr="Конвертируемый со сплошной заливкой">
            <a:extLst>
              <a:ext uri="{FF2B5EF4-FFF2-40B4-BE49-F238E27FC236}">
                <a16:creationId xmlns:a16="http://schemas.microsoft.com/office/drawing/2014/main" xmlns="" id="{4F1A5C6A-5AE3-5CE9-7FCC-8E759B5F998D}"/>
              </a:ext>
            </a:extLst>
          </p:cNvPr>
          <p:cNvPicPr>
            <a:picLocks noChangeAspect="1"/>
          </p:cNvPicPr>
          <p:nvPr/>
        </p:nvPicPr>
        <p:blipFill>
          <a:blip r:embed="rId97" cstate="print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6248400" y="4876800"/>
            <a:ext cx="360000" cy="360000"/>
          </a:xfrm>
          <a:prstGeom prst="rect">
            <a:avLst/>
          </a:prstGeom>
        </p:spPr>
      </p:pic>
      <p:sp>
        <p:nvSpPr>
          <p:cNvPr id="43" name="object 3"/>
          <p:cNvSpPr txBox="1"/>
          <p:nvPr/>
        </p:nvSpPr>
        <p:spPr>
          <a:xfrm>
            <a:off x="8686800" y="304800"/>
            <a:ext cx="76771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spc="-5" dirty="0" smtClean="0">
                <a:solidFill>
                  <a:srgbClr val="FFFFFF"/>
                </a:solidFill>
                <a:latin typeface="Arial"/>
                <a:cs typeface="Arial"/>
              </a:rPr>
              <a:t>содержание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4" name="Овал 43">
            <a:hlinkClick r:id="rId98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object 2"/>
          <p:cNvSpPr/>
          <p:nvPr/>
        </p:nvSpPr>
        <p:spPr>
          <a:xfrm>
            <a:off x="627016" y="228600"/>
            <a:ext cx="1125584" cy="209348"/>
          </a:xfrm>
          <a:custGeom>
            <a:avLst/>
            <a:gdLst/>
            <a:ahLst/>
            <a:cxnLst/>
            <a:rect l="l" t="t" r="r" b="b"/>
            <a:pathLst>
              <a:path w="2273300" h="274320">
                <a:moveTo>
                  <a:pt x="2136171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8" y="56058"/>
                </a:lnTo>
                <a:lnTo>
                  <a:pt x="6980" y="93645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2136169" y="273846"/>
                </a:lnTo>
                <a:lnTo>
                  <a:pt x="2179447" y="266865"/>
                </a:lnTo>
                <a:lnTo>
                  <a:pt x="2217034" y="247428"/>
                </a:lnTo>
                <a:lnTo>
                  <a:pt x="2246673" y="217788"/>
                </a:lnTo>
                <a:lnTo>
                  <a:pt x="2266111" y="180201"/>
                </a:lnTo>
                <a:lnTo>
                  <a:pt x="2273094" y="136923"/>
                </a:lnTo>
                <a:lnTo>
                  <a:pt x="2266113" y="93645"/>
                </a:lnTo>
                <a:lnTo>
                  <a:pt x="2246676" y="56058"/>
                </a:lnTo>
                <a:lnTo>
                  <a:pt x="2217036" y="26418"/>
                </a:lnTo>
                <a:lnTo>
                  <a:pt x="2179449" y="6980"/>
                </a:lnTo>
                <a:lnTo>
                  <a:pt x="213617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TextBox 46"/>
          <p:cNvSpPr txBox="1"/>
          <p:nvPr/>
        </p:nvSpPr>
        <p:spPr>
          <a:xfrm>
            <a:off x="609600" y="76200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8986884" cy="38266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5"/>
              </a:spcBef>
            </a:pPr>
            <a:r>
              <a:rPr spc="-15" dirty="0"/>
              <a:t>СВОБОДНЫЕ </a:t>
            </a:r>
            <a:r>
              <a:rPr spc="-10" dirty="0"/>
              <a:t>ИНВЕСТИЦИОННЫЕ </a:t>
            </a:r>
            <a:r>
              <a:rPr spc="-655" dirty="0"/>
              <a:t> </a:t>
            </a:r>
            <a:r>
              <a:rPr spc="5" dirty="0"/>
              <a:t>ПЛОЩАДКИ</a:t>
            </a:r>
          </a:p>
        </p:txBody>
      </p:sp>
      <p:sp>
        <p:nvSpPr>
          <p:cNvPr id="14" name="object 14"/>
          <p:cNvSpPr/>
          <p:nvPr/>
        </p:nvSpPr>
        <p:spPr>
          <a:xfrm>
            <a:off x="627016" y="163628"/>
            <a:ext cx="2321560" cy="274320"/>
          </a:xfrm>
          <a:custGeom>
            <a:avLst/>
            <a:gdLst/>
            <a:ahLst/>
            <a:cxnLst/>
            <a:rect l="l" t="t" r="r" b="b"/>
            <a:pathLst>
              <a:path w="2321560" h="274320">
                <a:moveTo>
                  <a:pt x="2184038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8" y="56058"/>
                </a:lnTo>
                <a:lnTo>
                  <a:pt x="6980" y="93645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2184036" y="273846"/>
                </a:lnTo>
                <a:lnTo>
                  <a:pt x="2227314" y="266865"/>
                </a:lnTo>
                <a:lnTo>
                  <a:pt x="2264901" y="247428"/>
                </a:lnTo>
                <a:lnTo>
                  <a:pt x="2294540" y="217788"/>
                </a:lnTo>
                <a:lnTo>
                  <a:pt x="2313978" y="180201"/>
                </a:lnTo>
                <a:lnTo>
                  <a:pt x="2320961" y="136923"/>
                </a:lnTo>
                <a:lnTo>
                  <a:pt x="2313980" y="93645"/>
                </a:lnTo>
                <a:lnTo>
                  <a:pt x="2294543" y="56058"/>
                </a:lnTo>
                <a:lnTo>
                  <a:pt x="2264903" y="26418"/>
                </a:lnTo>
                <a:lnTo>
                  <a:pt x="2227317" y="6980"/>
                </a:lnTo>
                <a:lnTo>
                  <a:pt x="218403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762418" y="227076"/>
            <a:ext cx="20358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свободные</a:t>
            </a:r>
            <a:r>
              <a:rPr sz="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инвестиционные</a:t>
            </a:r>
            <a:r>
              <a:rPr sz="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площадки</a:t>
            </a:r>
            <a:endParaRPr sz="800" dirty="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09600" y="914400"/>
            <a:ext cx="2884535" cy="509804"/>
            <a:chOff x="620665" y="1395196"/>
            <a:chExt cx="5058410" cy="1266825"/>
          </a:xfrm>
        </p:grpSpPr>
        <p:sp>
          <p:nvSpPr>
            <p:cNvPr id="17" name="object 17"/>
            <p:cNvSpPr/>
            <p:nvPr/>
          </p:nvSpPr>
          <p:spPr>
            <a:xfrm>
              <a:off x="627015" y="1401546"/>
              <a:ext cx="5045710" cy="1254125"/>
            </a:xfrm>
            <a:custGeom>
              <a:avLst/>
              <a:gdLst/>
              <a:ahLst/>
              <a:cxnLst/>
              <a:rect l="l" t="t" r="r" b="b"/>
              <a:pathLst>
                <a:path w="5045710" h="1254125">
                  <a:moveTo>
                    <a:pt x="4762161" y="0"/>
                  </a:moveTo>
                  <a:lnTo>
                    <a:pt x="283007" y="0"/>
                  </a:lnTo>
                  <a:lnTo>
                    <a:pt x="237101" y="3704"/>
                  </a:lnTo>
                  <a:lnTo>
                    <a:pt x="193555" y="14427"/>
                  </a:lnTo>
                  <a:lnTo>
                    <a:pt x="152949" y="31588"/>
                  </a:lnTo>
                  <a:lnTo>
                    <a:pt x="115866" y="54604"/>
                  </a:lnTo>
                  <a:lnTo>
                    <a:pt x="82890" y="82890"/>
                  </a:lnTo>
                  <a:lnTo>
                    <a:pt x="54603" y="115867"/>
                  </a:lnTo>
                  <a:lnTo>
                    <a:pt x="31588" y="152949"/>
                  </a:lnTo>
                  <a:lnTo>
                    <a:pt x="14427" y="193555"/>
                  </a:lnTo>
                  <a:lnTo>
                    <a:pt x="3704" y="237102"/>
                  </a:lnTo>
                  <a:lnTo>
                    <a:pt x="0" y="283008"/>
                  </a:lnTo>
                  <a:lnTo>
                    <a:pt x="0" y="970914"/>
                  </a:lnTo>
                  <a:lnTo>
                    <a:pt x="3704" y="1016820"/>
                  </a:lnTo>
                  <a:lnTo>
                    <a:pt x="14427" y="1060367"/>
                  </a:lnTo>
                  <a:lnTo>
                    <a:pt x="31588" y="1100973"/>
                  </a:lnTo>
                  <a:lnTo>
                    <a:pt x="54603" y="1138056"/>
                  </a:lnTo>
                  <a:lnTo>
                    <a:pt x="82890" y="1171032"/>
                  </a:lnTo>
                  <a:lnTo>
                    <a:pt x="115866" y="1199319"/>
                  </a:lnTo>
                  <a:lnTo>
                    <a:pt x="152949" y="1222334"/>
                  </a:lnTo>
                  <a:lnTo>
                    <a:pt x="193555" y="1239495"/>
                  </a:lnTo>
                  <a:lnTo>
                    <a:pt x="237101" y="1250218"/>
                  </a:lnTo>
                  <a:lnTo>
                    <a:pt x="283007" y="1253923"/>
                  </a:lnTo>
                  <a:lnTo>
                    <a:pt x="4762161" y="1253923"/>
                  </a:lnTo>
                  <a:lnTo>
                    <a:pt x="4808066" y="1250218"/>
                  </a:lnTo>
                  <a:lnTo>
                    <a:pt x="4851613" y="1239495"/>
                  </a:lnTo>
                  <a:lnTo>
                    <a:pt x="4892219" y="1222334"/>
                  </a:lnTo>
                  <a:lnTo>
                    <a:pt x="4929301" y="1199319"/>
                  </a:lnTo>
                  <a:lnTo>
                    <a:pt x="4962277" y="1171032"/>
                  </a:lnTo>
                  <a:lnTo>
                    <a:pt x="4990564" y="1138056"/>
                  </a:lnTo>
                  <a:lnTo>
                    <a:pt x="5013579" y="1100973"/>
                  </a:lnTo>
                  <a:lnTo>
                    <a:pt x="5030740" y="1060367"/>
                  </a:lnTo>
                  <a:lnTo>
                    <a:pt x="5041464" y="1016820"/>
                  </a:lnTo>
                  <a:lnTo>
                    <a:pt x="5045168" y="970914"/>
                  </a:lnTo>
                  <a:lnTo>
                    <a:pt x="5045168" y="283008"/>
                  </a:lnTo>
                  <a:lnTo>
                    <a:pt x="5041464" y="237102"/>
                  </a:lnTo>
                  <a:lnTo>
                    <a:pt x="5030740" y="193555"/>
                  </a:lnTo>
                  <a:lnTo>
                    <a:pt x="5013579" y="152949"/>
                  </a:lnTo>
                  <a:lnTo>
                    <a:pt x="4990564" y="115867"/>
                  </a:lnTo>
                  <a:lnTo>
                    <a:pt x="4962277" y="82890"/>
                  </a:lnTo>
                  <a:lnTo>
                    <a:pt x="4929301" y="54604"/>
                  </a:lnTo>
                  <a:lnTo>
                    <a:pt x="4892219" y="31588"/>
                  </a:lnTo>
                  <a:lnTo>
                    <a:pt x="4851613" y="14427"/>
                  </a:lnTo>
                  <a:lnTo>
                    <a:pt x="4808066" y="3704"/>
                  </a:lnTo>
                  <a:lnTo>
                    <a:pt x="4762161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627015" y="1401546"/>
              <a:ext cx="5045710" cy="1254125"/>
            </a:xfrm>
            <a:custGeom>
              <a:avLst/>
              <a:gdLst/>
              <a:ahLst/>
              <a:cxnLst/>
              <a:rect l="l" t="t" r="r" b="b"/>
              <a:pathLst>
                <a:path w="5045710" h="1254125">
                  <a:moveTo>
                    <a:pt x="0" y="283007"/>
                  </a:moveTo>
                  <a:lnTo>
                    <a:pt x="3704" y="237102"/>
                  </a:lnTo>
                  <a:lnTo>
                    <a:pt x="14427" y="193555"/>
                  </a:lnTo>
                  <a:lnTo>
                    <a:pt x="31588" y="152949"/>
                  </a:lnTo>
                  <a:lnTo>
                    <a:pt x="54603" y="115867"/>
                  </a:lnTo>
                  <a:lnTo>
                    <a:pt x="82890" y="82891"/>
                  </a:lnTo>
                  <a:lnTo>
                    <a:pt x="115866" y="54604"/>
                  </a:lnTo>
                  <a:lnTo>
                    <a:pt x="152949" y="31588"/>
                  </a:lnTo>
                  <a:lnTo>
                    <a:pt x="193555" y="14427"/>
                  </a:lnTo>
                  <a:lnTo>
                    <a:pt x="237102" y="3704"/>
                  </a:lnTo>
                  <a:lnTo>
                    <a:pt x="283007" y="0"/>
                  </a:lnTo>
                  <a:lnTo>
                    <a:pt x="4762162" y="0"/>
                  </a:lnTo>
                  <a:lnTo>
                    <a:pt x="4808067" y="3704"/>
                  </a:lnTo>
                  <a:lnTo>
                    <a:pt x="4851613" y="14427"/>
                  </a:lnTo>
                  <a:lnTo>
                    <a:pt x="4892219" y="31588"/>
                  </a:lnTo>
                  <a:lnTo>
                    <a:pt x="4929302" y="54604"/>
                  </a:lnTo>
                  <a:lnTo>
                    <a:pt x="4962278" y="82891"/>
                  </a:lnTo>
                  <a:lnTo>
                    <a:pt x="4990565" y="115867"/>
                  </a:lnTo>
                  <a:lnTo>
                    <a:pt x="5013580" y="152949"/>
                  </a:lnTo>
                  <a:lnTo>
                    <a:pt x="5030741" y="193555"/>
                  </a:lnTo>
                  <a:lnTo>
                    <a:pt x="5041464" y="237102"/>
                  </a:lnTo>
                  <a:lnTo>
                    <a:pt x="5045169" y="283007"/>
                  </a:lnTo>
                  <a:lnTo>
                    <a:pt x="5045169" y="970915"/>
                  </a:lnTo>
                  <a:lnTo>
                    <a:pt x="5041464" y="1016820"/>
                  </a:lnTo>
                  <a:lnTo>
                    <a:pt x="5030741" y="1060367"/>
                  </a:lnTo>
                  <a:lnTo>
                    <a:pt x="5013580" y="1100973"/>
                  </a:lnTo>
                  <a:lnTo>
                    <a:pt x="4990565" y="1138055"/>
                  </a:lnTo>
                  <a:lnTo>
                    <a:pt x="4962278" y="1171031"/>
                  </a:lnTo>
                  <a:lnTo>
                    <a:pt x="4929302" y="1199318"/>
                  </a:lnTo>
                  <a:lnTo>
                    <a:pt x="4892219" y="1222334"/>
                  </a:lnTo>
                  <a:lnTo>
                    <a:pt x="4851613" y="1239495"/>
                  </a:lnTo>
                  <a:lnTo>
                    <a:pt x="4808067" y="1250218"/>
                  </a:lnTo>
                  <a:lnTo>
                    <a:pt x="4762162" y="1253923"/>
                  </a:lnTo>
                  <a:lnTo>
                    <a:pt x="283007" y="1253923"/>
                  </a:lnTo>
                  <a:lnTo>
                    <a:pt x="237102" y="1250218"/>
                  </a:lnTo>
                  <a:lnTo>
                    <a:pt x="193555" y="1239495"/>
                  </a:lnTo>
                  <a:lnTo>
                    <a:pt x="152949" y="1222334"/>
                  </a:lnTo>
                  <a:lnTo>
                    <a:pt x="115866" y="1199318"/>
                  </a:lnTo>
                  <a:lnTo>
                    <a:pt x="82890" y="1171031"/>
                  </a:lnTo>
                  <a:lnTo>
                    <a:pt x="54603" y="1138055"/>
                  </a:lnTo>
                  <a:lnTo>
                    <a:pt x="31588" y="1100973"/>
                  </a:lnTo>
                  <a:lnTo>
                    <a:pt x="14427" y="1060367"/>
                  </a:lnTo>
                  <a:lnTo>
                    <a:pt x="3704" y="1016820"/>
                  </a:lnTo>
                  <a:lnTo>
                    <a:pt x="0" y="970915"/>
                  </a:lnTo>
                  <a:lnTo>
                    <a:pt x="0" y="283007"/>
                  </a:lnTo>
                  <a:close/>
                </a:path>
              </a:pathLst>
            </a:custGeom>
            <a:ln w="12700">
              <a:solidFill>
                <a:srgbClr val="4756A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685800" y="990600"/>
            <a:ext cx="2848750" cy="38215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lang="ru-RU" sz="2400" dirty="0">
                <a:latin typeface="Arial"/>
                <a:cs typeface="Arial"/>
              </a:rPr>
              <a:t> 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5" dirty="0" smtClean="0">
                <a:solidFill>
                  <a:srgbClr val="FFFFFF"/>
                </a:solidFill>
                <a:latin typeface="Arial"/>
                <a:cs typeface="Arial"/>
              </a:rPr>
              <a:t>НВ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100" b="1" spc="5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ИЦИ</a:t>
            </a:r>
            <a:r>
              <a:rPr sz="1100" b="1" spc="-1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5" dirty="0" smtClean="0">
                <a:solidFill>
                  <a:srgbClr val="FFFFFF"/>
                </a:solidFill>
                <a:latin typeface="Arial"/>
                <a:cs typeface="Arial"/>
              </a:rPr>
              <a:t>НН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ПЛОЩАДК</a:t>
            </a: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6" name="object 86"/>
          <p:cNvSpPr txBox="1">
            <a:spLocks noGrp="1"/>
          </p:cNvSpPr>
          <p:nvPr>
            <p:ph type="ftr" sz="quarter" idx="5"/>
          </p:nvPr>
        </p:nvSpPr>
        <p:spPr>
          <a:xfrm>
            <a:off x="533400" y="6553200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87" name="object 8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30</a:t>
            </a:fld>
            <a:endParaRPr dirty="0"/>
          </a:p>
        </p:txBody>
      </p:sp>
      <p:pic>
        <p:nvPicPr>
          <p:cNvPr id="88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9600" y="1600200"/>
            <a:ext cx="4419600" cy="2286000"/>
          </a:xfrm>
          <a:prstGeom prst="rect">
            <a:avLst/>
          </a:prstGeom>
          <a:noFill/>
          <a:ln w="38100">
            <a:solidFill>
              <a:srgbClr val="4756A0"/>
            </a:solidFill>
            <a:miter lim="800000"/>
            <a:headEnd/>
            <a:tailEnd/>
          </a:ln>
        </p:spPr>
      </p:pic>
      <p:pic>
        <p:nvPicPr>
          <p:cNvPr id="90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9600" y="4038600"/>
            <a:ext cx="4419600" cy="2286000"/>
          </a:xfrm>
          <a:prstGeom prst="rect">
            <a:avLst/>
          </a:prstGeom>
          <a:noFill/>
          <a:ln w="38100">
            <a:solidFill>
              <a:srgbClr val="4756A0"/>
            </a:solidFill>
            <a:miter lim="800000"/>
            <a:headEnd/>
            <a:tailEnd/>
          </a:ln>
        </p:spPr>
      </p:pic>
      <p:sp>
        <p:nvSpPr>
          <p:cNvPr id="92" name="object 73"/>
          <p:cNvSpPr txBox="1"/>
          <p:nvPr/>
        </p:nvSpPr>
        <p:spPr>
          <a:xfrm>
            <a:off x="5486400" y="6400800"/>
            <a:ext cx="3733800" cy="28020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900" u="sng" spc="-20" dirty="0" smtClean="0">
                <a:latin typeface="Arial" pitchFamily="34" charset="0"/>
                <a:cs typeface="Arial" pitchFamily="34" charset="0"/>
                <a:hlinkClick r:id="rId4"/>
              </a:rPr>
              <a:t>Ссылка на агенство по сопровождению инвестиционных проектов  - </a:t>
            </a:r>
            <a:r>
              <a:rPr lang="en-US" sz="900" spc="-20" dirty="0" smtClean="0">
                <a:latin typeface="Arial" pitchFamily="34" charset="0"/>
                <a:cs typeface="Arial" pitchFamily="34" charset="0"/>
                <a:hlinkClick r:id="rId4"/>
              </a:rPr>
              <a:t>https://invest32.ru/</a:t>
            </a:r>
            <a:endParaRPr lang="ru-RU" sz="900" spc="-2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410200" y="1600200"/>
            <a:ext cx="3505200" cy="1371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562600" y="1676400"/>
            <a:ext cx="2971800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Брянская область, Брянский район, Мичуринское сельское поселение, д.Меркульево (32:02:0050501:519) –  </a:t>
            </a:r>
          </a:p>
          <a:p>
            <a:pPr marL="342900" indent="-342900" algn="just"/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	53 445 кв.м.</a:t>
            </a:r>
          </a:p>
          <a:p>
            <a:pPr marL="342900" indent="-342900"/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         Вид разрешенного использования -   </a:t>
            </a:r>
          </a:p>
          <a:p>
            <a:pPr marL="342900" indent="-342900"/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   	размещение материальных складов.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10200" y="4038600"/>
            <a:ext cx="3505200" cy="1371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5562600" y="4191000"/>
            <a:ext cx="29718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2"/>
            </a:pPr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Брянская область, Брянский район,  Мичуринское сельское поселение, д.Меркульево, пер. Воинский (32:02:0050501:725) – 29 789 кв.м.  </a:t>
            </a:r>
          </a:p>
          <a:p>
            <a:pPr marL="342900" indent="-342900"/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         Вид разрешенного использования - строительная промышленность.</a:t>
            </a:r>
          </a:p>
          <a:p>
            <a:endParaRPr lang="ru-RU" dirty="0">
              <a:solidFill>
                <a:srgbClr val="4756A0"/>
              </a:solidFill>
            </a:endParaRPr>
          </a:p>
        </p:txBody>
      </p:sp>
      <p:sp>
        <p:nvSpPr>
          <p:cNvPr id="24" name="Овал 23">
            <a:hlinkClick r:id="rId5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7016" y="1401545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0" y="251332"/>
                </a:moveTo>
                <a:lnTo>
                  <a:pt x="4049" y="206155"/>
                </a:lnTo>
                <a:lnTo>
                  <a:pt x="15723" y="163634"/>
                </a:lnTo>
                <a:lnTo>
                  <a:pt x="34314" y="124480"/>
                </a:lnTo>
                <a:lnTo>
                  <a:pt x="59110" y="89402"/>
                </a:lnTo>
                <a:lnTo>
                  <a:pt x="89401" y="59110"/>
                </a:lnTo>
                <a:lnTo>
                  <a:pt x="124479" y="34314"/>
                </a:lnTo>
                <a:lnTo>
                  <a:pt x="163634" y="15723"/>
                </a:lnTo>
                <a:lnTo>
                  <a:pt x="206154" y="4049"/>
                </a:lnTo>
                <a:lnTo>
                  <a:pt x="251331" y="0"/>
                </a:lnTo>
                <a:lnTo>
                  <a:pt x="1944667" y="0"/>
                </a:lnTo>
                <a:lnTo>
                  <a:pt x="1989844" y="4049"/>
                </a:lnTo>
                <a:lnTo>
                  <a:pt x="2032364" y="15723"/>
                </a:lnTo>
                <a:lnTo>
                  <a:pt x="2071519" y="34314"/>
                </a:lnTo>
                <a:lnTo>
                  <a:pt x="2106597" y="59110"/>
                </a:lnTo>
                <a:lnTo>
                  <a:pt x="2136888" y="89402"/>
                </a:lnTo>
                <a:lnTo>
                  <a:pt x="2161684" y="124480"/>
                </a:lnTo>
                <a:lnTo>
                  <a:pt x="2180275" y="163634"/>
                </a:lnTo>
                <a:lnTo>
                  <a:pt x="2191949" y="206155"/>
                </a:lnTo>
                <a:lnTo>
                  <a:pt x="2195999" y="251332"/>
                </a:lnTo>
                <a:lnTo>
                  <a:pt x="2195999" y="524264"/>
                </a:lnTo>
                <a:lnTo>
                  <a:pt x="2191949" y="569441"/>
                </a:lnTo>
                <a:lnTo>
                  <a:pt x="2180275" y="611962"/>
                </a:lnTo>
                <a:lnTo>
                  <a:pt x="2161684" y="651116"/>
                </a:lnTo>
                <a:lnTo>
                  <a:pt x="2136888" y="686194"/>
                </a:lnTo>
                <a:lnTo>
                  <a:pt x="2106597" y="716486"/>
                </a:lnTo>
                <a:lnTo>
                  <a:pt x="2071519" y="741282"/>
                </a:lnTo>
                <a:lnTo>
                  <a:pt x="2032364" y="759873"/>
                </a:lnTo>
                <a:lnTo>
                  <a:pt x="1989844" y="771547"/>
                </a:lnTo>
                <a:lnTo>
                  <a:pt x="1944667" y="775597"/>
                </a:lnTo>
                <a:lnTo>
                  <a:pt x="251331" y="775597"/>
                </a:lnTo>
                <a:lnTo>
                  <a:pt x="206154" y="771547"/>
                </a:lnTo>
                <a:lnTo>
                  <a:pt x="163634" y="759873"/>
                </a:lnTo>
                <a:lnTo>
                  <a:pt x="124479" y="741282"/>
                </a:lnTo>
                <a:lnTo>
                  <a:pt x="89401" y="716486"/>
                </a:lnTo>
                <a:lnTo>
                  <a:pt x="59110" y="686194"/>
                </a:lnTo>
                <a:lnTo>
                  <a:pt x="34314" y="651116"/>
                </a:lnTo>
                <a:lnTo>
                  <a:pt x="15723" y="611962"/>
                </a:lnTo>
                <a:lnTo>
                  <a:pt x="4049" y="569441"/>
                </a:lnTo>
                <a:lnTo>
                  <a:pt x="0" y="524264"/>
                </a:lnTo>
                <a:lnTo>
                  <a:pt x="0" y="251332"/>
                </a:lnTo>
                <a:close/>
              </a:path>
            </a:pathLst>
          </a:custGeom>
          <a:ln w="12700">
            <a:solidFill>
              <a:srgbClr val="D1D1D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7571740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ДИАГНОСТИЧЕСКАЯ</a:t>
            </a:r>
            <a:r>
              <a:rPr spc="-25" dirty="0"/>
              <a:t> </a:t>
            </a:r>
            <a:r>
              <a:rPr spc="-40" dirty="0"/>
              <a:t>КАРТА</a:t>
            </a:r>
            <a:r>
              <a:rPr spc="-15" dirty="0"/>
              <a:t> </a:t>
            </a:r>
            <a:r>
              <a:rPr dirty="0"/>
              <a:t>МО</a:t>
            </a:r>
            <a:r>
              <a:rPr spc="-30" dirty="0"/>
              <a:t> </a:t>
            </a:r>
            <a:r>
              <a:rPr spc="-5" dirty="0"/>
              <a:t>ПО</a:t>
            </a:r>
            <a:r>
              <a:rPr spc="-30" dirty="0"/>
              <a:t> </a:t>
            </a:r>
            <a:r>
              <a:rPr spc="-40" dirty="0"/>
              <a:t>РАБОТЕ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С</a:t>
            </a:r>
            <a:r>
              <a:rPr spc="-10" dirty="0"/>
              <a:t> </a:t>
            </a:r>
            <a:r>
              <a:rPr spc="-35" dirty="0"/>
              <a:t>ИНВЕСТОРАМИ</a:t>
            </a:r>
            <a:r>
              <a:rPr spc="-5" dirty="0"/>
              <a:t> </a:t>
            </a:r>
            <a:r>
              <a:rPr dirty="0"/>
              <a:t>И</a:t>
            </a:r>
            <a:r>
              <a:rPr spc="-5" dirty="0"/>
              <a:t> МЕХАНИЗМ</a:t>
            </a:r>
            <a:r>
              <a:rPr spc="-10" dirty="0"/>
              <a:t> </a:t>
            </a:r>
            <a:r>
              <a:rPr spc="-35" dirty="0"/>
              <a:t>РАБОТЬI</a:t>
            </a:r>
            <a:r>
              <a:rPr spc="-10" dirty="0"/>
              <a:t> </a:t>
            </a:r>
            <a:r>
              <a:rPr dirty="0"/>
              <a:t>С</a:t>
            </a:r>
            <a:r>
              <a:rPr spc="-5" dirty="0"/>
              <a:t> НИМИ</a:t>
            </a:r>
          </a:p>
        </p:txBody>
      </p:sp>
      <p:sp>
        <p:nvSpPr>
          <p:cNvPr id="4" name="object 4"/>
          <p:cNvSpPr/>
          <p:nvPr/>
        </p:nvSpPr>
        <p:spPr>
          <a:xfrm>
            <a:off x="627016" y="163628"/>
            <a:ext cx="1586865" cy="274320"/>
          </a:xfrm>
          <a:custGeom>
            <a:avLst/>
            <a:gdLst/>
            <a:ahLst/>
            <a:cxnLst/>
            <a:rect l="l" t="t" r="r" b="b"/>
            <a:pathLst>
              <a:path w="1586864" h="274320">
                <a:moveTo>
                  <a:pt x="1449873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449873" y="273843"/>
                </a:lnTo>
                <a:lnTo>
                  <a:pt x="1493151" y="266863"/>
                </a:lnTo>
                <a:lnTo>
                  <a:pt x="1530737" y="247425"/>
                </a:lnTo>
                <a:lnTo>
                  <a:pt x="1560376" y="217786"/>
                </a:lnTo>
                <a:lnTo>
                  <a:pt x="1579814" y="180200"/>
                </a:lnTo>
                <a:lnTo>
                  <a:pt x="1586794" y="136922"/>
                </a:lnTo>
                <a:lnTo>
                  <a:pt x="1579814" y="93644"/>
                </a:lnTo>
                <a:lnTo>
                  <a:pt x="1560376" y="56057"/>
                </a:lnTo>
                <a:lnTo>
                  <a:pt x="1530737" y="26417"/>
                </a:lnTo>
                <a:lnTo>
                  <a:pt x="1493151" y="6980"/>
                </a:lnTo>
                <a:lnTo>
                  <a:pt x="144987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762418" y="227076"/>
            <a:ext cx="12915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методология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разработки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54592" y="1401545"/>
            <a:ext cx="3348354" cy="775970"/>
          </a:xfrm>
          <a:custGeom>
            <a:avLst/>
            <a:gdLst/>
            <a:ahLst/>
            <a:cxnLst/>
            <a:rect l="l" t="t" r="r" b="b"/>
            <a:pathLst>
              <a:path w="3348354" h="775969">
                <a:moveTo>
                  <a:pt x="3091280" y="0"/>
                </a:moveTo>
                <a:lnTo>
                  <a:pt x="256720" y="0"/>
                </a:lnTo>
                <a:lnTo>
                  <a:pt x="210574" y="4136"/>
                </a:lnTo>
                <a:lnTo>
                  <a:pt x="167142" y="16061"/>
                </a:lnTo>
                <a:lnTo>
                  <a:pt x="127148" y="35050"/>
                </a:lnTo>
                <a:lnTo>
                  <a:pt x="91318" y="60377"/>
                </a:lnTo>
                <a:lnTo>
                  <a:pt x="60377" y="91319"/>
                </a:lnTo>
                <a:lnTo>
                  <a:pt x="35049" y="127149"/>
                </a:lnTo>
                <a:lnTo>
                  <a:pt x="16061" y="167143"/>
                </a:lnTo>
                <a:lnTo>
                  <a:pt x="4136" y="210575"/>
                </a:lnTo>
                <a:lnTo>
                  <a:pt x="0" y="256721"/>
                </a:lnTo>
                <a:lnTo>
                  <a:pt x="0" y="518876"/>
                </a:lnTo>
                <a:lnTo>
                  <a:pt x="4136" y="565022"/>
                </a:lnTo>
                <a:lnTo>
                  <a:pt x="16061" y="608454"/>
                </a:lnTo>
                <a:lnTo>
                  <a:pt x="35049" y="648448"/>
                </a:lnTo>
                <a:lnTo>
                  <a:pt x="60377" y="684278"/>
                </a:lnTo>
                <a:lnTo>
                  <a:pt x="91318" y="715219"/>
                </a:lnTo>
                <a:lnTo>
                  <a:pt x="127148" y="740547"/>
                </a:lnTo>
                <a:lnTo>
                  <a:pt x="167142" y="759536"/>
                </a:lnTo>
                <a:lnTo>
                  <a:pt x="210574" y="771461"/>
                </a:lnTo>
                <a:lnTo>
                  <a:pt x="256720" y="775597"/>
                </a:lnTo>
                <a:lnTo>
                  <a:pt x="3091280" y="775597"/>
                </a:lnTo>
                <a:lnTo>
                  <a:pt x="3137425" y="771461"/>
                </a:lnTo>
                <a:lnTo>
                  <a:pt x="3180857" y="759536"/>
                </a:lnTo>
                <a:lnTo>
                  <a:pt x="3220851" y="740547"/>
                </a:lnTo>
                <a:lnTo>
                  <a:pt x="3256681" y="715219"/>
                </a:lnTo>
                <a:lnTo>
                  <a:pt x="3287622" y="684278"/>
                </a:lnTo>
                <a:lnTo>
                  <a:pt x="3312950" y="648448"/>
                </a:lnTo>
                <a:lnTo>
                  <a:pt x="3331939" y="608454"/>
                </a:lnTo>
                <a:lnTo>
                  <a:pt x="3343864" y="565022"/>
                </a:lnTo>
                <a:lnTo>
                  <a:pt x="3348000" y="518876"/>
                </a:lnTo>
                <a:lnTo>
                  <a:pt x="3348000" y="256721"/>
                </a:lnTo>
                <a:lnTo>
                  <a:pt x="3343864" y="210575"/>
                </a:lnTo>
                <a:lnTo>
                  <a:pt x="3331939" y="167143"/>
                </a:lnTo>
                <a:lnTo>
                  <a:pt x="3312950" y="127149"/>
                </a:lnTo>
                <a:lnTo>
                  <a:pt x="3287622" y="91319"/>
                </a:lnTo>
                <a:lnTo>
                  <a:pt x="3256681" y="60377"/>
                </a:lnTo>
                <a:lnTo>
                  <a:pt x="3220851" y="35050"/>
                </a:lnTo>
                <a:lnTo>
                  <a:pt x="3180857" y="16061"/>
                </a:lnTo>
                <a:lnTo>
                  <a:pt x="3137425" y="4136"/>
                </a:lnTo>
                <a:lnTo>
                  <a:pt x="3091280" y="0"/>
                </a:lnTo>
                <a:close/>
              </a:path>
            </a:pathLst>
          </a:custGeom>
          <a:solidFill>
            <a:srgbClr val="B1C1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4269817" y="1691640"/>
            <a:ext cx="7181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КАК</a:t>
            </a:r>
            <a:r>
              <a:rPr sz="11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ЕСТЬ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0406" y="2283851"/>
            <a:ext cx="2195195" cy="486409"/>
          </a:xfrm>
          <a:custGeom>
            <a:avLst/>
            <a:gdLst/>
            <a:ahLst/>
            <a:cxnLst/>
            <a:rect l="l" t="t" r="r" b="b"/>
            <a:pathLst>
              <a:path w="2195195" h="486410">
                <a:moveTo>
                  <a:pt x="1951814" y="0"/>
                </a:moveTo>
                <a:lnTo>
                  <a:pt x="242999" y="0"/>
                </a:lnTo>
                <a:lnTo>
                  <a:pt x="194026" y="4936"/>
                </a:lnTo>
                <a:lnTo>
                  <a:pt x="148413" y="19096"/>
                </a:lnTo>
                <a:lnTo>
                  <a:pt x="107136" y="41500"/>
                </a:lnTo>
                <a:lnTo>
                  <a:pt x="71172" y="71172"/>
                </a:lnTo>
                <a:lnTo>
                  <a:pt x="41500" y="107136"/>
                </a:lnTo>
                <a:lnTo>
                  <a:pt x="19096" y="148413"/>
                </a:lnTo>
                <a:lnTo>
                  <a:pt x="4936" y="194026"/>
                </a:lnTo>
                <a:lnTo>
                  <a:pt x="0" y="242999"/>
                </a:lnTo>
                <a:lnTo>
                  <a:pt x="4936" y="291972"/>
                </a:lnTo>
                <a:lnTo>
                  <a:pt x="19096" y="337586"/>
                </a:lnTo>
                <a:lnTo>
                  <a:pt x="41500" y="378863"/>
                </a:lnTo>
                <a:lnTo>
                  <a:pt x="71172" y="414826"/>
                </a:lnTo>
                <a:lnTo>
                  <a:pt x="107136" y="444499"/>
                </a:lnTo>
                <a:lnTo>
                  <a:pt x="148413" y="466903"/>
                </a:lnTo>
                <a:lnTo>
                  <a:pt x="194026" y="481062"/>
                </a:lnTo>
                <a:lnTo>
                  <a:pt x="242999" y="485999"/>
                </a:lnTo>
                <a:lnTo>
                  <a:pt x="1951814" y="485999"/>
                </a:lnTo>
                <a:lnTo>
                  <a:pt x="2000787" y="481062"/>
                </a:lnTo>
                <a:lnTo>
                  <a:pt x="2046400" y="466903"/>
                </a:lnTo>
                <a:lnTo>
                  <a:pt x="2087677" y="444499"/>
                </a:lnTo>
                <a:lnTo>
                  <a:pt x="2123640" y="414826"/>
                </a:lnTo>
                <a:lnTo>
                  <a:pt x="2153313" y="378863"/>
                </a:lnTo>
                <a:lnTo>
                  <a:pt x="2175717" y="337586"/>
                </a:lnTo>
                <a:lnTo>
                  <a:pt x="2189876" y="291972"/>
                </a:lnTo>
                <a:lnTo>
                  <a:pt x="2194813" y="242999"/>
                </a:lnTo>
                <a:lnTo>
                  <a:pt x="2189876" y="194026"/>
                </a:lnTo>
                <a:lnTo>
                  <a:pt x="2175717" y="148413"/>
                </a:lnTo>
                <a:lnTo>
                  <a:pt x="2153313" y="107136"/>
                </a:lnTo>
                <a:lnTo>
                  <a:pt x="2123640" y="71172"/>
                </a:lnTo>
                <a:lnTo>
                  <a:pt x="2087677" y="41500"/>
                </a:lnTo>
                <a:lnTo>
                  <a:pt x="2046400" y="19096"/>
                </a:lnTo>
                <a:lnTo>
                  <a:pt x="2000787" y="4936"/>
                </a:lnTo>
                <a:lnTo>
                  <a:pt x="19518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786879" y="2406903"/>
            <a:ext cx="1591310" cy="23622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>
              <a:lnSpc>
                <a:spcPts val="819"/>
              </a:lnSpc>
              <a:spcBef>
                <a:spcPts val="145"/>
              </a:spcBef>
            </a:pP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700" b="1" spc="-10" dirty="0">
                <a:solidFill>
                  <a:srgbClr val="4756A0"/>
                </a:solidFill>
                <a:latin typeface="Arial"/>
                <a:cs typeface="Arial"/>
              </a:rPr>
              <a:t>Н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Ф</a:t>
            </a:r>
            <a:r>
              <a:rPr sz="700" b="1" spc="5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Р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М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ИР</a:t>
            </a:r>
            <a:r>
              <a:rPr sz="700" b="1" spc="5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700" b="1" spc="-10" dirty="0">
                <a:solidFill>
                  <a:srgbClr val="4756A0"/>
                </a:solidFill>
                <a:latin typeface="Arial"/>
                <a:cs typeface="Arial"/>
              </a:rPr>
              <a:t>ВАН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Е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700" b="1" spc="-10" dirty="0">
                <a:solidFill>
                  <a:srgbClr val="4756A0"/>
                </a:solidFill>
                <a:latin typeface="Arial"/>
                <a:cs typeface="Arial"/>
              </a:rPr>
              <a:t>НВ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r>
              <a:rPr sz="700" b="1" spc="-10" dirty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700" b="1" spc="5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Р</a:t>
            </a:r>
            <a:r>
              <a:rPr sz="700" b="1" spc="5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В  И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 ПРЕДПРИНИМАТЕЛЕИ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27016" y="2895600"/>
            <a:ext cx="2197735" cy="492125"/>
          </a:xfrm>
          <a:custGeom>
            <a:avLst/>
            <a:gdLst/>
            <a:ahLst/>
            <a:cxnLst/>
            <a:rect l="l" t="t" r="r" b="b"/>
            <a:pathLst>
              <a:path w="2197735" h="492125">
                <a:moveTo>
                  <a:pt x="2197189" y="243001"/>
                </a:moveTo>
                <a:lnTo>
                  <a:pt x="2192248" y="194030"/>
                </a:lnTo>
                <a:lnTo>
                  <a:pt x="2178088" y="148412"/>
                </a:lnTo>
                <a:lnTo>
                  <a:pt x="2155685" y="107137"/>
                </a:lnTo>
                <a:lnTo>
                  <a:pt x="2126018" y="71170"/>
                </a:lnTo>
                <a:lnTo>
                  <a:pt x="2090051" y="41503"/>
                </a:lnTo>
                <a:lnTo>
                  <a:pt x="2048776" y="19100"/>
                </a:lnTo>
                <a:lnTo>
                  <a:pt x="2003158" y="4940"/>
                </a:lnTo>
                <a:lnTo>
                  <a:pt x="1954187" y="0"/>
                </a:lnTo>
                <a:lnTo>
                  <a:pt x="244182" y="0"/>
                </a:lnTo>
                <a:lnTo>
                  <a:pt x="195211" y="4940"/>
                </a:lnTo>
                <a:lnTo>
                  <a:pt x="149606" y="19100"/>
                </a:lnTo>
                <a:lnTo>
                  <a:pt x="108318" y="41503"/>
                </a:lnTo>
                <a:lnTo>
                  <a:pt x="72364" y="71170"/>
                </a:lnTo>
                <a:lnTo>
                  <a:pt x="42684" y="107137"/>
                </a:lnTo>
                <a:lnTo>
                  <a:pt x="20281" y="148412"/>
                </a:lnTo>
                <a:lnTo>
                  <a:pt x="6121" y="194030"/>
                </a:lnTo>
                <a:lnTo>
                  <a:pt x="5791" y="197243"/>
                </a:lnTo>
                <a:lnTo>
                  <a:pt x="4940" y="199999"/>
                </a:lnTo>
                <a:lnTo>
                  <a:pt x="0" y="248970"/>
                </a:lnTo>
                <a:lnTo>
                  <a:pt x="4940" y="297942"/>
                </a:lnTo>
                <a:lnTo>
                  <a:pt x="19100" y="343560"/>
                </a:lnTo>
                <a:lnTo>
                  <a:pt x="41503" y="384835"/>
                </a:lnTo>
                <a:lnTo>
                  <a:pt x="71170" y="420801"/>
                </a:lnTo>
                <a:lnTo>
                  <a:pt x="107137" y="450469"/>
                </a:lnTo>
                <a:lnTo>
                  <a:pt x="148412" y="472871"/>
                </a:lnTo>
                <a:lnTo>
                  <a:pt x="194030" y="487032"/>
                </a:lnTo>
                <a:lnTo>
                  <a:pt x="243001" y="491972"/>
                </a:lnTo>
                <a:lnTo>
                  <a:pt x="1952993" y="491972"/>
                </a:lnTo>
                <a:lnTo>
                  <a:pt x="2001977" y="487045"/>
                </a:lnTo>
                <a:lnTo>
                  <a:pt x="2047582" y="472884"/>
                </a:lnTo>
                <a:lnTo>
                  <a:pt x="2088857" y="450481"/>
                </a:lnTo>
                <a:lnTo>
                  <a:pt x="2124824" y="420801"/>
                </a:lnTo>
                <a:lnTo>
                  <a:pt x="2154504" y="384835"/>
                </a:lnTo>
                <a:lnTo>
                  <a:pt x="2176907" y="343560"/>
                </a:lnTo>
                <a:lnTo>
                  <a:pt x="2191067" y="297942"/>
                </a:lnTo>
                <a:lnTo>
                  <a:pt x="2191385" y="294741"/>
                </a:lnTo>
                <a:lnTo>
                  <a:pt x="2192248" y="291973"/>
                </a:lnTo>
                <a:lnTo>
                  <a:pt x="2197189" y="24300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619213" y="3578000"/>
            <a:ext cx="2197735" cy="492125"/>
          </a:xfrm>
          <a:custGeom>
            <a:avLst/>
            <a:gdLst/>
            <a:ahLst/>
            <a:cxnLst/>
            <a:rect l="l" t="t" r="r" b="b"/>
            <a:pathLst>
              <a:path w="2197735" h="492125">
                <a:moveTo>
                  <a:pt x="2197189" y="243001"/>
                </a:moveTo>
                <a:lnTo>
                  <a:pt x="2192248" y="194030"/>
                </a:lnTo>
                <a:lnTo>
                  <a:pt x="2178088" y="148412"/>
                </a:lnTo>
                <a:lnTo>
                  <a:pt x="2155685" y="107137"/>
                </a:lnTo>
                <a:lnTo>
                  <a:pt x="2126018" y="71170"/>
                </a:lnTo>
                <a:lnTo>
                  <a:pt x="2090051" y="41503"/>
                </a:lnTo>
                <a:lnTo>
                  <a:pt x="2048776" y="19100"/>
                </a:lnTo>
                <a:lnTo>
                  <a:pt x="2003158" y="4940"/>
                </a:lnTo>
                <a:lnTo>
                  <a:pt x="1954187" y="0"/>
                </a:lnTo>
                <a:lnTo>
                  <a:pt x="244182" y="0"/>
                </a:lnTo>
                <a:lnTo>
                  <a:pt x="195211" y="4940"/>
                </a:lnTo>
                <a:lnTo>
                  <a:pt x="149606" y="19100"/>
                </a:lnTo>
                <a:lnTo>
                  <a:pt x="108318" y="41503"/>
                </a:lnTo>
                <a:lnTo>
                  <a:pt x="72364" y="71170"/>
                </a:lnTo>
                <a:lnTo>
                  <a:pt x="42684" y="107137"/>
                </a:lnTo>
                <a:lnTo>
                  <a:pt x="20281" y="148412"/>
                </a:lnTo>
                <a:lnTo>
                  <a:pt x="6121" y="194030"/>
                </a:lnTo>
                <a:lnTo>
                  <a:pt x="5791" y="197243"/>
                </a:lnTo>
                <a:lnTo>
                  <a:pt x="4940" y="199999"/>
                </a:lnTo>
                <a:lnTo>
                  <a:pt x="0" y="248970"/>
                </a:lnTo>
                <a:lnTo>
                  <a:pt x="4940" y="297942"/>
                </a:lnTo>
                <a:lnTo>
                  <a:pt x="19100" y="343560"/>
                </a:lnTo>
                <a:lnTo>
                  <a:pt x="41503" y="384835"/>
                </a:lnTo>
                <a:lnTo>
                  <a:pt x="71170" y="420801"/>
                </a:lnTo>
                <a:lnTo>
                  <a:pt x="107137" y="450469"/>
                </a:lnTo>
                <a:lnTo>
                  <a:pt x="148412" y="472871"/>
                </a:lnTo>
                <a:lnTo>
                  <a:pt x="194030" y="487032"/>
                </a:lnTo>
                <a:lnTo>
                  <a:pt x="243001" y="491972"/>
                </a:lnTo>
                <a:lnTo>
                  <a:pt x="1952993" y="491972"/>
                </a:lnTo>
                <a:lnTo>
                  <a:pt x="2001977" y="487032"/>
                </a:lnTo>
                <a:lnTo>
                  <a:pt x="2047582" y="472884"/>
                </a:lnTo>
                <a:lnTo>
                  <a:pt x="2088857" y="450469"/>
                </a:lnTo>
                <a:lnTo>
                  <a:pt x="2124824" y="420801"/>
                </a:lnTo>
                <a:lnTo>
                  <a:pt x="2154504" y="384835"/>
                </a:lnTo>
                <a:lnTo>
                  <a:pt x="2176907" y="343560"/>
                </a:lnTo>
                <a:lnTo>
                  <a:pt x="2191067" y="297942"/>
                </a:lnTo>
                <a:lnTo>
                  <a:pt x="2191385" y="294741"/>
                </a:lnTo>
                <a:lnTo>
                  <a:pt x="2192248" y="291973"/>
                </a:lnTo>
                <a:lnTo>
                  <a:pt x="2197189" y="24300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631658" y="4228846"/>
            <a:ext cx="2196465" cy="486409"/>
          </a:xfrm>
          <a:custGeom>
            <a:avLst/>
            <a:gdLst/>
            <a:ahLst/>
            <a:cxnLst/>
            <a:rect l="l" t="t" r="r" b="b"/>
            <a:pathLst>
              <a:path w="2196465" h="486410">
                <a:moveTo>
                  <a:pt x="1953000" y="0"/>
                </a:moveTo>
                <a:lnTo>
                  <a:pt x="243000" y="0"/>
                </a:lnTo>
                <a:lnTo>
                  <a:pt x="194027" y="4936"/>
                </a:lnTo>
                <a:lnTo>
                  <a:pt x="148413" y="19096"/>
                </a:lnTo>
                <a:lnTo>
                  <a:pt x="107136" y="41500"/>
                </a:lnTo>
                <a:lnTo>
                  <a:pt x="71173" y="71173"/>
                </a:lnTo>
                <a:lnTo>
                  <a:pt x="41500" y="107136"/>
                </a:lnTo>
                <a:lnTo>
                  <a:pt x="19096" y="148413"/>
                </a:lnTo>
                <a:lnTo>
                  <a:pt x="4936" y="194027"/>
                </a:lnTo>
                <a:lnTo>
                  <a:pt x="0" y="242997"/>
                </a:lnTo>
                <a:lnTo>
                  <a:pt x="4936" y="291971"/>
                </a:lnTo>
                <a:lnTo>
                  <a:pt x="19096" y="337585"/>
                </a:lnTo>
                <a:lnTo>
                  <a:pt x="41500" y="378862"/>
                </a:lnTo>
                <a:lnTo>
                  <a:pt x="71173" y="414826"/>
                </a:lnTo>
                <a:lnTo>
                  <a:pt x="107136" y="444498"/>
                </a:lnTo>
                <a:lnTo>
                  <a:pt x="148413" y="466903"/>
                </a:lnTo>
                <a:lnTo>
                  <a:pt x="194027" y="481062"/>
                </a:lnTo>
                <a:lnTo>
                  <a:pt x="243000" y="485999"/>
                </a:lnTo>
                <a:lnTo>
                  <a:pt x="1952997" y="486002"/>
                </a:lnTo>
                <a:lnTo>
                  <a:pt x="2001970" y="481065"/>
                </a:lnTo>
                <a:lnTo>
                  <a:pt x="2047584" y="466906"/>
                </a:lnTo>
                <a:lnTo>
                  <a:pt x="2088862" y="444501"/>
                </a:lnTo>
                <a:lnTo>
                  <a:pt x="2124825" y="414828"/>
                </a:lnTo>
                <a:lnTo>
                  <a:pt x="2154498" y="378865"/>
                </a:lnTo>
                <a:lnTo>
                  <a:pt x="2176903" y="337587"/>
                </a:lnTo>
                <a:lnTo>
                  <a:pt x="2191062" y="291973"/>
                </a:lnTo>
                <a:lnTo>
                  <a:pt x="2196001" y="243000"/>
                </a:lnTo>
                <a:lnTo>
                  <a:pt x="2191065" y="194027"/>
                </a:lnTo>
                <a:lnTo>
                  <a:pt x="2176905" y="148413"/>
                </a:lnTo>
                <a:lnTo>
                  <a:pt x="2154501" y="107136"/>
                </a:lnTo>
                <a:lnTo>
                  <a:pt x="2124828" y="71173"/>
                </a:lnTo>
                <a:lnTo>
                  <a:pt x="2088864" y="41500"/>
                </a:lnTo>
                <a:lnTo>
                  <a:pt x="2047587" y="19096"/>
                </a:lnTo>
                <a:lnTo>
                  <a:pt x="2001973" y="4936"/>
                </a:lnTo>
                <a:lnTo>
                  <a:pt x="1953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786878" y="4323078"/>
            <a:ext cx="18300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РЕШЕНИЕ 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И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УСКОРЕНИЕ 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РАССМОТРЕНИЯ </a:t>
            </a:r>
            <a:r>
              <a:rPr sz="700" b="1" spc="-10" dirty="0">
                <a:solidFill>
                  <a:srgbClr val="4756A0"/>
                </a:solidFill>
                <a:latin typeface="Arial"/>
                <a:cs typeface="Arial"/>
              </a:rPr>
              <a:t>АДМИНИСТРАТИВНЫХ </a:t>
            </a:r>
            <a:r>
              <a:rPr sz="700" b="1" spc="-18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ВОПРОСОВ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0395" y="4880897"/>
            <a:ext cx="2204085" cy="488315"/>
          </a:xfrm>
          <a:custGeom>
            <a:avLst/>
            <a:gdLst/>
            <a:ahLst/>
            <a:cxnLst/>
            <a:rect l="l" t="t" r="r" b="b"/>
            <a:pathLst>
              <a:path w="2204085" h="488314">
                <a:moveTo>
                  <a:pt x="2203805" y="244805"/>
                </a:moveTo>
                <a:lnTo>
                  <a:pt x="2198865" y="195834"/>
                </a:lnTo>
                <a:lnTo>
                  <a:pt x="2184704" y="150228"/>
                </a:lnTo>
                <a:lnTo>
                  <a:pt x="2162302" y="108953"/>
                </a:lnTo>
                <a:lnTo>
                  <a:pt x="2132622" y="72986"/>
                </a:lnTo>
                <a:lnTo>
                  <a:pt x="2096668" y="43307"/>
                </a:lnTo>
                <a:lnTo>
                  <a:pt x="2055380" y="20904"/>
                </a:lnTo>
                <a:lnTo>
                  <a:pt x="2009775" y="6743"/>
                </a:lnTo>
                <a:lnTo>
                  <a:pt x="2006828" y="6451"/>
                </a:lnTo>
                <a:lnTo>
                  <a:pt x="2001977" y="4940"/>
                </a:lnTo>
                <a:lnTo>
                  <a:pt x="1953006" y="0"/>
                </a:lnTo>
                <a:lnTo>
                  <a:pt x="243001" y="0"/>
                </a:lnTo>
                <a:lnTo>
                  <a:pt x="194030" y="4940"/>
                </a:lnTo>
                <a:lnTo>
                  <a:pt x="148424" y="19100"/>
                </a:lnTo>
                <a:lnTo>
                  <a:pt x="107137" y="41503"/>
                </a:lnTo>
                <a:lnTo>
                  <a:pt x="71183" y="71170"/>
                </a:lnTo>
                <a:lnTo>
                  <a:pt x="41503" y="107137"/>
                </a:lnTo>
                <a:lnTo>
                  <a:pt x="19100" y="148412"/>
                </a:lnTo>
                <a:lnTo>
                  <a:pt x="4940" y="194030"/>
                </a:lnTo>
                <a:lnTo>
                  <a:pt x="0" y="243001"/>
                </a:lnTo>
                <a:lnTo>
                  <a:pt x="4940" y="291973"/>
                </a:lnTo>
                <a:lnTo>
                  <a:pt x="19100" y="337578"/>
                </a:lnTo>
                <a:lnTo>
                  <a:pt x="41503" y="378866"/>
                </a:lnTo>
                <a:lnTo>
                  <a:pt x="71183" y="414820"/>
                </a:lnTo>
                <a:lnTo>
                  <a:pt x="107137" y="444500"/>
                </a:lnTo>
                <a:lnTo>
                  <a:pt x="148424" y="466902"/>
                </a:lnTo>
                <a:lnTo>
                  <a:pt x="194030" y="481063"/>
                </a:lnTo>
                <a:lnTo>
                  <a:pt x="196913" y="481355"/>
                </a:lnTo>
                <a:lnTo>
                  <a:pt x="201828" y="482879"/>
                </a:lnTo>
                <a:lnTo>
                  <a:pt x="250799" y="487807"/>
                </a:lnTo>
                <a:lnTo>
                  <a:pt x="1960803" y="487807"/>
                </a:lnTo>
                <a:lnTo>
                  <a:pt x="2009775" y="482879"/>
                </a:lnTo>
                <a:lnTo>
                  <a:pt x="2055380" y="468718"/>
                </a:lnTo>
                <a:lnTo>
                  <a:pt x="2096655" y="446316"/>
                </a:lnTo>
                <a:lnTo>
                  <a:pt x="2132622" y="416636"/>
                </a:lnTo>
                <a:lnTo>
                  <a:pt x="2162302" y="380669"/>
                </a:lnTo>
                <a:lnTo>
                  <a:pt x="2184704" y="339394"/>
                </a:lnTo>
                <a:lnTo>
                  <a:pt x="2198865" y="293789"/>
                </a:lnTo>
                <a:lnTo>
                  <a:pt x="2203805" y="244805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595042" y="5497423"/>
            <a:ext cx="2204085" cy="488315"/>
          </a:xfrm>
          <a:custGeom>
            <a:avLst/>
            <a:gdLst/>
            <a:ahLst/>
            <a:cxnLst/>
            <a:rect l="l" t="t" r="r" b="b"/>
            <a:pathLst>
              <a:path w="2204085" h="488314">
                <a:moveTo>
                  <a:pt x="2203805" y="244805"/>
                </a:moveTo>
                <a:lnTo>
                  <a:pt x="2198865" y="195834"/>
                </a:lnTo>
                <a:lnTo>
                  <a:pt x="2184704" y="150228"/>
                </a:lnTo>
                <a:lnTo>
                  <a:pt x="2162302" y="108940"/>
                </a:lnTo>
                <a:lnTo>
                  <a:pt x="2132622" y="72986"/>
                </a:lnTo>
                <a:lnTo>
                  <a:pt x="2096668" y="43307"/>
                </a:lnTo>
                <a:lnTo>
                  <a:pt x="2055380" y="20904"/>
                </a:lnTo>
                <a:lnTo>
                  <a:pt x="2009775" y="6743"/>
                </a:lnTo>
                <a:lnTo>
                  <a:pt x="2006828" y="6451"/>
                </a:lnTo>
                <a:lnTo>
                  <a:pt x="2001977" y="4940"/>
                </a:lnTo>
                <a:lnTo>
                  <a:pt x="1953006" y="0"/>
                </a:lnTo>
                <a:lnTo>
                  <a:pt x="243001" y="0"/>
                </a:lnTo>
                <a:lnTo>
                  <a:pt x="194030" y="4940"/>
                </a:lnTo>
                <a:lnTo>
                  <a:pt x="148424" y="19100"/>
                </a:lnTo>
                <a:lnTo>
                  <a:pt x="107137" y="41503"/>
                </a:lnTo>
                <a:lnTo>
                  <a:pt x="71183" y="71170"/>
                </a:lnTo>
                <a:lnTo>
                  <a:pt x="41503" y="107137"/>
                </a:lnTo>
                <a:lnTo>
                  <a:pt x="19100" y="148412"/>
                </a:lnTo>
                <a:lnTo>
                  <a:pt x="4940" y="194030"/>
                </a:lnTo>
                <a:lnTo>
                  <a:pt x="0" y="243001"/>
                </a:lnTo>
                <a:lnTo>
                  <a:pt x="4940" y="291973"/>
                </a:lnTo>
                <a:lnTo>
                  <a:pt x="19100" y="337578"/>
                </a:lnTo>
                <a:lnTo>
                  <a:pt x="41503" y="378866"/>
                </a:lnTo>
                <a:lnTo>
                  <a:pt x="71183" y="414820"/>
                </a:lnTo>
                <a:lnTo>
                  <a:pt x="107137" y="444500"/>
                </a:lnTo>
                <a:lnTo>
                  <a:pt x="148424" y="466902"/>
                </a:lnTo>
                <a:lnTo>
                  <a:pt x="194030" y="481063"/>
                </a:lnTo>
                <a:lnTo>
                  <a:pt x="196964" y="481368"/>
                </a:lnTo>
                <a:lnTo>
                  <a:pt x="201828" y="482866"/>
                </a:lnTo>
                <a:lnTo>
                  <a:pt x="250799" y="487807"/>
                </a:lnTo>
                <a:lnTo>
                  <a:pt x="1960803" y="487807"/>
                </a:lnTo>
                <a:lnTo>
                  <a:pt x="2009775" y="482879"/>
                </a:lnTo>
                <a:lnTo>
                  <a:pt x="2055380" y="468718"/>
                </a:lnTo>
                <a:lnTo>
                  <a:pt x="2096655" y="446316"/>
                </a:lnTo>
                <a:lnTo>
                  <a:pt x="2132622" y="416636"/>
                </a:lnTo>
                <a:lnTo>
                  <a:pt x="2162302" y="380669"/>
                </a:lnTo>
                <a:lnTo>
                  <a:pt x="2184704" y="339394"/>
                </a:lnTo>
                <a:lnTo>
                  <a:pt x="2198865" y="293789"/>
                </a:lnTo>
                <a:lnTo>
                  <a:pt x="2203805" y="244805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6439596" y="1400481"/>
            <a:ext cx="3348354" cy="775970"/>
          </a:xfrm>
          <a:custGeom>
            <a:avLst/>
            <a:gdLst/>
            <a:ahLst/>
            <a:cxnLst/>
            <a:rect l="l" t="t" r="r" b="b"/>
            <a:pathLst>
              <a:path w="3348354" h="775969">
                <a:moveTo>
                  <a:pt x="3091279" y="0"/>
                </a:moveTo>
                <a:lnTo>
                  <a:pt x="256720" y="0"/>
                </a:lnTo>
                <a:lnTo>
                  <a:pt x="210574" y="4136"/>
                </a:lnTo>
                <a:lnTo>
                  <a:pt x="167142" y="16061"/>
                </a:lnTo>
                <a:lnTo>
                  <a:pt x="127148" y="35049"/>
                </a:lnTo>
                <a:lnTo>
                  <a:pt x="91318" y="60377"/>
                </a:lnTo>
                <a:lnTo>
                  <a:pt x="60377" y="91318"/>
                </a:lnTo>
                <a:lnTo>
                  <a:pt x="35049" y="127149"/>
                </a:lnTo>
                <a:lnTo>
                  <a:pt x="16061" y="167142"/>
                </a:lnTo>
                <a:lnTo>
                  <a:pt x="4136" y="210575"/>
                </a:lnTo>
                <a:lnTo>
                  <a:pt x="0" y="256721"/>
                </a:lnTo>
                <a:lnTo>
                  <a:pt x="0" y="518876"/>
                </a:lnTo>
                <a:lnTo>
                  <a:pt x="4136" y="565022"/>
                </a:lnTo>
                <a:lnTo>
                  <a:pt x="16061" y="608454"/>
                </a:lnTo>
                <a:lnTo>
                  <a:pt x="35049" y="648447"/>
                </a:lnTo>
                <a:lnTo>
                  <a:pt x="60377" y="684277"/>
                </a:lnTo>
                <a:lnTo>
                  <a:pt x="91318" y="715219"/>
                </a:lnTo>
                <a:lnTo>
                  <a:pt x="127148" y="740546"/>
                </a:lnTo>
                <a:lnTo>
                  <a:pt x="167142" y="759535"/>
                </a:lnTo>
                <a:lnTo>
                  <a:pt x="210574" y="771460"/>
                </a:lnTo>
                <a:lnTo>
                  <a:pt x="256720" y="775596"/>
                </a:lnTo>
                <a:lnTo>
                  <a:pt x="3091279" y="775596"/>
                </a:lnTo>
                <a:lnTo>
                  <a:pt x="3137424" y="771460"/>
                </a:lnTo>
                <a:lnTo>
                  <a:pt x="3180857" y="759535"/>
                </a:lnTo>
                <a:lnTo>
                  <a:pt x="3220850" y="740546"/>
                </a:lnTo>
                <a:lnTo>
                  <a:pt x="3256680" y="715219"/>
                </a:lnTo>
                <a:lnTo>
                  <a:pt x="3287622" y="684277"/>
                </a:lnTo>
                <a:lnTo>
                  <a:pt x="3312949" y="648447"/>
                </a:lnTo>
                <a:lnTo>
                  <a:pt x="3331938" y="608454"/>
                </a:lnTo>
                <a:lnTo>
                  <a:pt x="3343863" y="565022"/>
                </a:lnTo>
                <a:lnTo>
                  <a:pt x="3347999" y="518876"/>
                </a:lnTo>
                <a:lnTo>
                  <a:pt x="3347999" y="256721"/>
                </a:lnTo>
                <a:lnTo>
                  <a:pt x="3343863" y="210575"/>
                </a:lnTo>
                <a:lnTo>
                  <a:pt x="3331938" y="167142"/>
                </a:lnTo>
                <a:lnTo>
                  <a:pt x="3312949" y="127149"/>
                </a:lnTo>
                <a:lnTo>
                  <a:pt x="3287622" y="91318"/>
                </a:lnTo>
                <a:lnTo>
                  <a:pt x="3256680" y="60377"/>
                </a:lnTo>
                <a:lnTo>
                  <a:pt x="3220850" y="35049"/>
                </a:lnTo>
                <a:lnTo>
                  <a:pt x="3180857" y="16061"/>
                </a:lnTo>
                <a:lnTo>
                  <a:pt x="3137424" y="4136"/>
                </a:lnTo>
                <a:lnTo>
                  <a:pt x="309127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7393664" y="1691640"/>
            <a:ext cx="14401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КАК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ДОЛЖНО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БЫТЬ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954592" y="2283851"/>
            <a:ext cx="3348354" cy="486409"/>
          </a:xfrm>
          <a:custGeom>
            <a:avLst/>
            <a:gdLst/>
            <a:ahLst/>
            <a:cxnLst/>
            <a:rect l="l" t="t" r="r" b="b"/>
            <a:pathLst>
              <a:path w="3348354" h="486410">
                <a:moveTo>
                  <a:pt x="3105002" y="0"/>
                </a:moveTo>
                <a:lnTo>
                  <a:pt x="243000" y="0"/>
                </a:lnTo>
                <a:lnTo>
                  <a:pt x="194027" y="4936"/>
                </a:lnTo>
                <a:lnTo>
                  <a:pt x="148414" y="19096"/>
                </a:lnTo>
                <a:lnTo>
                  <a:pt x="107136" y="41500"/>
                </a:lnTo>
                <a:lnTo>
                  <a:pt x="71173" y="71173"/>
                </a:lnTo>
                <a:lnTo>
                  <a:pt x="41500" y="107137"/>
                </a:lnTo>
                <a:lnTo>
                  <a:pt x="19096" y="148414"/>
                </a:lnTo>
                <a:lnTo>
                  <a:pt x="4936" y="194028"/>
                </a:lnTo>
                <a:lnTo>
                  <a:pt x="0" y="242997"/>
                </a:lnTo>
                <a:lnTo>
                  <a:pt x="4936" y="291971"/>
                </a:lnTo>
                <a:lnTo>
                  <a:pt x="19096" y="337585"/>
                </a:lnTo>
                <a:lnTo>
                  <a:pt x="41500" y="378862"/>
                </a:lnTo>
                <a:lnTo>
                  <a:pt x="71173" y="414826"/>
                </a:lnTo>
                <a:lnTo>
                  <a:pt x="107136" y="444498"/>
                </a:lnTo>
                <a:lnTo>
                  <a:pt x="148414" y="466903"/>
                </a:lnTo>
                <a:lnTo>
                  <a:pt x="194027" y="481062"/>
                </a:lnTo>
                <a:lnTo>
                  <a:pt x="243000" y="485999"/>
                </a:lnTo>
                <a:lnTo>
                  <a:pt x="3104998" y="486003"/>
                </a:lnTo>
                <a:lnTo>
                  <a:pt x="3153972" y="481066"/>
                </a:lnTo>
                <a:lnTo>
                  <a:pt x="3199586" y="466907"/>
                </a:lnTo>
                <a:lnTo>
                  <a:pt x="3240863" y="444502"/>
                </a:lnTo>
                <a:lnTo>
                  <a:pt x="3276827" y="414829"/>
                </a:lnTo>
                <a:lnTo>
                  <a:pt x="3306499" y="378866"/>
                </a:lnTo>
                <a:lnTo>
                  <a:pt x="3328904" y="337588"/>
                </a:lnTo>
                <a:lnTo>
                  <a:pt x="3343063" y="291975"/>
                </a:lnTo>
                <a:lnTo>
                  <a:pt x="3348003" y="243001"/>
                </a:lnTo>
                <a:lnTo>
                  <a:pt x="3343066" y="194028"/>
                </a:lnTo>
                <a:lnTo>
                  <a:pt x="3328907" y="148414"/>
                </a:lnTo>
                <a:lnTo>
                  <a:pt x="3306502" y="107137"/>
                </a:lnTo>
                <a:lnTo>
                  <a:pt x="3276830" y="71173"/>
                </a:lnTo>
                <a:lnTo>
                  <a:pt x="3240866" y="41500"/>
                </a:lnTo>
                <a:lnTo>
                  <a:pt x="3199589" y="19096"/>
                </a:lnTo>
                <a:lnTo>
                  <a:pt x="3153975" y="4936"/>
                </a:lnTo>
                <a:lnTo>
                  <a:pt x="310500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3445065" y="2355088"/>
            <a:ext cx="2182495" cy="3486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85"/>
              </a:spcBef>
            </a:pPr>
            <a:r>
              <a:rPr sz="700" b="1" spc="-10" dirty="0">
                <a:latin typeface="Arial"/>
                <a:cs typeface="Arial"/>
              </a:rPr>
              <a:t>Сайт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администрации,</a:t>
            </a:r>
            <a:r>
              <a:rPr sz="700" b="1" spc="2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регулярная</a:t>
            </a:r>
            <a:r>
              <a:rPr sz="700" b="1" spc="1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коммуникация </a:t>
            </a:r>
            <a:r>
              <a:rPr sz="700" b="1" spc="-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с </a:t>
            </a:r>
            <a:r>
              <a:rPr sz="700" b="1" spc="-5" dirty="0">
                <a:latin typeface="Arial"/>
                <a:cs typeface="Arial"/>
              </a:rPr>
              <a:t>предпринимателями (рассылки </a:t>
            </a:r>
            <a:r>
              <a:rPr sz="700" b="1" dirty="0">
                <a:latin typeface="Arial"/>
                <a:cs typeface="Arial"/>
              </a:rPr>
              <a:t>на </a:t>
            </a:r>
            <a:r>
              <a:rPr sz="700" b="1" spc="-5" dirty="0">
                <a:latin typeface="Arial"/>
                <a:cs typeface="Arial"/>
              </a:rPr>
              <a:t>почты 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предпринимателей, звонки, </a:t>
            </a:r>
            <a:r>
              <a:rPr sz="700" b="1" spc="-5" dirty="0" smtClean="0">
                <a:latin typeface="Arial"/>
                <a:cs typeface="Arial"/>
              </a:rPr>
              <a:t>встречи</a:t>
            </a:r>
            <a:r>
              <a:rPr sz="700" b="1" spc="-5" dirty="0">
                <a:latin typeface="Arial"/>
                <a:cs typeface="Arial"/>
              </a:rPr>
              <a:t>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972405" y="2895600"/>
            <a:ext cx="3349625" cy="492125"/>
          </a:xfrm>
          <a:custGeom>
            <a:avLst/>
            <a:gdLst/>
            <a:ahLst/>
            <a:cxnLst/>
            <a:rect l="l" t="t" r="r" b="b"/>
            <a:pathLst>
              <a:path w="3349625" h="492125">
                <a:moveTo>
                  <a:pt x="3349193" y="243001"/>
                </a:moveTo>
                <a:lnTo>
                  <a:pt x="3344253" y="194030"/>
                </a:lnTo>
                <a:lnTo>
                  <a:pt x="3330092" y="148412"/>
                </a:lnTo>
                <a:lnTo>
                  <a:pt x="3307689" y="107137"/>
                </a:lnTo>
                <a:lnTo>
                  <a:pt x="3278022" y="71170"/>
                </a:lnTo>
                <a:lnTo>
                  <a:pt x="3242056" y="41503"/>
                </a:lnTo>
                <a:lnTo>
                  <a:pt x="3200781" y="19100"/>
                </a:lnTo>
                <a:lnTo>
                  <a:pt x="3155162" y="4940"/>
                </a:lnTo>
                <a:lnTo>
                  <a:pt x="3106191" y="0"/>
                </a:lnTo>
                <a:lnTo>
                  <a:pt x="244195" y="0"/>
                </a:lnTo>
                <a:lnTo>
                  <a:pt x="195211" y="4940"/>
                </a:lnTo>
                <a:lnTo>
                  <a:pt x="149606" y="19100"/>
                </a:lnTo>
                <a:lnTo>
                  <a:pt x="108331" y="41503"/>
                </a:lnTo>
                <a:lnTo>
                  <a:pt x="72364" y="71170"/>
                </a:lnTo>
                <a:lnTo>
                  <a:pt x="42684" y="107137"/>
                </a:lnTo>
                <a:lnTo>
                  <a:pt x="20281" y="148412"/>
                </a:lnTo>
                <a:lnTo>
                  <a:pt x="6121" y="194030"/>
                </a:lnTo>
                <a:lnTo>
                  <a:pt x="5791" y="197243"/>
                </a:lnTo>
                <a:lnTo>
                  <a:pt x="4940" y="199999"/>
                </a:lnTo>
                <a:lnTo>
                  <a:pt x="0" y="248970"/>
                </a:lnTo>
                <a:lnTo>
                  <a:pt x="4940" y="297942"/>
                </a:lnTo>
                <a:lnTo>
                  <a:pt x="19100" y="343560"/>
                </a:lnTo>
                <a:lnTo>
                  <a:pt x="41503" y="384835"/>
                </a:lnTo>
                <a:lnTo>
                  <a:pt x="71183" y="420801"/>
                </a:lnTo>
                <a:lnTo>
                  <a:pt x="107137" y="450469"/>
                </a:lnTo>
                <a:lnTo>
                  <a:pt x="148412" y="472871"/>
                </a:lnTo>
                <a:lnTo>
                  <a:pt x="194030" y="487032"/>
                </a:lnTo>
                <a:lnTo>
                  <a:pt x="243001" y="491972"/>
                </a:lnTo>
                <a:lnTo>
                  <a:pt x="3104997" y="491972"/>
                </a:lnTo>
                <a:lnTo>
                  <a:pt x="3153981" y="487045"/>
                </a:lnTo>
                <a:lnTo>
                  <a:pt x="3199587" y="472884"/>
                </a:lnTo>
                <a:lnTo>
                  <a:pt x="3240862" y="450481"/>
                </a:lnTo>
                <a:lnTo>
                  <a:pt x="3276828" y="420801"/>
                </a:lnTo>
                <a:lnTo>
                  <a:pt x="3306508" y="384835"/>
                </a:lnTo>
                <a:lnTo>
                  <a:pt x="3328911" y="343560"/>
                </a:lnTo>
                <a:lnTo>
                  <a:pt x="3343071" y="297954"/>
                </a:lnTo>
                <a:lnTo>
                  <a:pt x="3343389" y="294741"/>
                </a:lnTo>
                <a:lnTo>
                  <a:pt x="3344253" y="291973"/>
                </a:lnTo>
                <a:lnTo>
                  <a:pt x="3349193" y="24300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2929847" y="3578000"/>
            <a:ext cx="3349625" cy="492125"/>
          </a:xfrm>
          <a:custGeom>
            <a:avLst/>
            <a:gdLst/>
            <a:ahLst/>
            <a:cxnLst/>
            <a:rect l="l" t="t" r="r" b="b"/>
            <a:pathLst>
              <a:path w="3349625" h="492125">
                <a:moveTo>
                  <a:pt x="3349193" y="243001"/>
                </a:moveTo>
                <a:lnTo>
                  <a:pt x="3344253" y="194030"/>
                </a:lnTo>
                <a:lnTo>
                  <a:pt x="3330092" y="148412"/>
                </a:lnTo>
                <a:lnTo>
                  <a:pt x="3307689" y="107137"/>
                </a:lnTo>
                <a:lnTo>
                  <a:pt x="3278022" y="71170"/>
                </a:lnTo>
                <a:lnTo>
                  <a:pt x="3242056" y="41503"/>
                </a:lnTo>
                <a:lnTo>
                  <a:pt x="3200781" y="19100"/>
                </a:lnTo>
                <a:lnTo>
                  <a:pt x="3155162" y="4940"/>
                </a:lnTo>
                <a:lnTo>
                  <a:pt x="3106191" y="0"/>
                </a:lnTo>
                <a:lnTo>
                  <a:pt x="244195" y="0"/>
                </a:lnTo>
                <a:lnTo>
                  <a:pt x="195211" y="4940"/>
                </a:lnTo>
                <a:lnTo>
                  <a:pt x="149606" y="19100"/>
                </a:lnTo>
                <a:lnTo>
                  <a:pt x="108331" y="41503"/>
                </a:lnTo>
                <a:lnTo>
                  <a:pt x="72364" y="71170"/>
                </a:lnTo>
                <a:lnTo>
                  <a:pt x="42684" y="107137"/>
                </a:lnTo>
                <a:lnTo>
                  <a:pt x="20281" y="148412"/>
                </a:lnTo>
                <a:lnTo>
                  <a:pt x="6121" y="194030"/>
                </a:lnTo>
                <a:lnTo>
                  <a:pt x="5791" y="197243"/>
                </a:lnTo>
                <a:lnTo>
                  <a:pt x="4940" y="199999"/>
                </a:lnTo>
                <a:lnTo>
                  <a:pt x="0" y="248970"/>
                </a:lnTo>
                <a:lnTo>
                  <a:pt x="4940" y="297942"/>
                </a:lnTo>
                <a:lnTo>
                  <a:pt x="19100" y="343560"/>
                </a:lnTo>
                <a:lnTo>
                  <a:pt x="41503" y="384835"/>
                </a:lnTo>
                <a:lnTo>
                  <a:pt x="71183" y="420801"/>
                </a:lnTo>
                <a:lnTo>
                  <a:pt x="107137" y="450469"/>
                </a:lnTo>
                <a:lnTo>
                  <a:pt x="148412" y="472871"/>
                </a:lnTo>
                <a:lnTo>
                  <a:pt x="194030" y="487032"/>
                </a:lnTo>
                <a:lnTo>
                  <a:pt x="243001" y="491972"/>
                </a:lnTo>
                <a:lnTo>
                  <a:pt x="3104997" y="491972"/>
                </a:lnTo>
                <a:lnTo>
                  <a:pt x="3153981" y="487045"/>
                </a:lnTo>
                <a:lnTo>
                  <a:pt x="3199587" y="472884"/>
                </a:lnTo>
                <a:lnTo>
                  <a:pt x="3240862" y="450481"/>
                </a:lnTo>
                <a:lnTo>
                  <a:pt x="3276828" y="420801"/>
                </a:lnTo>
                <a:lnTo>
                  <a:pt x="3306508" y="384835"/>
                </a:lnTo>
                <a:lnTo>
                  <a:pt x="3328911" y="343560"/>
                </a:lnTo>
                <a:lnTo>
                  <a:pt x="3343071" y="297942"/>
                </a:lnTo>
                <a:lnTo>
                  <a:pt x="3343389" y="294741"/>
                </a:lnTo>
                <a:lnTo>
                  <a:pt x="3344253" y="291973"/>
                </a:lnTo>
                <a:lnTo>
                  <a:pt x="3349193" y="24300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2962212" y="4252593"/>
            <a:ext cx="3348354" cy="486409"/>
          </a:xfrm>
          <a:custGeom>
            <a:avLst/>
            <a:gdLst/>
            <a:ahLst/>
            <a:cxnLst/>
            <a:rect l="l" t="t" r="r" b="b"/>
            <a:pathLst>
              <a:path w="3348354" h="486410">
                <a:moveTo>
                  <a:pt x="3105002" y="0"/>
                </a:moveTo>
                <a:lnTo>
                  <a:pt x="243000" y="0"/>
                </a:lnTo>
                <a:lnTo>
                  <a:pt x="194027" y="4936"/>
                </a:lnTo>
                <a:lnTo>
                  <a:pt x="148414" y="19096"/>
                </a:lnTo>
                <a:lnTo>
                  <a:pt x="107136" y="41500"/>
                </a:lnTo>
                <a:lnTo>
                  <a:pt x="71173" y="71173"/>
                </a:lnTo>
                <a:lnTo>
                  <a:pt x="41500" y="107136"/>
                </a:lnTo>
                <a:lnTo>
                  <a:pt x="19096" y="148414"/>
                </a:lnTo>
                <a:lnTo>
                  <a:pt x="4936" y="194028"/>
                </a:lnTo>
                <a:lnTo>
                  <a:pt x="0" y="242997"/>
                </a:lnTo>
                <a:lnTo>
                  <a:pt x="4936" y="291971"/>
                </a:lnTo>
                <a:lnTo>
                  <a:pt x="19096" y="337585"/>
                </a:lnTo>
                <a:lnTo>
                  <a:pt x="41500" y="378862"/>
                </a:lnTo>
                <a:lnTo>
                  <a:pt x="71173" y="414826"/>
                </a:lnTo>
                <a:lnTo>
                  <a:pt x="107136" y="444498"/>
                </a:lnTo>
                <a:lnTo>
                  <a:pt x="148414" y="466903"/>
                </a:lnTo>
                <a:lnTo>
                  <a:pt x="194027" y="481062"/>
                </a:lnTo>
                <a:lnTo>
                  <a:pt x="243000" y="485999"/>
                </a:lnTo>
                <a:lnTo>
                  <a:pt x="3104998" y="486003"/>
                </a:lnTo>
                <a:lnTo>
                  <a:pt x="3153972" y="481066"/>
                </a:lnTo>
                <a:lnTo>
                  <a:pt x="3199586" y="466907"/>
                </a:lnTo>
                <a:lnTo>
                  <a:pt x="3240863" y="444502"/>
                </a:lnTo>
                <a:lnTo>
                  <a:pt x="3276827" y="414829"/>
                </a:lnTo>
                <a:lnTo>
                  <a:pt x="3306499" y="378866"/>
                </a:lnTo>
                <a:lnTo>
                  <a:pt x="3328904" y="337588"/>
                </a:lnTo>
                <a:lnTo>
                  <a:pt x="3343063" y="291975"/>
                </a:lnTo>
                <a:lnTo>
                  <a:pt x="3348003" y="243001"/>
                </a:lnTo>
                <a:lnTo>
                  <a:pt x="3343066" y="194028"/>
                </a:lnTo>
                <a:lnTo>
                  <a:pt x="3328907" y="148414"/>
                </a:lnTo>
                <a:lnTo>
                  <a:pt x="3306502" y="107136"/>
                </a:lnTo>
                <a:lnTo>
                  <a:pt x="3276830" y="71173"/>
                </a:lnTo>
                <a:lnTo>
                  <a:pt x="3240866" y="41500"/>
                </a:lnTo>
                <a:lnTo>
                  <a:pt x="3199589" y="19096"/>
                </a:lnTo>
                <a:lnTo>
                  <a:pt x="3153975" y="4936"/>
                </a:lnTo>
                <a:lnTo>
                  <a:pt x="310500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3445064" y="4441610"/>
            <a:ext cx="26509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700" b="1" spc="-5" dirty="0">
                <a:latin typeface="Arial"/>
                <a:cs typeface="Arial"/>
              </a:rPr>
              <a:t>С</a:t>
            </a:r>
            <a:r>
              <a:rPr sz="700" b="1" spc="-5" dirty="0" smtClean="0">
                <a:latin typeface="Arial"/>
                <a:cs typeface="Arial"/>
              </a:rPr>
              <a:t>опровождение</a:t>
            </a:r>
            <a:r>
              <a:rPr sz="700" b="1" spc="5" dirty="0" smtClean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и </a:t>
            </a:r>
            <a:r>
              <a:rPr sz="700" b="1" spc="-5" dirty="0">
                <a:latin typeface="Arial"/>
                <a:cs typeface="Arial"/>
              </a:rPr>
              <a:t>контроль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5" dirty="0" smtClean="0">
                <a:latin typeface="Arial"/>
                <a:cs typeface="Arial"/>
              </a:rPr>
              <a:t>уполномоченным</a:t>
            </a:r>
            <a:r>
              <a:rPr lang="ru-RU" sz="700" b="1" spc="-5" dirty="0" smtClean="0">
                <a:latin typeface="Arial"/>
                <a:cs typeface="Arial"/>
              </a:rPr>
              <a:t> органом</a:t>
            </a:r>
            <a:r>
              <a:rPr sz="700" b="1" spc="-5" dirty="0" smtClean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каждого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крупного проекта</a:t>
            </a:r>
            <a:r>
              <a:rPr sz="700" b="1" dirty="0"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942251" y="4880896"/>
            <a:ext cx="3355975" cy="488315"/>
          </a:xfrm>
          <a:custGeom>
            <a:avLst/>
            <a:gdLst/>
            <a:ahLst/>
            <a:cxnLst/>
            <a:rect l="l" t="t" r="r" b="b"/>
            <a:pathLst>
              <a:path w="3355975" h="488314">
                <a:moveTo>
                  <a:pt x="3355797" y="244817"/>
                </a:moveTo>
                <a:lnTo>
                  <a:pt x="3350857" y="195834"/>
                </a:lnTo>
                <a:lnTo>
                  <a:pt x="3336696" y="150228"/>
                </a:lnTo>
                <a:lnTo>
                  <a:pt x="3314293" y="108953"/>
                </a:lnTo>
                <a:lnTo>
                  <a:pt x="3284626" y="72986"/>
                </a:lnTo>
                <a:lnTo>
                  <a:pt x="3248660" y="43307"/>
                </a:lnTo>
                <a:lnTo>
                  <a:pt x="3207385" y="20904"/>
                </a:lnTo>
                <a:lnTo>
                  <a:pt x="3161766" y="6743"/>
                </a:lnTo>
                <a:lnTo>
                  <a:pt x="3158820" y="6451"/>
                </a:lnTo>
                <a:lnTo>
                  <a:pt x="3153968" y="4940"/>
                </a:lnTo>
                <a:lnTo>
                  <a:pt x="3104997" y="0"/>
                </a:lnTo>
                <a:lnTo>
                  <a:pt x="243001" y="0"/>
                </a:lnTo>
                <a:lnTo>
                  <a:pt x="194017" y="4940"/>
                </a:lnTo>
                <a:lnTo>
                  <a:pt x="148412" y="19100"/>
                </a:lnTo>
                <a:lnTo>
                  <a:pt x="107137" y="41503"/>
                </a:lnTo>
                <a:lnTo>
                  <a:pt x="71170" y="71170"/>
                </a:lnTo>
                <a:lnTo>
                  <a:pt x="41490" y="107137"/>
                </a:lnTo>
                <a:lnTo>
                  <a:pt x="19088" y="148412"/>
                </a:lnTo>
                <a:lnTo>
                  <a:pt x="4927" y="194030"/>
                </a:lnTo>
                <a:lnTo>
                  <a:pt x="0" y="243001"/>
                </a:lnTo>
                <a:lnTo>
                  <a:pt x="4927" y="291973"/>
                </a:lnTo>
                <a:lnTo>
                  <a:pt x="19088" y="337578"/>
                </a:lnTo>
                <a:lnTo>
                  <a:pt x="41490" y="378866"/>
                </a:lnTo>
                <a:lnTo>
                  <a:pt x="71170" y="414820"/>
                </a:lnTo>
                <a:lnTo>
                  <a:pt x="107137" y="444500"/>
                </a:lnTo>
                <a:lnTo>
                  <a:pt x="148412" y="466902"/>
                </a:lnTo>
                <a:lnTo>
                  <a:pt x="194017" y="481063"/>
                </a:lnTo>
                <a:lnTo>
                  <a:pt x="196900" y="481355"/>
                </a:lnTo>
                <a:lnTo>
                  <a:pt x="201815" y="482879"/>
                </a:lnTo>
                <a:lnTo>
                  <a:pt x="250786" y="487807"/>
                </a:lnTo>
                <a:lnTo>
                  <a:pt x="3112795" y="487819"/>
                </a:lnTo>
                <a:lnTo>
                  <a:pt x="3161766" y="482879"/>
                </a:lnTo>
                <a:lnTo>
                  <a:pt x="3207372" y="468718"/>
                </a:lnTo>
                <a:lnTo>
                  <a:pt x="3248647" y="446316"/>
                </a:lnTo>
                <a:lnTo>
                  <a:pt x="3284613" y="416636"/>
                </a:lnTo>
                <a:lnTo>
                  <a:pt x="3314293" y="380682"/>
                </a:lnTo>
                <a:lnTo>
                  <a:pt x="3336696" y="339394"/>
                </a:lnTo>
                <a:lnTo>
                  <a:pt x="3350857" y="293789"/>
                </a:lnTo>
                <a:lnTo>
                  <a:pt x="3355797" y="244817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/>
          <p:nvPr/>
        </p:nvSpPr>
        <p:spPr>
          <a:xfrm>
            <a:off x="2939007" y="5491555"/>
            <a:ext cx="3355975" cy="488315"/>
          </a:xfrm>
          <a:custGeom>
            <a:avLst/>
            <a:gdLst/>
            <a:ahLst/>
            <a:cxnLst/>
            <a:rect l="l" t="t" r="r" b="b"/>
            <a:pathLst>
              <a:path w="3355975" h="488314">
                <a:moveTo>
                  <a:pt x="3355797" y="244805"/>
                </a:moveTo>
                <a:lnTo>
                  <a:pt x="3350857" y="195834"/>
                </a:lnTo>
                <a:lnTo>
                  <a:pt x="3336696" y="150228"/>
                </a:lnTo>
                <a:lnTo>
                  <a:pt x="3314293" y="108940"/>
                </a:lnTo>
                <a:lnTo>
                  <a:pt x="3284626" y="72986"/>
                </a:lnTo>
                <a:lnTo>
                  <a:pt x="3248660" y="43307"/>
                </a:lnTo>
                <a:lnTo>
                  <a:pt x="3207385" y="20904"/>
                </a:lnTo>
                <a:lnTo>
                  <a:pt x="3161766" y="6743"/>
                </a:lnTo>
                <a:lnTo>
                  <a:pt x="3158820" y="6451"/>
                </a:lnTo>
                <a:lnTo>
                  <a:pt x="3153968" y="4940"/>
                </a:lnTo>
                <a:lnTo>
                  <a:pt x="3104997" y="0"/>
                </a:lnTo>
                <a:lnTo>
                  <a:pt x="243001" y="0"/>
                </a:lnTo>
                <a:lnTo>
                  <a:pt x="194017" y="4940"/>
                </a:lnTo>
                <a:lnTo>
                  <a:pt x="148412" y="19100"/>
                </a:lnTo>
                <a:lnTo>
                  <a:pt x="107137" y="41503"/>
                </a:lnTo>
                <a:lnTo>
                  <a:pt x="71170" y="71170"/>
                </a:lnTo>
                <a:lnTo>
                  <a:pt x="41490" y="107137"/>
                </a:lnTo>
                <a:lnTo>
                  <a:pt x="19088" y="148412"/>
                </a:lnTo>
                <a:lnTo>
                  <a:pt x="4927" y="194030"/>
                </a:lnTo>
                <a:lnTo>
                  <a:pt x="0" y="243001"/>
                </a:lnTo>
                <a:lnTo>
                  <a:pt x="4927" y="291973"/>
                </a:lnTo>
                <a:lnTo>
                  <a:pt x="19088" y="337578"/>
                </a:lnTo>
                <a:lnTo>
                  <a:pt x="41490" y="378866"/>
                </a:lnTo>
                <a:lnTo>
                  <a:pt x="71170" y="414820"/>
                </a:lnTo>
                <a:lnTo>
                  <a:pt x="107137" y="444500"/>
                </a:lnTo>
                <a:lnTo>
                  <a:pt x="148412" y="466902"/>
                </a:lnTo>
                <a:lnTo>
                  <a:pt x="194017" y="481063"/>
                </a:lnTo>
                <a:lnTo>
                  <a:pt x="196951" y="481368"/>
                </a:lnTo>
                <a:lnTo>
                  <a:pt x="201815" y="482866"/>
                </a:lnTo>
                <a:lnTo>
                  <a:pt x="250786" y="487807"/>
                </a:lnTo>
                <a:lnTo>
                  <a:pt x="3112795" y="487807"/>
                </a:lnTo>
                <a:lnTo>
                  <a:pt x="3161766" y="482879"/>
                </a:lnTo>
                <a:lnTo>
                  <a:pt x="3207372" y="468718"/>
                </a:lnTo>
                <a:lnTo>
                  <a:pt x="3248647" y="446316"/>
                </a:lnTo>
                <a:lnTo>
                  <a:pt x="3284613" y="416636"/>
                </a:lnTo>
                <a:lnTo>
                  <a:pt x="3314293" y="380669"/>
                </a:lnTo>
                <a:lnTo>
                  <a:pt x="3336696" y="339394"/>
                </a:lnTo>
                <a:lnTo>
                  <a:pt x="3350857" y="293789"/>
                </a:lnTo>
                <a:lnTo>
                  <a:pt x="3355797" y="244805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30"/>
          <p:cNvSpPr/>
          <p:nvPr/>
        </p:nvSpPr>
        <p:spPr>
          <a:xfrm>
            <a:off x="6440780" y="2283851"/>
            <a:ext cx="3348354" cy="486409"/>
          </a:xfrm>
          <a:custGeom>
            <a:avLst/>
            <a:gdLst/>
            <a:ahLst/>
            <a:cxnLst/>
            <a:rect l="l" t="t" r="r" b="b"/>
            <a:pathLst>
              <a:path w="3348354" h="486410">
                <a:moveTo>
                  <a:pt x="3105002" y="0"/>
                </a:moveTo>
                <a:lnTo>
                  <a:pt x="243000" y="0"/>
                </a:lnTo>
                <a:lnTo>
                  <a:pt x="194027" y="4936"/>
                </a:lnTo>
                <a:lnTo>
                  <a:pt x="148414" y="19096"/>
                </a:lnTo>
                <a:lnTo>
                  <a:pt x="107136" y="41500"/>
                </a:lnTo>
                <a:lnTo>
                  <a:pt x="71173" y="71173"/>
                </a:lnTo>
                <a:lnTo>
                  <a:pt x="41500" y="107137"/>
                </a:lnTo>
                <a:lnTo>
                  <a:pt x="19096" y="148414"/>
                </a:lnTo>
                <a:lnTo>
                  <a:pt x="4936" y="194028"/>
                </a:lnTo>
                <a:lnTo>
                  <a:pt x="0" y="242997"/>
                </a:lnTo>
                <a:lnTo>
                  <a:pt x="4936" y="291971"/>
                </a:lnTo>
                <a:lnTo>
                  <a:pt x="19096" y="337585"/>
                </a:lnTo>
                <a:lnTo>
                  <a:pt x="41500" y="378862"/>
                </a:lnTo>
                <a:lnTo>
                  <a:pt x="71173" y="414826"/>
                </a:lnTo>
                <a:lnTo>
                  <a:pt x="107136" y="444498"/>
                </a:lnTo>
                <a:lnTo>
                  <a:pt x="148414" y="466903"/>
                </a:lnTo>
                <a:lnTo>
                  <a:pt x="194027" y="481062"/>
                </a:lnTo>
                <a:lnTo>
                  <a:pt x="243000" y="485999"/>
                </a:lnTo>
                <a:lnTo>
                  <a:pt x="3104998" y="486003"/>
                </a:lnTo>
                <a:lnTo>
                  <a:pt x="3153972" y="481066"/>
                </a:lnTo>
                <a:lnTo>
                  <a:pt x="3199585" y="466907"/>
                </a:lnTo>
                <a:lnTo>
                  <a:pt x="3240862" y="444502"/>
                </a:lnTo>
                <a:lnTo>
                  <a:pt x="3276826" y="414829"/>
                </a:lnTo>
                <a:lnTo>
                  <a:pt x="3306498" y="378866"/>
                </a:lnTo>
                <a:lnTo>
                  <a:pt x="3328903" y="337588"/>
                </a:lnTo>
                <a:lnTo>
                  <a:pt x="3343062" y="291975"/>
                </a:lnTo>
                <a:lnTo>
                  <a:pt x="3348003" y="243001"/>
                </a:lnTo>
                <a:lnTo>
                  <a:pt x="3343066" y="194028"/>
                </a:lnTo>
                <a:lnTo>
                  <a:pt x="3328907" y="148414"/>
                </a:lnTo>
                <a:lnTo>
                  <a:pt x="3306502" y="107137"/>
                </a:lnTo>
                <a:lnTo>
                  <a:pt x="3276830" y="71173"/>
                </a:lnTo>
                <a:lnTo>
                  <a:pt x="3240866" y="41500"/>
                </a:lnTo>
                <a:lnTo>
                  <a:pt x="3199589" y="19096"/>
                </a:lnTo>
                <a:lnTo>
                  <a:pt x="3153975" y="4936"/>
                </a:lnTo>
                <a:lnTo>
                  <a:pt x="310500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31"/>
          <p:cNvSpPr txBox="1"/>
          <p:nvPr/>
        </p:nvSpPr>
        <p:spPr>
          <a:xfrm>
            <a:off x="6931252" y="2300223"/>
            <a:ext cx="2479040" cy="44958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>
              <a:lnSpc>
                <a:spcPts val="819"/>
              </a:lnSpc>
              <a:spcBef>
                <a:spcPts val="145"/>
              </a:spcBef>
            </a:pPr>
            <a:r>
              <a:rPr sz="700" b="1" spc="-5" dirty="0">
                <a:latin typeface="Arial"/>
                <a:cs typeface="Arial"/>
              </a:rPr>
              <a:t>Сайт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администрации,</a:t>
            </a:r>
            <a:r>
              <a:rPr sz="700" b="1" spc="1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статьи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на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сайтах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для</a:t>
            </a:r>
            <a:r>
              <a:rPr sz="700" b="1" spc="10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инвесторов </a:t>
            </a:r>
            <a:r>
              <a:rPr sz="700" b="1" spc="-18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и </a:t>
            </a:r>
            <a:r>
              <a:rPr sz="700" b="1" spc="-5" dirty="0">
                <a:latin typeface="Arial"/>
                <a:cs typeface="Arial"/>
              </a:rPr>
              <a:t>предпринимателей,</a:t>
            </a:r>
            <a:r>
              <a:rPr sz="700" b="1" spc="1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регулярная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коммуникация:</a:t>
            </a:r>
            <a:endParaRPr sz="700" dirty="0">
              <a:latin typeface="Arial"/>
              <a:cs typeface="Arial"/>
            </a:endParaRPr>
          </a:p>
          <a:p>
            <a:pPr marL="12700" marR="161925">
              <a:lnSpc>
                <a:spcPts val="790"/>
              </a:lnSpc>
              <a:spcBef>
                <a:spcPts val="85"/>
              </a:spcBef>
            </a:pPr>
            <a:r>
              <a:rPr sz="700" b="1" dirty="0">
                <a:latin typeface="Arial"/>
                <a:cs typeface="Arial"/>
              </a:rPr>
              <a:t>с </a:t>
            </a:r>
            <a:r>
              <a:rPr sz="700" b="1" spc="-5" dirty="0">
                <a:latin typeface="Arial"/>
                <a:cs typeface="Arial"/>
              </a:rPr>
              <a:t>предпринимателями (почтовая рассылка, звонки, </a:t>
            </a:r>
            <a:r>
              <a:rPr sz="700" b="1" spc="-18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общий </a:t>
            </a:r>
            <a:r>
              <a:rPr sz="700" b="1" dirty="0">
                <a:latin typeface="Arial"/>
                <a:cs typeface="Arial"/>
              </a:rPr>
              <a:t>чат</a:t>
            </a:r>
            <a:r>
              <a:rPr sz="700" b="1" spc="-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администрации</a:t>
            </a:r>
            <a:r>
              <a:rPr sz="700" b="1" dirty="0">
                <a:latin typeface="Arial"/>
                <a:cs typeface="Arial"/>
              </a:rPr>
              <a:t> с</a:t>
            </a:r>
            <a:r>
              <a:rPr sz="700" b="1" spc="-5" dirty="0">
                <a:latin typeface="Arial"/>
                <a:cs typeface="Arial"/>
              </a:rPr>
              <a:t> предпринимателями)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439586" y="2901480"/>
            <a:ext cx="3349625" cy="492125"/>
          </a:xfrm>
          <a:custGeom>
            <a:avLst/>
            <a:gdLst/>
            <a:ahLst/>
            <a:cxnLst/>
            <a:rect l="l" t="t" r="r" b="b"/>
            <a:pathLst>
              <a:path w="3349625" h="492125">
                <a:moveTo>
                  <a:pt x="3349193" y="243001"/>
                </a:moveTo>
                <a:lnTo>
                  <a:pt x="3344253" y="194030"/>
                </a:lnTo>
                <a:lnTo>
                  <a:pt x="3330092" y="148412"/>
                </a:lnTo>
                <a:lnTo>
                  <a:pt x="3307689" y="107137"/>
                </a:lnTo>
                <a:lnTo>
                  <a:pt x="3278022" y="71170"/>
                </a:lnTo>
                <a:lnTo>
                  <a:pt x="3242056" y="41503"/>
                </a:lnTo>
                <a:lnTo>
                  <a:pt x="3200781" y="19100"/>
                </a:lnTo>
                <a:lnTo>
                  <a:pt x="3155162" y="4940"/>
                </a:lnTo>
                <a:lnTo>
                  <a:pt x="3106191" y="0"/>
                </a:lnTo>
                <a:lnTo>
                  <a:pt x="244195" y="0"/>
                </a:lnTo>
                <a:lnTo>
                  <a:pt x="195211" y="4940"/>
                </a:lnTo>
                <a:lnTo>
                  <a:pt x="149606" y="19100"/>
                </a:lnTo>
                <a:lnTo>
                  <a:pt x="108331" y="41503"/>
                </a:lnTo>
                <a:lnTo>
                  <a:pt x="72364" y="71170"/>
                </a:lnTo>
                <a:lnTo>
                  <a:pt x="42684" y="107137"/>
                </a:lnTo>
                <a:lnTo>
                  <a:pt x="20281" y="148412"/>
                </a:lnTo>
                <a:lnTo>
                  <a:pt x="6121" y="194030"/>
                </a:lnTo>
                <a:lnTo>
                  <a:pt x="5791" y="197243"/>
                </a:lnTo>
                <a:lnTo>
                  <a:pt x="4940" y="199999"/>
                </a:lnTo>
                <a:lnTo>
                  <a:pt x="0" y="248970"/>
                </a:lnTo>
                <a:lnTo>
                  <a:pt x="4940" y="297942"/>
                </a:lnTo>
                <a:lnTo>
                  <a:pt x="19100" y="343560"/>
                </a:lnTo>
                <a:lnTo>
                  <a:pt x="41503" y="384835"/>
                </a:lnTo>
                <a:lnTo>
                  <a:pt x="71170" y="420801"/>
                </a:lnTo>
                <a:lnTo>
                  <a:pt x="107137" y="450469"/>
                </a:lnTo>
                <a:lnTo>
                  <a:pt x="148412" y="472871"/>
                </a:lnTo>
                <a:lnTo>
                  <a:pt x="194030" y="487032"/>
                </a:lnTo>
                <a:lnTo>
                  <a:pt x="243001" y="491972"/>
                </a:lnTo>
                <a:lnTo>
                  <a:pt x="3104997" y="491972"/>
                </a:lnTo>
                <a:lnTo>
                  <a:pt x="3153981" y="487045"/>
                </a:lnTo>
                <a:lnTo>
                  <a:pt x="3199587" y="472884"/>
                </a:lnTo>
                <a:lnTo>
                  <a:pt x="3240862" y="450481"/>
                </a:lnTo>
                <a:lnTo>
                  <a:pt x="3276828" y="420801"/>
                </a:lnTo>
                <a:lnTo>
                  <a:pt x="3306508" y="384835"/>
                </a:lnTo>
                <a:lnTo>
                  <a:pt x="3328911" y="343560"/>
                </a:lnTo>
                <a:lnTo>
                  <a:pt x="3343071" y="297954"/>
                </a:lnTo>
                <a:lnTo>
                  <a:pt x="3343389" y="294741"/>
                </a:lnTo>
                <a:lnTo>
                  <a:pt x="3344253" y="291973"/>
                </a:lnTo>
                <a:lnTo>
                  <a:pt x="3349193" y="24300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35"/>
          <p:cNvSpPr/>
          <p:nvPr/>
        </p:nvSpPr>
        <p:spPr>
          <a:xfrm>
            <a:off x="6430907" y="3587448"/>
            <a:ext cx="3349625" cy="492125"/>
          </a:xfrm>
          <a:custGeom>
            <a:avLst/>
            <a:gdLst/>
            <a:ahLst/>
            <a:cxnLst/>
            <a:rect l="l" t="t" r="r" b="b"/>
            <a:pathLst>
              <a:path w="3349625" h="492125">
                <a:moveTo>
                  <a:pt x="3349193" y="243001"/>
                </a:moveTo>
                <a:lnTo>
                  <a:pt x="3344253" y="194030"/>
                </a:lnTo>
                <a:lnTo>
                  <a:pt x="3330092" y="148412"/>
                </a:lnTo>
                <a:lnTo>
                  <a:pt x="3307689" y="107137"/>
                </a:lnTo>
                <a:lnTo>
                  <a:pt x="3278022" y="71170"/>
                </a:lnTo>
                <a:lnTo>
                  <a:pt x="3242056" y="41503"/>
                </a:lnTo>
                <a:lnTo>
                  <a:pt x="3200781" y="19100"/>
                </a:lnTo>
                <a:lnTo>
                  <a:pt x="3155162" y="4940"/>
                </a:lnTo>
                <a:lnTo>
                  <a:pt x="3106191" y="0"/>
                </a:lnTo>
                <a:lnTo>
                  <a:pt x="244195" y="0"/>
                </a:lnTo>
                <a:lnTo>
                  <a:pt x="195211" y="4940"/>
                </a:lnTo>
                <a:lnTo>
                  <a:pt x="149606" y="19100"/>
                </a:lnTo>
                <a:lnTo>
                  <a:pt x="108331" y="41503"/>
                </a:lnTo>
                <a:lnTo>
                  <a:pt x="72364" y="71170"/>
                </a:lnTo>
                <a:lnTo>
                  <a:pt x="42684" y="107137"/>
                </a:lnTo>
                <a:lnTo>
                  <a:pt x="20281" y="148412"/>
                </a:lnTo>
                <a:lnTo>
                  <a:pt x="6121" y="194030"/>
                </a:lnTo>
                <a:lnTo>
                  <a:pt x="5791" y="197243"/>
                </a:lnTo>
                <a:lnTo>
                  <a:pt x="4940" y="199999"/>
                </a:lnTo>
                <a:lnTo>
                  <a:pt x="0" y="248970"/>
                </a:lnTo>
                <a:lnTo>
                  <a:pt x="4940" y="297942"/>
                </a:lnTo>
                <a:lnTo>
                  <a:pt x="19100" y="343560"/>
                </a:lnTo>
                <a:lnTo>
                  <a:pt x="41503" y="384835"/>
                </a:lnTo>
                <a:lnTo>
                  <a:pt x="71170" y="420801"/>
                </a:lnTo>
                <a:lnTo>
                  <a:pt x="107137" y="450469"/>
                </a:lnTo>
                <a:lnTo>
                  <a:pt x="148412" y="472871"/>
                </a:lnTo>
                <a:lnTo>
                  <a:pt x="194030" y="487032"/>
                </a:lnTo>
                <a:lnTo>
                  <a:pt x="243001" y="491972"/>
                </a:lnTo>
                <a:lnTo>
                  <a:pt x="3104997" y="491972"/>
                </a:lnTo>
                <a:lnTo>
                  <a:pt x="3153981" y="487045"/>
                </a:lnTo>
                <a:lnTo>
                  <a:pt x="3199587" y="472884"/>
                </a:lnTo>
                <a:lnTo>
                  <a:pt x="3240862" y="450481"/>
                </a:lnTo>
                <a:lnTo>
                  <a:pt x="3276828" y="420801"/>
                </a:lnTo>
                <a:lnTo>
                  <a:pt x="3306508" y="384835"/>
                </a:lnTo>
                <a:lnTo>
                  <a:pt x="3328911" y="343560"/>
                </a:lnTo>
                <a:lnTo>
                  <a:pt x="3343071" y="297942"/>
                </a:lnTo>
                <a:lnTo>
                  <a:pt x="3343389" y="294741"/>
                </a:lnTo>
                <a:lnTo>
                  <a:pt x="3344253" y="291973"/>
                </a:lnTo>
                <a:lnTo>
                  <a:pt x="3349193" y="24300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6"/>
          <p:cNvSpPr/>
          <p:nvPr/>
        </p:nvSpPr>
        <p:spPr>
          <a:xfrm>
            <a:off x="6448400" y="4266482"/>
            <a:ext cx="3348354" cy="486409"/>
          </a:xfrm>
          <a:custGeom>
            <a:avLst/>
            <a:gdLst/>
            <a:ahLst/>
            <a:cxnLst/>
            <a:rect l="l" t="t" r="r" b="b"/>
            <a:pathLst>
              <a:path w="3348354" h="486410">
                <a:moveTo>
                  <a:pt x="3105002" y="0"/>
                </a:moveTo>
                <a:lnTo>
                  <a:pt x="243000" y="0"/>
                </a:lnTo>
                <a:lnTo>
                  <a:pt x="194027" y="4936"/>
                </a:lnTo>
                <a:lnTo>
                  <a:pt x="148414" y="19096"/>
                </a:lnTo>
                <a:lnTo>
                  <a:pt x="107136" y="41500"/>
                </a:lnTo>
                <a:lnTo>
                  <a:pt x="71173" y="71173"/>
                </a:lnTo>
                <a:lnTo>
                  <a:pt x="41500" y="107136"/>
                </a:lnTo>
                <a:lnTo>
                  <a:pt x="19096" y="148414"/>
                </a:lnTo>
                <a:lnTo>
                  <a:pt x="4936" y="194028"/>
                </a:lnTo>
                <a:lnTo>
                  <a:pt x="0" y="242997"/>
                </a:lnTo>
                <a:lnTo>
                  <a:pt x="4936" y="291971"/>
                </a:lnTo>
                <a:lnTo>
                  <a:pt x="19096" y="337585"/>
                </a:lnTo>
                <a:lnTo>
                  <a:pt x="41500" y="378862"/>
                </a:lnTo>
                <a:lnTo>
                  <a:pt x="71173" y="414826"/>
                </a:lnTo>
                <a:lnTo>
                  <a:pt x="107136" y="444498"/>
                </a:lnTo>
                <a:lnTo>
                  <a:pt x="148414" y="466903"/>
                </a:lnTo>
                <a:lnTo>
                  <a:pt x="194027" y="481062"/>
                </a:lnTo>
                <a:lnTo>
                  <a:pt x="243000" y="485999"/>
                </a:lnTo>
                <a:lnTo>
                  <a:pt x="3104998" y="486003"/>
                </a:lnTo>
                <a:lnTo>
                  <a:pt x="3153972" y="481066"/>
                </a:lnTo>
                <a:lnTo>
                  <a:pt x="3199585" y="466907"/>
                </a:lnTo>
                <a:lnTo>
                  <a:pt x="3240862" y="444502"/>
                </a:lnTo>
                <a:lnTo>
                  <a:pt x="3276826" y="414829"/>
                </a:lnTo>
                <a:lnTo>
                  <a:pt x="3306498" y="378866"/>
                </a:lnTo>
                <a:lnTo>
                  <a:pt x="3328903" y="337588"/>
                </a:lnTo>
                <a:lnTo>
                  <a:pt x="3343062" y="291975"/>
                </a:lnTo>
                <a:lnTo>
                  <a:pt x="3348003" y="243001"/>
                </a:lnTo>
                <a:lnTo>
                  <a:pt x="3343066" y="194028"/>
                </a:lnTo>
                <a:lnTo>
                  <a:pt x="3328907" y="148414"/>
                </a:lnTo>
                <a:lnTo>
                  <a:pt x="3306502" y="107136"/>
                </a:lnTo>
                <a:lnTo>
                  <a:pt x="3276830" y="71173"/>
                </a:lnTo>
                <a:lnTo>
                  <a:pt x="3240866" y="41500"/>
                </a:lnTo>
                <a:lnTo>
                  <a:pt x="3199589" y="19096"/>
                </a:lnTo>
                <a:lnTo>
                  <a:pt x="3153975" y="4936"/>
                </a:lnTo>
                <a:lnTo>
                  <a:pt x="310500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37"/>
          <p:cNvSpPr txBox="1"/>
          <p:nvPr/>
        </p:nvSpPr>
        <p:spPr>
          <a:xfrm>
            <a:off x="6945714" y="4405004"/>
            <a:ext cx="26862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700" b="1" spc="-5" dirty="0">
                <a:latin typeface="Arial"/>
                <a:cs typeface="Arial"/>
              </a:rPr>
              <a:t>С</a:t>
            </a:r>
            <a:r>
              <a:rPr sz="700" b="1" spc="-5" dirty="0" smtClean="0">
                <a:latin typeface="Arial"/>
                <a:cs typeface="Arial"/>
              </a:rPr>
              <a:t>опровождение</a:t>
            </a:r>
            <a:r>
              <a:rPr sz="700" b="1" spc="5" dirty="0" smtClean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и </a:t>
            </a:r>
            <a:r>
              <a:rPr sz="700" b="1" spc="-5" dirty="0">
                <a:latin typeface="Arial"/>
                <a:cs typeface="Arial"/>
              </a:rPr>
              <a:t>контроль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5" dirty="0" smtClean="0">
                <a:latin typeface="Arial"/>
                <a:cs typeface="Arial"/>
              </a:rPr>
              <a:t>уполномоченным </a:t>
            </a:r>
            <a:r>
              <a:rPr lang="ru-RU" sz="700" b="1" spc="-5" dirty="0" smtClean="0">
                <a:latin typeface="Arial"/>
                <a:cs typeface="Arial"/>
              </a:rPr>
              <a:t>органом </a:t>
            </a:r>
            <a:r>
              <a:rPr sz="700" b="1" spc="-5" dirty="0" smtClean="0">
                <a:latin typeface="Arial"/>
                <a:cs typeface="Arial"/>
              </a:rPr>
              <a:t>каждого</a:t>
            </a:r>
            <a:r>
              <a:rPr sz="700" b="1" dirty="0" smtClean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крупного проекта</a:t>
            </a:r>
            <a:r>
              <a:rPr sz="700" b="1" dirty="0"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448400" y="4916746"/>
            <a:ext cx="3355975" cy="488315"/>
          </a:xfrm>
          <a:custGeom>
            <a:avLst/>
            <a:gdLst/>
            <a:ahLst/>
            <a:cxnLst/>
            <a:rect l="l" t="t" r="r" b="b"/>
            <a:pathLst>
              <a:path w="3355975" h="488314">
                <a:moveTo>
                  <a:pt x="3355797" y="244817"/>
                </a:moveTo>
                <a:lnTo>
                  <a:pt x="3350857" y="195834"/>
                </a:lnTo>
                <a:lnTo>
                  <a:pt x="3336696" y="150228"/>
                </a:lnTo>
                <a:lnTo>
                  <a:pt x="3314293" y="108953"/>
                </a:lnTo>
                <a:lnTo>
                  <a:pt x="3284626" y="72986"/>
                </a:lnTo>
                <a:lnTo>
                  <a:pt x="3248660" y="43307"/>
                </a:lnTo>
                <a:lnTo>
                  <a:pt x="3207385" y="20904"/>
                </a:lnTo>
                <a:lnTo>
                  <a:pt x="3161766" y="6743"/>
                </a:lnTo>
                <a:lnTo>
                  <a:pt x="3158820" y="6451"/>
                </a:lnTo>
                <a:lnTo>
                  <a:pt x="3153968" y="4940"/>
                </a:lnTo>
                <a:lnTo>
                  <a:pt x="3104997" y="0"/>
                </a:lnTo>
                <a:lnTo>
                  <a:pt x="243001" y="0"/>
                </a:lnTo>
                <a:lnTo>
                  <a:pt x="194017" y="4940"/>
                </a:lnTo>
                <a:lnTo>
                  <a:pt x="148412" y="19100"/>
                </a:lnTo>
                <a:lnTo>
                  <a:pt x="107137" y="41503"/>
                </a:lnTo>
                <a:lnTo>
                  <a:pt x="71170" y="71170"/>
                </a:lnTo>
                <a:lnTo>
                  <a:pt x="41490" y="107137"/>
                </a:lnTo>
                <a:lnTo>
                  <a:pt x="19088" y="148412"/>
                </a:lnTo>
                <a:lnTo>
                  <a:pt x="4927" y="194030"/>
                </a:lnTo>
                <a:lnTo>
                  <a:pt x="0" y="243001"/>
                </a:lnTo>
                <a:lnTo>
                  <a:pt x="4927" y="291973"/>
                </a:lnTo>
                <a:lnTo>
                  <a:pt x="19088" y="337578"/>
                </a:lnTo>
                <a:lnTo>
                  <a:pt x="41490" y="378866"/>
                </a:lnTo>
                <a:lnTo>
                  <a:pt x="71170" y="414820"/>
                </a:lnTo>
                <a:lnTo>
                  <a:pt x="107137" y="444500"/>
                </a:lnTo>
                <a:lnTo>
                  <a:pt x="148412" y="466902"/>
                </a:lnTo>
                <a:lnTo>
                  <a:pt x="194017" y="481063"/>
                </a:lnTo>
                <a:lnTo>
                  <a:pt x="196900" y="481355"/>
                </a:lnTo>
                <a:lnTo>
                  <a:pt x="201815" y="482879"/>
                </a:lnTo>
                <a:lnTo>
                  <a:pt x="250786" y="487807"/>
                </a:lnTo>
                <a:lnTo>
                  <a:pt x="3112795" y="487819"/>
                </a:lnTo>
                <a:lnTo>
                  <a:pt x="3161766" y="482879"/>
                </a:lnTo>
                <a:lnTo>
                  <a:pt x="3207372" y="468718"/>
                </a:lnTo>
                <a:lnTo>
                  <a:pt x="3248647" y="446316"/>
                </a:lnTo>
                <a:lnTo>
                  <a:pt x="3284613" y="416636"/>
                </a:lnTo>
                <a:lnTo>
                  <a:pt x="3314293" y="380682"/>
                </a:lnTo>
                <a:lnTo>
                  <a:pt x="3336696" y="339394"/>
                </a:lnTo>
                <a:lnTo>
                  <a:pt x="3350857" y="293789"/>
                </a:lnTo>
                <a:lnTo>
                  <a:pt x="3355797" y="244817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39"/>
          <p:cNvSpPr/>
          <p:nvPr/>
        </p:nvSpPr>
        <p:spPr>
          <a:xfrm>
            <a:off x="6424557" y="5505352"/>
            <a:ext cx="3355975" cy="488315"/>
          </a:xfrm>
          <a:custGeom>
            <a:avLst/>
            <a:gdLst/>
            <a:ahLst/>
            <a:cxnLst/>
            <a:rect l="l" t="t" r="r" b="b"/>
            <a:pathLst>
              <a:path w="3355975" h="488314">
                <a:moveTo>
                  <a:pt x="3355797" y="244805"/>
                </a:moveTo>
                <a:lnTo>
                  <a:pt x="3350857" y="195834"/>
                </a:lnTo>
                <a:lnTo>
                  <a:pt x="3336696" y="150228"/>
                </a:lnTo>
                <a:lnTo>
                  <a:pt x="3314293" y="108940"/>
                </a:lnTo>
                <a:lnTo>
                  <a:pt x="3284626" y="72986"/>
                </a:lnTo>
                <a:lnTo>
                  <a:pt x="3248660" y="43307"/>
                </a:lnTo>
                <a:lnTo>
                  <a:pt x="3207385" y="20904"/>
                </a:lnTo>
                <a:lnTo>
                  <a:pt x="3161766" y="6743"/>
                </a:lnTo>
                <a:lnTo>
                  <a:pt x="3158820" y="6451"/>
                </a:lnTo>
                <a:lnTo>
                  <a:pt x="3153968" y="4940"/>
                </a:lnTo>
                <a:lnTo>
                  <a:pt x="3104997" y="0"/>
                </a:lnTo>
                <a:lnTo>
                  <a:pt x="243001" y="0"/>
                </a:lnTo>
                <a:lnTo>
                  <a:pt x="194017" y="4940"/>
                </a:lnTo>
                <a:lnTo>
                  <a:pt x="148412" y="19100"/>
                </a:lnTo>
                <a:lnTo>
                  <a:pt x="107137" y="41503"/>
                </a:lnTo>
                <a:lnTo>
                  <a:pt x="71170" y="71170"/>
                </a:lnTo>
                <a:lnTo>
                  <a:pt x="41490" y="107137"/>
                </a:lnTo>
                <a:lnTo>
                  <a:pt x="19088" y="148412"/>
                </a:lnTo>
                <a:lnTo>
                  <a:pt x="4927" y="194030"/>
                </a:lnTo>
                <a:lnTo>
                  <a:pt x="0" y="243001"/>
                </a:lnTo>
                <a:lnTo>
                  <a:pt x="4927" y="291973"/>
                </a:lnTo>
                <a:lnTo>
                  <a:pt x="19088" y="337578"/>
                </a:lnTo>
                <a:lnTo>
                  <a:pt x="41490" y="378866"/>
                </a:lnTo>
                <a:lnTo>
                  <a:pt x="71170" y="414820"/>
                </a:lnTo>
                <a:lnTo>
                  <a:pt x="107137" y="444500"/>
                </a:lnTo>
                <a:lnTo>
                  <a:pt x="148412" y="466902"/>
                </a:lnTo>
                <a:lnTo>
                  <a:pt x="194017" y="481063"/>
                </a:lnTo>
                <a:lnTo>
                  <a:pt x="196951" y="481368"/>
                </a:lnTo>
                <a:lnTo>
                  <a:pt x="201815" y="482866"/>
                </a:lnTo>
                <a:lnTo>
                  <a:pt x="250786" y="487807"/>
                </a:lnTo>
                <a:lnTo>
                  <a:pt x="3112795" y="487807"/>
                </a:lnTo>
                <a:lnTo>
                  <a:pt x="3161766" y="482879"/>
                </a:lnTo>
                <a:lnTo>
                  <a:pt x="3207372" y="468718"/>
                </a:lnTo>
                <a:lnTo>
                  <a:pt x="3248647" y="446316"/>
                </a:lnTo>
                <a:lnTo>
                  <a:pt x="3284613" y="416636"/>
                </a:lnTo>
                <a:lnTo>
                  <a:pt x="3314293" y="380669"/>
                </a:lnTo>
                <a:lnTo>
                  <a:pt x="3336696" y="339394"/>
                </a:lnTo>
                <a:lnTo>
                  <a:pt x="3350857" y="293789"/>
                </a:lnTo>
                <a:lnTo>
                  <a:pt x="3355797" y="244805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40" name="object 4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16623" y="2340864"/>
            <a:ext cx="368807" cy="368808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785692" y="3025139"/>
            <a:ext cx="1693545" cy="233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15"/>
              </a:lnSpc>
              <a:spcBef>
                <a:spcPts val="100"/>
              </a:spcBef>
            </a:pP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ИНФРАСТРУКТУРА</a:t>
            </a:r>
            <a:endParaRPr sz="700" dirty="0">
              <a:latin typeface="Arial"/>
              <a:cs typeface="Arial"/>
            </a:endParaRPr>
          </a:p>
          <a:p>
            <a:pPr marL="12700">
              <a:lnSpc>
                <a:spcPts val="815"/>
              </a:lnSpc>
            </a:pP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НА</a:t>
            </a:r>
            <a:r>
              <a:rPr sz="700" b="1" spc="-4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ИНВЕСТИЦИОННЫХ</a:t>
            </a:r>
            <a:r>
              <a:rPr sz="7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ПЛОЩАДКАХ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01158" y="3707539"/>
            <a:ext cx="1517015" cy="233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15"/>
              </a:lnSpc>
              <a:spcBef>
                <a:spcPts val="100"/>
              </a:spcBef>
            </a:pP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РАБОТА</a:t>
            </a:r>
            <a:r>
              <a:rPr sz="700" b="1" spc="-3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700" b="1" spc="-3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ИНВЕСТОРАМИ</a:t>
            </a:r>
            <a:endParaRPr sz="700" dirty="0">
              <a:latin typeface="Arial"/>
              <a:cs typeface="Arial"/>
            </a:endParaRPr>
          </a:p>
          <a:p>
            <a:pPr marL="12700">
              <a:lnSpc>
                <a:spcPts val="815"/>
              </a:lnSpc>
            </a:pP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БЕЗ</a:t>
            </a:r>
            <a:r>
              <a:rPr sz="700" b="1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ИНВЕСТИЦИОННОГО</a:t>
            </a:r>
            <a:r>
              <a:rPr sz="7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4756A0"/>
                </a:solidFill>
                <a:latin typeface="Arial"/>
                <a:cs typeface="Arial"/>
              </a:rPr>
              <a:t>ПЛАНА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452859" y="3075622"/>
            <a:ext cx="222631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5" dirty="0">
                <a:latin typeface="Arial"/>
                <a:cs typeface="Arial"/>
              </a:rPr>
              <a:t>Создание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инфраструктуры</a:t>
            </a:r>
            <a:r>
              <a:rPr sz="700" b="1" dirty="0">
                <a:latin typeface="Arial"/>
                <a:cs typeface="Arial"/>
              </a:rPr>
              <a:t> по</a:t>
            </a:r>
            <a:r>
              <a:rPr sz="700" b="1" spc="-5" dirty="0">
                <a:latin typeface="Arial"/>
                <a:cs typeface="Arial"/>
              </a:rPr>
              <a:t> запросу </a:t>
            </a:r>
            <a:r>
              <a:rPr sz="700" b="1" spc="-10" dirty="0">
                <a:latin typeface="Arial"/>
                <a:cs typeface="Arial"/>
              </a:rPr>
              <a:t>инвестора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443880" y="3716989"/>
            <a:ext cx="2321560" cy="23304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sz="700" b="1" spc="-5" dirty="0">
                <a:latin typeface="Arial"/>
                <a:cs typeface="Arial"/>
              </a:rPr>
              <a:t>Проводятся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переговоры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и </a:t>
            </a:r>
            <a:r>
              <a:rPr sz="700" b="1" spc="-10" dirty="0">
                <a:latin typeface="Arial"/>
                <a:cs typeface="Arial"/>
              </a:rPr>
              <a:t>осмотр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инвестиционных </a:t>
            </a:r>
            <a:r>
              <a:rPr sz="700" b="1" spc="-18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площадок </a:t>
            </a:r>
            <a:r>
              <a:rPr sz="700" b="1" dirty="0">
                <a:latin typeface="Arial"/>
                <a:cs typeface="Arial"/>
              </a:rPr>
              <a:t>по </a:t>
            </a:r>
            <a:r>
              <a:rPr sz="700" b="1" spc="-5" dirty="0">
                <a:latin typeface="Arial"/>
                <a:cs typeface="Arial"/>
              </a:rPr>
              <a:t>запросу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инвестора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945714" y="2997142"/>
            <a:ext cx="25126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700" b="1" spc="-5" dirty="0">
                <a:latin typeface="Arial"/>
                <a:cs typeface="Arial"/>
              </a:rPr>
              <a:t>Создание инженерной </a:t>
            </a:r>
            <a:r>
              <a:rPr sz="700" b="1" dirty="0">
                <a:latin typeface="Arial"/>
                <a:cs typeface="Arial"/>
              </a:rPr>
              <a:t>и </a:t>
            </a:r>
            <a:r>
              <a:rPr sz="700" b="1" spc="-5" dirty="0">
                <a:latin typeface="Arial"/>
                <a:cs typeface="Arial"/>
              </a:rPr>
              <a:t>транспортной инфраструктуры </a:t>
            </a:r>
            <a:r>
              <a:rPr sz="700" b="1" spc="-18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до</a:t>
            </a:r>
            <a:r>
              <a:rPr sz="700" b="1" spc="-5" dirty="0">
                <a:latin typeface="Arial"/>
                <a:cs typeface="Arial"/>
              </a:rPr>
              <a:t> прихода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инвестора</a:t>
            </a:r>
            <a:r>
              <a:rPr sz="700" b="1" dirty="0">
                <a:latin typeface="Arial"/>
                <a:cs typeface="Arial"/>
              </a:rPr>
              <a:t> на </a:t>
            </a:r>
            <a:r>
              <a:rPr sz="700" b="1" spc="-5" dirty="0">
                <a:latin typeface="Arial"/>
                <a:cs typeface="Arial"/>
              </a:rPr>
              <a:t>объект </a:t>
            </a:r>
            <a:r>
              <a:rPr sz="700" b="1" dirty="0">
                <a:latin typeface="Arial"/>
                <a:cs typeface="Arial"/>
              </a:rPr>
              <a:t>с </a:t>
            </a:r>
            <a:r>
              <a:rPr sz="700" b="1" spc="-5" dirty="0">
                <a:latin typeface="Arial"/>
                <a:cs typeface="Arial"/>
              </a:rPr>
              <a:t>целью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экономии 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времени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930067" y="3716989"/>
            <a:ext cx="2590165" cy="23304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lang="ru-RU" sz="700" b="1" spc="-5" dirty="0">
                <a:latin typeface="Arial"/>
                <a:cs typeface="Arial"/>
              </a:rPr>
              <a:t>Проводятся переговоры и осмотр инвестиционных  площадок по запросу инвестора</a:t>
            </a:r>
          </a:p>
        </p:txBody>
      </p:sp>
      <p:pic>
        <p:nvPicPr>
          <p:cNvPr id="49" name="object 4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31864" y="2963138"/>
            <a:ext cx="368807" cy="368808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31235" y="2960306"/>
            <a:ext cx="362711" cy="362711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516622" y="3649107"/>
            <a:ext cx="368807" cy="368807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794673" y="5044382"/>
            <a:ext cx="1430020" cy="23304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РАБОТА</a:t>
            </a:r>
            <a:r>
              <a:rPr sz="7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7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ПОТЕНЦИАЛЬНЫМИ </a:t>
            </a:r>
            <a:r>
              <a:rPr sz="700" b="1" spc="-17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ИНВЕСТОРАМИ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94673" y="5598789"/>
            <a:ext cx="1666239" cy="3486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85"/>
              </a:spcBef>
            </a:pP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РАБОТА 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С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РЕАЛИЗОВАННЫМИ 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ПРОЕКТАМИ</a:t>
            </a:r>
            <a:r>
              <a:rPr sz="700" b="1" spc="-4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НА</a:t>
            </a:r>
            <a:r>
              <a:rPr sz="700" b="1" spc="-4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ИНВЕСТИЦИОННЫХ </a:t>
            </a:r>
            <a:r>
              <a:rPr sz="700" b="1" spc="-18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756A0"/>
                </a:solidFill>
                <a:latin typeface="Arial"/>
                <a:cs typeface="Arial"/>
              </a:rPr>
              <a:t>ПЛОЩАДКАХ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456231" y="5021054"/>
            <a:ext cx="2566941" cy="22634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sz="700" b="1" spc="-5" dirty="0">
                <a:latin typeface="Arial"/>
                <a:cs typeface="Arial"/>
              </a:rPr>
              <a:t>Подготовка </a:t>
            </a:r>
            <a:r>
              <a:rPr sz="700" b="1" dirty="0">
                <a:latin typeface="Arial"/>
                <a:cs typeface="Arial"/>
              </a:rPr>
              <a:t>к </a:t>
            </a:r>
            <a:r>
              <a:rPr sz="700" b="1" spc="-5" dirty="0">
                <a:latin typeface="Arial"/>
                <a:cs typeface="Arial"/>
              </a:rPr>
              <a:t>возможному приходу </a:t>
            </a:r>
            <a:r>
              <a:rPr sz="700" b="1" spc="-10" dirty="0">
                <a:latin typeface="Arial"/>
                <a:cs typeface="Arial"/>
              </a:rPr>
              <a:t>инвесторов, </a:t>
            </a:r>
            <a:r>
              <a:rPr sz="700" b="1" spc="-180" dirty="0">
                <a:latin typeface="Arial"/>
                <a:cs typeface="Arial"/>
              </a:rPr>
              <a:t> </a:t>
            </a:r>
            <a:r>
              <a:rPr lang="ru-RU" sz="700" b="1" spc="-5" dirty="0" smtClean="0">
                <a:latin typeface="Arial"/>
                <a:cs typeface="Arial"/>
              </a:rPr>
              <a:t>разработка инвестиционного профиля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445064" y="5610199"/>
            <a:ext cx="2289175" cy="233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15"/>
              </a:lnSpc>
              <a:spcBef>
                <a:spcPts val="100"/>
              </a:spcBef>
            </a:pPr>
            <a:r>
              <a:rPr sz="700" b="1" spc="-5" dirty="0">
                <a:latin typeface="Arial"/>
                <a:cs typeface="Arial"/>
              </a:rPr>
              <a:t>Регулярная обратная связь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и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помощь</a:t>
            </a:r>
            <a:endParaRPr sz="700" dirty="0">
              <a:latin typeface="Arial"/>
              <a:cs typeface="Arial"/>
            </a:endParaRPr>
          </a:p>
          <a:p>
            <a:pPr marL="12700">
              <a:lnSpc>
                <a:spcPts val="815"/>
              </a:lnSpc>
            </a:pPr>
            <a:r>
              <a:rPr sz="700" b="1" dirty="0">
                <a:latin typeface="Arial"/>
                <a:cs typeface="Arial"/>
              </a:rPr>
              <a:t>с</a:t>
            </a:r>
            <a:r>
              <a:rPr sz="700" b="1" spc="-5" dirty="0">
                <a:latin typeface="Arial"/>
                <a:cs typeface="Arial"/>
              </a:rPr>
              <a:t> дальнейшим </a:t>
            </a:r>
            <a:r>
              <a:rPr sz="700" b="1" spc="-10" dirty="0">
                <a:latin typeface="Arial"/>
                <a:cs typeface="Arial"/>
              </a:rPr>
              <a:t>развитием</a:t>
            </a:r>
            <a:r>
              <a:rPr sz="700" b="1" spc="-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в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случае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необходимости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939047" y="4940908"/>
            <a:ext cx="2678430" cy="439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000"/>
              </a:lnSpc>
              <a:spcBef>
                <a:spcPts val="105"/>
              </a:spcBef>
            </a:pPr>
            <a:r>
              <a:rPr sz="700" b="1" spc="-5" dirty="0">
                <a:latin typeface="Arial"/>
                <a:cs typeface="Arial"/>
              </a:rPr>
              <a:t>Подготовка </a:t>
            </a:r>
            <a:r>
              <a:rPr sz="700" b="1" dirty="0">
                <a:latin typeface="Arial"/>
                <a:cs typeface="Arial"/>
              </a:rPr>
              <a:t>к </a:t>
            </a:r>
            <a:r>
              <a:rPr sz="700" b="1" spc="-5" dirty="0">
                <a:latin typeface="Arial"/>
                <a:cs typeface="Arial"/>
              </a:rPr>
              <a:t>возможному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приходу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инвесторов,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5" dirty="0" smtClean="0">
                <a:latin typeface="Arial"/>
                <a:cs typeface="Arial"/>
              </a:rPr>
              <a:t>сохранение </a:t>
            </a:r>
            <a:r>
              <a:rPr sz="700" b="1" dirty="0" smtClean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контактов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потенциальных </a:t>
            </a:r>
            <a:r>
              <a:rPr sz="700" b="1" spc="-10" dirty="0">
                <a:latin typeface="Arial"/>
                <a:cs typeface="Arial"/>
              </a:rPr>
              <a:t>инвесторов,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составления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списка </a:t>
            </a:r>
            <a:r>
              <a:rPr sz="700" b="1" spc="-18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для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дальнейшей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регулярной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10" dirty="0" smtClean="0">
                <a:latin typeface="Arial"/>
                <a:cs typeface="Arial"/>
              </a:rPr>
              <a:t>коммуникации</a:t>
            </a:r>
            <a:r>
              <a:rPr lang="ru-RU" sz="700" b="1" spc="-10" dirty="0" smtClean="0">
                <a:latin typeface="Arial"/>
                <a:cs typeface="Arial"/>
              </a:rPr>
              <a:t>, разработка инвестиционного профиля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931252" y="5625057"/>
            <a:ext cx="2289175" cy="233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15"/>
              </a:lnSpc>
              <a:spcBef>
                <a:spcPts val="100"/>
              </a:spcBef>
            </a:pPr>
            <a:r>
              <a:rPr sz="700" b="1" spc="-5" dirty="0">
                <a:latin typeface="Arial"/>
                <a:cs typeface="Arial"/>
              </a:rPr>
              <a:t>Регулярная обратная связь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и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помощь</a:t>
            </a:r>
            <a:endParaRPr sz="700" dirty="0">
              <a:latin typeface="Arial"/>
              <a:cs typeface="Arial"/>
            </a:endParaRPr>
          </a:p>
          <a:p>
            <a:pPr marL="12700">
              <a:lnSpc>
                <a:spcPts val="815"/>
              </a:lnSpc>
            </a:pPr>
            <a:r>
              <a:rPr sz="700" b="1" dirty="0">
                <a:latin typeface="Arial"/>
                <a:cs typeface="Arial"/>
              </a:rPr>
              <a:t>с</a:t>
            </a:r>
            <a:r>
              <a:rPr sz="700" b="1" spc="-5" dirty="0">
                <a:latin typeface="Arial"/>
                <a:cs typeface="Arial"/>
              </a:rPr>
              <a:t> дальнейшим </a:t>
            </a:r>
            <a:r>
              <a:rPr sz="700" b="1" spc="-10" dirty="0">
                <a:latin typeface="Arial"/>
                <a:cs typeface="Arial"/>
              </a:rPr>
              <a:t>развитием</a:t>
            </a:r>
            <a:r>
              <a:rPr sz="700" b="1" spc="-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в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случае</a:t>
            </a:r>
            <a:r>
              <a:rPr sz="700" b="1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необходимости</a:t>
            </a:r>
            <a:endParaRPr sz="700" dirty="0">
              <a:latin typeface="Arial"/>
              <a:cs typeface="Arial"/>
            </a:endParaRPr>
          </a:p>
        </p:txBody>
      </p:sp>
      <p:pic>
        <p:nvPicPr>
          <p:cNvPr id="59" name="object 5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16500" y="4326746"/>
            <a:ext cx="368807" cy="368807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22719" y="4976499"/>
            <a:ext cx="368807" cy="368808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506413" y="5538215"/>
            <a:ext cx="368807" cy="368808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32760" y="2340864"/>
            <a:ext cx="368808" cy="368808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12917" y="4325284"/>
            <a:ext cx="368808" cy="368807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005488" y="5557176"/>
            <a:ext cx="368808" cy="368808"/>
          </a:xfrm>
          <a:prstGeom prst="rect">
            <a:avLst/>
          </a:prstGeom>
        </p:spPr>
      </p:pic>
      <p:sp>
        <p:nvSpPr>
          <p:cNvPr id="66" name="object 66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 МУНИЦИПАЛЬНОГО РАЙОНА</a:t>
            </a:r>
            <a:endParaRPr spc="-10" dirty="0"/>
          </a:p>
        </p:txBody>
      </p:sp>
      <p:sp>
        <p:nvSpPr>
          <p:cNvPr id="67" name="object 6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31</a:t>
            </a:fld>
            <a:endParaRPr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917" y="4939315"/>
            <a:ext cx="36512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object 6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12042" y="3639658"/>
            <a:ext cx="368808" cy="368807"/>
          </a:xfrm>
          <a:prstGeom prst="rect">
            <a:avLst/>
          </a:prstGeom>
        </p:spPr>
      </p:pic>
      <p:sp>
        <p:nvSpPr>
          <p:cNvPr id="68" name="Овал 67">
            <a:hlinkClick r:id="rId14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6271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МЕРЫ</a:t>
            </a:r>
            <a:r>
              <a:rPr spc="-15" dirty="0"/>
              <a:t> </a:t>
            </a:r>
            <a:r>
              <a:rPr spc="-25" dirty="0"/>
              <a:t>ГОСУДАРСТВЕННОЙ</a:t>
            </a:r>
            <a:r>
              <a:rPr spc="-15" dirty="0"/>
              <a:t> </a:t>
            </a:r>
            <a:r>
              <a:rPr spc="-10" dirty="0"/>
              <a:t>ПОДДЕРЖКИ</a:t>
            </a:r>
          </a:p>
        </p:txBody>
      </p:sp>
      <p:sp>
        <p:nvSpPr>
          <p:cNvPr id="3" name="object 3"/>
          <p:cNvSpPr/>
          <p:nvPr/>
        </p:nvSpPr>
        <p:spPr>
          <a:xfrm>
            <a:off x="627016" y="163628"/>
            <a:ext cx="1346200" cy="274320"/>
          </a:xfrm>
          <a:custGeom>
            <a:avLst/>
            <a:gdLst/>
            <a:ahLst/>
            <a:cxnLst/>
            <a:rect l="l" t="t" r="r" b="b"/>
            <a:pathLst>
              <a:path w="1346200" h="274320">
                <a:moveTo>
                  <a:pt x="1208699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8" y="56058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208698" y="273845"/>
                </a:lnTo>
                <a:lnTo>
                  <a:pt x="1251976" y="266864"/>
                </a:lnTo>
                <a:lnTo>
                  <a:pt x="1289563" y="247427"/>
                </a:lnTo>
                <a:lnTo>
                  <a:pt x="1319202" y="217787"/>
                </a:lnTo>
                <a:lnTo>
                  <a:pt x="1338640" y="180200"/>
                </a:lnTo>
                <a:lnTo>
                  <a:pt x="1345622" y="136922"/>
                </a:lnTo>
                <a:lnTo>
                  <a:pt x="1338641" y="93644"/>
                </a:lnTo>
                <a:lnTo>
                  <a:pt x="1319204" y="56058"/>
                </a:lnTo>
                <a:lnTo>
                  <a:pt x="1289564" y="26418"/>
                </a:lnTo>
                <a:lnTo>
                  <a:pt x="1251977" y="6980"/>
                </a:lnTo>
                <a:lnTo>
                  <a:pt x="120869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62419" y="227076"/>
            <a:ext cx="10547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меры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господдержки</a:t>
            </a:r>
            <a:endParaRPr sz="8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27014" y="1401545"/>
            <a:ext cx="1710055" cy="1710055"/>
            <a:chOff x="627014" y="1401545"/>
            <a:chExt cx="1710055" cy="1710055"/>
          </a:xfrm>
        </p:grpSpPr>
        <p:sp>
          <p:nvSpPr>
            <p:cNvPr id="6" name="object 6"/>
            <p:cNvSpPr/>
            <p:nvPr/>
          </p:nvSpPr>
          <p:spPr>
            <a:xfrm>
              <a:off x="627014" y="1401545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5" h="1710055">
                  <a:moveTo>
                    <a:pt x="1428961" y="0"/>
                  </a:moveTo>
                  <a:lnTo>
                    <a:pt x="281039" y="0"/>
                  </a:lnTo>
                  <a:lnTo>
                    <a:pt x="235453" y="3678"/>
                  </a:lnTo>
                  <a:lnTo>
                    <a:pt x="192209" y="14327"/>
                  </a:lnTo>
                  <a:lnTo>
                    <a:pt x="151885" y="31369"/>
                  </a:lnTo>
                  <a:lnTo>
                    <a:pt x="115061" y="54224"/>
                  </a:lnTo>
                  <a:lnTo>
                    <a:pt x="82314" y="82314"/>
                  </a:lnTo>
                  <a:lnTo>
                    <a:pt x="54224" y="115060"/>
                  </a:lnTo>
                  <a:lnTo>
                    <a:pt x="31369" y="151885"/>
                  </a:lnTo>
                  <a:lnTo>
                    <a:pt x="14327" y="192208"/>
                  </a:lnTo>
                  <a:lnTo>
                    <a:pt x="3678" y="235452"/>
                  </a:lnTo>
                  <a:lnTo>
                    <a:pt x="0" y="281038"/>
                  </a:lnTo>
                  <a:lnTo>
                    <a:pt x="0" y="1428960"/>
                  </a:lnTo>
                  <a:lnTo>
                    <a:pt x="3678" y="1474546"/>
                  </a:lnTo>
                  <a:lnTo>
                    <a:pt x="14327" y="1517790"/>
                  </a:lnTo>
                  <a:lnTo>
                    <a:pt x="31369" y="1558114"/>
                  </a:lnTo>
                  <a:lnTo>
                    <a:pt x="54224" y="1594938"/>
                  </a:lnTo>
                  <a:lnTo>
                    <a:pt x="82314" y="1627684"/>
                  </a:lnTo>
                  <a:lnTo>
                    <a:pt x="115061" y="1655774"/>
                  </a:lnTo>
                  <a:lnTo>
                    <a:pt x="151885" y="1678630"/>
                  </a:lnTo>
                  <a:lnTo>
                    <a:pt x="192209" y="1695671"/>
                  </a:lnTo>
                  <a:lnTo>
                    <a:pt x="235453" y="1706320"/>
                  </a:lnTo>
                  <a:lnTo>
                    <a:pt x="281039" y="1709999"/>
                  </a:lnTo>
                  <a:lnTo>
                    <a:pt x="1428961" y="1709999"/>
                  </a:lnTo>
                  <a:lnTo>
                    <a:pt x="1474546" y="1706320"/>
                  </a:lnTo>
                  <a:lnTo>
                    <a:pt x="1517790" y="1695671"/>
                  </a:lnTo>
                  <a:lnTo>
                    <a:pt x="1558114" y="1678630"/>
                  </a:lnTo>
                  <a:lnTo>
                    <a:pt x="1594938" y="1655774"/>
                  </a:lnTo>
                  <a:lnTo>
                    <a:pt x="1627685" y="1627684"/>
                  </a:lnTo>
                  <a:lnTo>
                    <a:pt x="1655775" y="1594938"/>
                  </a:lnTo>
                  <a:lnTo>
                    <a:pt x="1678630" y="1558114"/>
                  </a:lnTo>
                  <a:lnTo>
                    <a:pt x="1695671" y="1517790"/>
                  </a:lnTo>
                  <a:lnTo>
                    <a:pt x="1706321" y="1474546"/>
                  </a:lnTo>
                  <a:lnTo>
                    <a:pt x="1709999" y="1428960"/>
                  </a:lnTo>
                  <a:lnTo>
                    <a:pt x="1709999" y="281038"/>
                  </a:lnTo>
                  <a:lnTo>
                    <a:pt x="1706321" y="235452"/>
                  </a:lnTo>
                  <a:lnTo>
                    <a:pt x="1695671" y="192208"/>
                  </a:lnTo>
                  <a:lnTo>
                    <a:pt x="1678630" y="151885"/>
                  </a:lnTo>
                  <a:lnTo>
                    <a:pt x="1655775" y="115060"/>
                  </a:lnTo>
                  <a:lnTo>
                    <a:pt x="1627685" y="82314"/>
                  </a:lnTo>
                  <a:lnTo>
                    <a:pt x="1594938" y="54224"/>
                  </a:lnTo>
                  <a:lnTo>
                    <a:pt x="1558114" y="31369"/>
                  </a:lnTo>
                  <a:lnTo>
                    <a:pt x="1517790" y="14327"/>
                  </a:lnTo>
                  <a:lnTo>
                    <a:pt x="1474546" y="3678"/>
                  </a:lnTo>
                  <a:lnTo>
                    <a:pt x="142896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745507" y="1526428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29" y="0"/>
                  </a:moveTo>
                  <a:lnTo>
                    <a:pt x="175488" y="0"/>
                  </a:lnTo>
                  <a:lnTo>
                    <a:pt x="128836" y="6268"/>
                  </a:lnTo>
                  <a:lnTo>
                    <a:pt x="86915" y="23959"/>
                  </a:lnTo>
                  <a:lnTo>
                    <a:pt x="51399" y="51399"/>
                  </a:lnTo>
                  <a:lnTo>
                    <a:pt x="23959" y="86915"/>
                  </a:lnTo>
                  <a:lnTo>
                    <a:pt x="6268" y="128836"/>
                  </a:lnTo>
                  <a:lnTo>
                    <a:pt x="0" y="175488"/>
                  </a:lnTo>
                  <a:lnTo>
                    <a:pt x="0" y="411308"/>
                  </a:lnTo>
                  <a:lnTo>
                    <a:pt x="6268" y="457960"/>
                  </a:lnTo>
                  <a:lnTo>
                    <a:pt x="23959" y="499881"/>
                  </a:lnTo>
                  <a:lnTo>
                    <a:pt x="51399" y="535397"/>
                  </a:lnTo>
                  <a:lnTo>
                    <a:pt x="86915" y="562837"/>
                  </a:lnTo>
                  <a:lnTo>
                    <a:pt x="128836" y="580528"/>
                  </a:lnTo>
                  <a:lnTo>
                    <a:pt x="175488" y="586797"/>
                  </a:lnTo>
                  <a:lnTo>
                    <a:pt x="1281429" y="586797"/>
                  </a:lnTo>
                  <a:lnTo>
                    <a:pt x="1328081" y="580528"/>
                  </a:lnTo>
                  <a:lnTo>
                    <a:pt x="1370001" y="562837"/>
                  </a:lnTo>
                  <a:lnTo>
                    <a:pt x="1405518" y="535397"/>
                  </a:lnTo>
                  <a:lnTo>
                    <a:pt x="1432958" y="499881"/>
                  </a:lnTo>
                  <a:lnTo>
                    <a:pt x="1450649" y="457960"/>
                  </a:lnTo>
                  <a:lnTo>
                    <a:pt x="1456918" y="411308"/>
                  </a:lnTo>
                  <a:lnTo>
                    <a:pt x="1456918" y="175488"/>
                  </a:lnTo>
                  <a:lnTo>
                    <a:pt x="1450649" y="128836"/>
                  </a:lnTo>
                  <a:lnTo>
                    <a:pt x="1432958" y="86915"/>
                  </a:lnTo>
                  <a:lnTo>
                    <a:pt x="1405518" y="51399"/>
                  </a:lnTo>
                  <a:lnTo>
                    <a:pt x="1370001" y="23959"/>
                  </a:lnTo>
                  <a:lnTo>
                    <a:pt x="1328081" y="6268"/>
                  </a:lnTo>
                  <a:lnTo>
                    <a:pt x="128142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485201" y="1401545"/>
            <a:ext cx="1710055" cy="1710055"/>
            <a:chOff x="2485201" y="1401545"/>
            <a:chExt cx="1710055" cy="1710055"/>
          </a:xfrm>
        </p:grpSpPr>
        <p:sp>
          <p:nvSpPr>
            <p:cNvPr id="9" name="object 9"/>
            <p:cNvSpPr/>
            <p:nvPr/>
          </p:nvSpPr>
          <p:spPr>
            <a:xfrm>
              <a:off x="2485201" y="1401545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4" h="1710055">
                  <a:moveTo>
                    <a:pt x="1428960" y="0"/>
                  </a:moveTo>
                  <a:lnTo>
                    <a:pt x="281039" y="0"/>
                  </a:lnTo>
                  <a:lnTo>
                    <a:pt x="235453" y="3678"/>
                  </a:lnTo>
                  <a:lnTo>
                    <a:pt x="192209" y="14327"/>
                  </a:lnTo>
                  <a:lnTo>
                    <a:pt x="151885" y="31369"/>
                  </a:lnTo>
                  <a:lnTo>
                    <a:pt x="115061" y="54224"/>
                  </a:lnTo>
                  <a:lnTo>
                    <a:pt x="82314" y="82314"/>
                  </a:lnTo>
                  <a:lnTo>
                    <a:pt x="54224" y="115060"/>
                  </a:lnTo>
                  <a:lnTo>
                    <a:pt x="31369" y="151885"/>
                  </a:lnTo>
                  <a:lnTo>
                    <a:pt x="14327" y="192208"/>
                  </a:lnTo>
                  <a:lnTo>
                    <a:pt x="3678" y="235452"/>
                  </a:lnTo>
                  <a:lnTo>
                    <a:pt x="0" y="281038"/>
                  </a:lnTo>
                  <a:lnTo>
                    <a:pt x="0" y="1428960"/>
                  </a:lnTo>
                  <a:lnTo>
                    <a:pt x="3678" y="1474546"/>
                  </a:lnTo>
                  <a:lnTo>
                    <a:pt x="14327" y="1517790"/>
                  </a:lnTo>
                  <a:lnTo>
                    <a:pt x="31369" y="1558114"/>
                  </a:lnTo>
                  <a:lnTo>
                    <a:pt x="54224" y="1594938"/>
                  </a:lnTo>
                  <a:lnTo>
                    <a:pt x="82314" y="1627684"/>
                  </a:lnTo>
                  <a:lnTo>
                    <a:pt x="115061" y="1655774"/>
                  </a:lnTo>
                  <a:lnTo>
                    <a:pt x="151885" y="1678630"/>
                  </a:lnTo>
                  <a:lnTo>
                    <a:pt x="192209" y="1695671"/>
                  </a:lnTo>
                  <a:lnTo>
                    <a:pt x="235453" y="1706320"/>
                  </a:lnTo>
                  <a:lnTo>
                    <a:pt x="281039" y="1709999"/>
                  </a:lnTo>
                  <a:lnTo>
                    <a:pt x="1428960" y="1709999"/>
                  </a:lnTo>
                  <a:lnTo>
                    <a:pt x="1474546" y="1706320"/>
                  </a:lnTo>
                  <a:lnTo>
                    <a:pt x="1517790" y="1695671"/>
                  </a:lnTo>
                  <a:lnTo>
                    <a:pt x="1558114" y="1678630"/>
                  </a:lnTo>
                  <a:lnTo>
                    <a:pt x="1594938" y="1655774"/>
                  </a:lnTo>
                  <a:lnTo>
                    <a:pt x="1627685" y="1627684"/>
                  </a:lnTo>
                  <a:lnTo>
                    <a:pt x="1655775" y="1594938"/>
                  </a:lnTo>
                  <a:lnTo>
                    <a:pt x="1678631" y="1558114"/>
                  </a:lnTo>
                  <a:lnTo>
                    <a:pt x="1695672" y="1517790"/>
                  </a:lnTo>
                  <a:lnTo>
                    <a:pt x="1706322" y="1474546"/>
                  </a:lnTo>
                  <a:lnTo>
                    <a:pt x="1710000" y="1428960"/>
                  </a:lnTo>
                  <a:lnTo>
                    <a:pt x="1710000" y="281038"/>
                  </a:lnTo>
                  <a:lnTo>
                    <a:pt x="1706322" y="235452"/>
                  </a:lnTo>
                  <a:lnTo>
                    <a:pt x="1695672" y="192208"/>
                  </a:lnTo>
                  <a:lnTo>
                    <a:pt x="1678631" y="151885"/>
                  </a:lnTo>
                  <a:lnTo>
                    <a:pt x="1655775" y="115060"/>
                  </a:lnTo>
                  <a:lnTo>
                    <a:pt x="1627685" y="82314"/>
                  </a:lnTo>
                  <a:lnTo>
                    <a:pt x="1594938" y="54224"/>
                  </a:lnTo>
                  <a:lnTo>
                    <a:pt x="1558114" y="31369"/>
                  </a:lnTo>
                  <a:lnTo>
                    <a:pt x="1517790" y="14327"/>
                  </a:lnTo>
                  <a:lnTo>
                    <a:pt x="1474546" y="3678"/>
                  </a:lnTo>
                  <a:lnTo>
                    <a:pt x="142896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603695" y="1526428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29" y="0"/>
                  </a:moveTo>
                  <a:lnTo>
                    <a:pt x="175488" y="0"/>
                  </a:lnTo>
                  <a:lnTo>
                    <a:pt x="128836" y="6268"/>
                  </a:lnTo>
                  <a:lnTo>
                    <a:pt x="86915" y="23959"/>
                  </a:lnTo>
                  <a:lnTo>
                    <a:pt x="51399" y="51399"/>
                  </a:lnTo>
                  <a:lnTo>
                    <a:pt x="23959" y="86915"/>
                  </a:lnTo>
                  <a:lnTo>
                    <a:pt x="6268" y="128836"/>
                  </a:lnTo>
                  <a:lnTo>
                    <a:pt x="0" y="175488"/>
                  </a:lnTo>
                  <a:lnTo>
                    <a:pt x="0" y="411308"/>
                  </a:lnTo>
                  <a:lnTo>
                    <a:pt x="6268" y="457960"/>
                  </a:lnTo>
                  <a:lnTo>
                    <a:pt x="23959" y="499881"/>
                  </a:lnTo>
                  <a:lnTo>
                    <a:pt x="51399" y="535397"/>
                  </a:lnTo>
                  <a:lnTo>
                    <a:pt x="86915" y="562837"/>
                  </a:lnTo>
                  <a:lnTo>
                    <a:pt x="128836" y="580528"/>
                  </a:lnTo>
                  <a:lnTo>
                    <a:pt x="175488" y="586797"/>
                  </a:lnTo>
                  <a:lnTo>
                    <a:pt x="1281429" y="586797"/>
                  </a:lnTo>
                  <a:lnTo>
                    <a:pt x="1328081" y="580528"/>
                  </a:lnTo>
                  <a:lnTo>
                    <a:pt x="1370002" y="562837"/>
                  </a:lnTo>
                  <a:lnTo>
                    <a:pt x="1405519" y="535397"/>
                  </a:lnTo>
                  <a:lnTo>
                    <a:pt x="1432959" y="499881"/>
                  </a:lnTo>
                  <a:lnTo>
                    <a:pt x="1450650" y="457960"/>
                  </a:lnTo>
                  <a:lnTo>
                    <a:pt x="1456918" y="411308"/>
                  </a:lnTo>
                  <a:lnTo>
                    <a:pt x="1456918" y="175488"/>
                  </a:lnTo>
                  <a:lnTo>
                    <a:pt x="1450650" y="128836"/>
                  </a:lnTo>
                  <a:lnTo>
                    <a:pt x="1432959" y="86915"/>
                  </a:lnTo>
                  <a:lnTo>
                    <a:pt x="1405519" y="51399"/>
                  </a:lnTo>
                  <a:lnTo>
                    <a:pt x="1370002" y="23959"/>
                  </a:lnTo>
                  <a:lnTo>
                    <a:pt x="1328081" y="6268"/>
                  </a:lnTo>
                  <a:lnTo>
                    <a:pt x="128142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343400" y="1371600"/>
            <a:ext cx="1710055" cy="1710055"/>
            <a:chOff x="4343389" y="1401545"/>
            <a:chExt cx="1710055" cy="1710055"/>
          </a:xfrm>
        </p:grpSpPr>
        <p:sp>
          <p:nvSpPr>
            <p:cNvPr id="12" name="object 12"/>
            <p:cNvSpPr/>
            <p:nvPr/>
          </p:nvSpPr>
          <p:spPr>
            <a:xfrm>
              <a:off x="4343389" y="1401545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4" h="1710055">
                  <a:moveTo>
                    <a:pt x="1428960" y="0"/>
                  </a:moveTo>
                  <a:lnTo>
                    <a:pt x="281039" y="0"/>
                  </a:lnTo>
                  <a:lnTo>
                    <a:pt x="235453" y="3678"/>
                  </a:lnTo>
                  <a:lnTo>
                    <a:pt x="192209" y="14327"/>
                  </a:lnTo>
                  <a:lnTo>
                    <a:pt x="151885" y="31369"/>
                  </a:lnTo>
                  <a:lnTo>
                    <a:pt x="115061" y="54224"/>
                  </a:lnTo>
                  <a:lnTo>
                    <a:pt x="82314" y="82314"/>
                  </a:lnTo>
                  <a:lnTo>
                    <a:pt x="54224" y="115060"/>
                  </a:lnTo>
                  <a:lnTo>
                    <a:pt x="31369" y="151885"/>
                  </a:lnTo>
                  <a:lnTo>
                    <a:pt x="14327" y="192208"/>
                  </a:lnTo>
                  <a:lnTo>
                    <a:pt x="3678" y="235452"/>
                  </a:lnTo>
                  <a:lnTo>
                    <a:pt x="0" y="281038"/>
                  </a:lnTo>
                  <a:lnTo>
                    <a:pt x="0" y="1428960"/>
                  </a:lnTo>
                  <a:lnTo>
                    <a:pt x="3678" y="1474546"/>
                  </a:lnTo>
                  <a:lnTo>
                    <a:pt x="14327" y="1517790"/>
                  </a:lnTo>
                  <a:lnTo>
                    <a:pt x="31369" y="1558114"/>
                  </a:lnTo>
                  <a:lnTo>
                    <a:pt x="54224" y="1594938"/>
                  </a:lnTo>
                  <a:lnTo>
                    <a:pt x="82314" y="1627684"/>
                  </a:lnTo>
                  <a:lnTo>
                    <a:pt x="115061" y="1655774"/>
                  </a:lnTo>
                  <a:lnTo>
                    <a:pt x="151885" y="1678630"/>
                  </a:lnTo>
                  <a:lnTo>
                    <a:pt x="192209" y="1695671"/>
                  </a:lnTo>
                  <a:lnTo>
                    <a:pt x="235453" y="1706320"/>
                  </a:lnTo>
                  <a:lnTo>
                    <a:pt x="281039" y="1709999"/>
                  </a:lnTo>
                  <a:lnTo>
                    <a:pt x="1428960" y="1709999"/>
                  </a:lnTo>
                  <a:lnTo>
                    <a:pt x="1474546" y="1706320"/>
                  </a:lnTo>
                  <a:lnTo>
                    <a:pt x="1517790" y="1695671"/>
                  </a:lnTo>
                  <a:lnTo>
                    <a:pt x="1558114" y="1678630"/>
                  </a:lnTo>
                  <a:lnTo>
                    <a:pt x="1594938" y="1655774"/>
                  </a:lnTo>
                  <a:lnTo>
                    <a:pt x="1627685" y="1627684"/>
                  </a:lnTo>
                  <a:lnTo>
                    <a:pt x="1655775" y="1594938"/>
                  </a:lnTo>
                  <a:lnTo>
                    <a:pt x="1678631" y="1558114"/>
                  </a:lnTo>
                  <a:lnTo>
                    <a:pt x="1695672" y="1517790"/>
                  </a:lnTo>
                  <a:lnTo>
                    <a:pt x="1706322" y="1474546"/>
                  </a:lnTo>
                  <a:lnTo>
                    <a:pt x="1710000" y="1428960"/>
                  </a:lnTo>
                  <a:lnTo>
                    <a:pt x="1710000" y="281038"/>
                  </a:lnTo>
                  <a:lnTo>
                    <a:pt x="1706322" y="235452"/>
                  </a:lnTo>
                  <a:lnTo>
                    <a:pt x="1695672" y="192208"/>
                  </a:lnTo>
                  <a:lnTo>
                    <a:pt x="1678631" y="151885"/>
                  </a:lnTo>
                  <a:lnTo>
                    <a:pt x="1655775" y="115060"/>
                  </a:lnTo>
                  <a:lnTo>
                    <a:pt x="1627685" y="82314"/>
                  </a:lnTo>
                  <a:lnTo>
                    <a:pt x="1594938" y="54224"/>
                  </a:lnTo>
                  <a:lnTo>
                    <a:pt x="1558114" y="31369"/>
                  </a:lnTo>
                  <a:lnTo>
                    <a:pt x="1517790" y="14327"/>
                  </a:lnTo>
                  <a:lnTo>
                    <a:pt x="1474546" y="3678"/>
                  </a:lnTo>
                  <a:lnTo>
                    <a:pt x="142896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432189" y="1526428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29" y="0"/>
                  </a:moveTo>
                  <a:lnTo>
                    <a:pt x="175488" y="0"/>
                  </a:lnTo>
                  <a:lnTo>
                    <a:pt x="128837" y="6268"/>
                  </a:lnTo>
                  <a:lnTo>
                    <a:pt x="86916" y="23959"/>
                  </a:lnTo>
                  <a:lnTo>
                    <a:pt x="51399" y="51399"/>
                  </a:lnTo>
                  <a:lnTo>
                    <a:pt x="23959" y="86915"/>
                  </a:lnTo>
                  <a:lnTo>
                    <a:pt x="6268" y="128836"/>
                  </a:lnTo>
                  <a:lnTo>
                    <a:pt x="0" y="175488"/>
                  </a:lnTo>
                  <a:lnTo>
                    <a:pt x="0" y="411308"/>
                  </a:lnTo>
                  <a:lnTo>
                    <a:pt x="6268" y="457960"/>
                  </a:lnTo>
                  <a:lnTo>
                    <a:pt x="23959" y="499881"/>
                  </a:lnTo>
                  <a:lnTo>
                    <a:pt x="51399" y="535397"/>
                  </a:lnTo>
                  <a:lnTo>
                    <a:pt x="86916" y="562837"/>
                  </a:lnTo>
                  <a:lnTo>
                    <a:pt x="128837" y="580528"/>
                  </a:lnTo>
                  <a:lnTo>
                    <a:pt x="175488" y="586797"/>
                  </a:lnTo>
                  <a:lnTo>
                    <a:pt x="1281429" y="586797"/>
                  </a:lnTo>
                  <a:lnTo>
                    <a:pt x="1328081" y="580528"/>
                  </a:lnTo>
                  <a:lnTo>
                    <a:pt x="1370002" y="562837"/>
                  </a:lnTo>
                  <a:lnTo>
                    <a:pt x="1405519" y="535397"/>
                  </a:lnTo>
                  <a:lnTo>
                    <a:pt x="1432959" y="499881"/>
                  </a:lnTo>
                  <a:lnTo>
                    <a:pt x="1450650" y="457960"/>
                  </a:lnTo>
                  <a:lnTo>
                    <a:pt x="1456918" y="411308"/>
                  </a:lnTo>
                  <a:lnTo>
                    <a:pt x="1456918" y="175488"/>
                  </a:lnTo>
                  <a:lnTo>
                    <a:pt x="1450650" y="128836"/>
                  </a:lnTo>
                  <a:lnTo>
                    <a:pt x="1432959" y="86915"/>
                  </a:lnTo>
                  <a:lnTo>
                    <a:pt x="1405519" y="51399"/>
                  </a:lnTo>
                  <a:lnTo>
                    <a:pt x="1370002" y="23959"/>
                  </a:lnTo>
                  <a:lnTo>
                    <a:pt x="1328081" y="6268"/>
                  </a:lnTo>
                  <a:lnTo>
                    <a:pt x="128142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172200" y="3276600"/>
            <a:ext cx="1710055" cy="1710055"/>
            <a:chOff x="8059763" y="1401545"/>
            <a:chExt cx="1710055" cy="1710055"/>
          </a:xfrm>
        </p:grpSpPr>
        <p:sp>
          <p:nvSpPr>
            <p:cNvPr id="18" name="object 18"/>
            <p:cNvSpPr/>
            <p:nvPr/>
          </p:nvSpPr>
          <p:spPr>
            <a:xfrm>
              <a:off x="8059763" y="1401545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4" h="1710055">
                  <a:moveTo>
                    <a:pt x="1428960" y="0"/>
                  </a:moveTo>
                  <a:lnTo>
                    <a:pt x="281038" y="0"/>
                  </a:lnTo>
                  <a:lnTo>
                    <a:pt x="235452" y="3678"/>
                  </a:lnTo>
                  <a:lnTo>
                    <a:pt x="192208" y="14327"/>
                  </a:lnTo>
                  <a:lnTo>
                    <a:pt x="151885" y="31369"/>
                  </a:lnTo>
                  <a:lnTo>
                    <a:pt x="115060" y="54224"/>
                  </a:lnTo>
                  <a:lnTo>
                    <a:pt x="82314" y="82314"/>
                  </a:lnTo>
                  <a:lnTo>
                    <a:pt x="54224" y="115060"/>
                  </a:lnTo>
                  <a:lnTo>
                    <a:pt x="31369" y="151885"/>
                  </a:lnTo>
                  <a:lnTo>
                    <a:pt x="14327" y="192208"/>
                  </a:lnTo>
                  <a:lnTo>
                    <a:pt x="3678" y="235452"/>
                  </a:lnTo>
                  <a:lnTo>
                    <a:pt x="0" y="281038"/>
                  </a:lnTo>
                  <a:lnTo>
                    <a:pt x="0" y="1428960"/>
                  </a:lnTo>
                  <a:lnTo>
                    <a:pt x="3678" y="1474546"/>
                  </a:lnTo>
                  <a:lnTo>
                    <a:pt x="14327" y="1517790"/>
                  </a:lnTo>
                  <a:lnTo>
                    <a:pt x="31369" y="1558114"/>
                  </a:lnTo>
                  <a:lnTo>
                    <a:pt x="54224" y="1594938"/>
                  </a:lnTo>
                  <a:lnTo>
                    <a:pt x="82314" y="1627684"/>
                  </a:lnTo>
                  <a:lnTo>
                    <a:pt x="115060" y="1655774"/>
                  </a:lnTo>
                  <a:lnTo>
                    <a:pt x="151885" y="1678630"/>
                  </a:lnTo>
                  <a:lnTo>
                    <a:pt x="192208" y="1695671"/>
                  </a:lnTo>
                  <a:lnTo>
                    <a:pt x="235452" y="1706320"/>
                  </a:lnTo>
                  <a:lnTo>
                    <a:pt x="281038" y="1709999"/>
                  </a:lnTo>
                  <a:lnTo>
                    <a:pt x="1428960" y="1709999"/>
                  </a:lnTo>
                  <a:lnTo>
                    <a:pt x="1474546" y="1706320"/>
                  </a:lnTo>
                  <a:lnTo>
                    <a:pt x="1517790" y="1695671"/>
                  </a:lnTo>
                  <a:lnTo>
                    <a:pt x="1558114" y="1678630"/>
                  </a:lnTo>
                  <a:lnTo>
                    <a:pt x="1594938" y="1655774"/>
                  </a:lnTo>
                  <a:lnTo>
                    <a:pt x="1627684" y="1627684"/>
                  </a:lnTo>
                  <a:lnTo>
                    <a:pt x="1655774" y="1594938"/>
                  </a:lnTo>
                  <a:lnTo>
                    <a:pt x="1678630" y="1558114"/>
                  </a:lnTo>
                  <a:lnTo>
                    <a:pt x="1695671" y="1517790"/>
                  </a:lnTo>
                  <a:lnTo>
                    <a:pt x="1706320" y="1474546"/>
                  </a:lnTo>
                  <a:lnTo>
                    <a:pt x="1709999" y="1428960"/>
                  </a:lnTo>
                  <a:lnTo>
                    <a:pt x="1709999" y="281038"/>
                  </a:lnTo>
                  <a:lnTo>
                    <a:pt x="1706320" y="235452"/>
                  </a:lnTo>
                  <a:lnTo>
                    <a:pt x="1695671" y="192208"/>
                  </a:lnTo>
                  <a:lnTo>
                    <a:pt x="1678630" y="151885"/>
                  </a:lnTo>
                  <a:lnTo>
                    <a:pt x="1655774" y="115060"/>
                  </a:lnTo>
                  <a:lnTo>
                    <a:pt x="1627684" y="82314"/>
                  </a:lnTo>
                  <a:lnTo>
                    <a:pt x="1594938" y="54224"/>
                  </a:lnTo>
                  <a:lnTo>
                    <a:pt x="1558114" y="31369"/>
                  </a:lnTo>
                  <a:lnTo>
                    <a:pt x="1517790" y="14327"/>
                  </a:lnTo>
                  <a:lnTo>
                    <a:pt x="1474546" y="3678"/>
                  </a:lnTo>
                  <a:lnTo>
                    <a:pt x="142896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8183498" y="1526428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29" y="0"/>
                  </a:moveTo>
                  <a:lnTo>
                    <a:pt x="175488" y="0"/>
                  </a:lnTo>
                  <a:lnTo>
                    <a:pt x="128837" y="6268"/>
                  </a:lnTo>
                  <a:lnTo>
                    <a:pt x="86916" y="23959"/>
                  </a:lnTo>
                  <a:lnTo>
                    <a:pt x="51399" y="51399"/>
                  </a:lnTo>
                  <a:lnTo>
                    <a:pt x="23959" y="86915"/>
                  </a:lnTo>
                  <a:lnTo>
                    <a:pt x="6268" y="128836"/>
                  </a:lnTo>
                  <a:lnTo>
                    <a:pt x="0" y="175488"/>
                  </a:lnTo>
                  <a:lnTo>
                    <a:pt x="0" y="411308"/>
                  </a:lnTo>
                  <a:lnTo>
                    <a:pt x="6268" y="457960"/>
                  </a:lnTo>
                  <a:lnTo>
                    <a:pt x="23959" y="499881"/>
                  </a:lnTo>
                  <a:lnTo>
                    <a:pt x="51399" y="535397"/>
                  </a:lnTo>
                  <a:lnTo>
                    <a:pt x="86916" y="562837"/>
                  </a:lnTo>
                  <a:lnTo>
                    <a:pt x="128837" y="580528"/>
                  </a:lnTo>
                  <a:lnTo>
                    <a:pt x="175488" y="586797"/>
                  </a:lnTo>
                  <a:lnTo>
                    <a:pt x="1281429" y="586797"/>
                  </a:lnTo>
                  <a:lnTo>
                    <a:pt x="1328081" y="580528"/>
                  </a:lnTo>
                  <a:lnTo>
                    <a:pt x="1370002" y="562837"/>
                  </a:lnTo>
                  <a:lnTo>
                    <a:pt x="1405519" y="535397"/>
                  </a:lnTo>
                  <a:lnTo>
                    <a:pt x="1432959" y="499881"/>
                  </a:lnTo>
                  <a:lnTo>
                    <a:pt x="1450650" y="457960"/>
                  </a:lnTo>
                  <a:lnTo>
                    <a:pt x="1456918" y="411308"/>
                  </a:lnTo>
                  <a:lnTo>
                    <a:pt x="1456918" y="175488"/>
                  </a:lnTo>
                  <a:lnTo>
                    <a:pt x="1450650" y="128836"/>
                  </a:lnTo>
                  <a:lnTo>
                    <a:pt x="1432959" y="86915"/>
                  </a:lnTo>
                  <a:lnTo>
                    <a:pt x="1405519" y="51399"/>
                  </a:lnTo>
                  <a:lnTo>
                    <a:pt x="1370002" y="23959"/>
                  </a:lnTo>
                  <a:lnTo>
                    <a:pt x="1328081" y="6268"/>
                  </a:lnTo>
                  <a:lnTo>
                    <a:pt x="128142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627014" y="3265923"/>
            <a:ext cx="1710055" cy="1710055"/>
            <a:chOff x="627014" y="3265923"/>
            <a:chExt cx="1710055" cy="1710055"/>
          </a:xfrm>
        </p:grpSpPr>
        <p:sp>
          <p:nvSpPr>
            <p:cNvPr id="21" name="object 21"/>
            <p:cNvSpPr/>
            <p:nvPr/>
          </p:nvSpPr>
          <p:spPr>
            <a:xfrm>
              <a:off x="627014" y="3265923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5" h="1710054">
                  <a:moveTo>
                    <a:pt x="1428961" y="0"/>
                  </a:moveTo>
                  <a:lnTo>
                    <a:pt x="281039" y="0"/>
                  </a:lnTo>
                  <a:lnTo>
                    <a:pt x="235453" y="3678"/>
                  </a:lnTo>
                  <a:lnTo>
                    <a:pt x="192209" y="14327"/>
                  </a:lnTo>
                  <a:lnTo>
                    <a:pt x="151885" y="31369"/>
                  </a:lnTo>
                  <a:lnTo>
                    <a:pt x="115061" y="54224"/>
                  </a:lnTo>
                  <a:lnTo>
                    <a:pt x="82314" y="82314"/>
                  </a:lnTo>
                  <a:lnTo>
                    <a:pt x="54224" y="115061"/>
                  </a:lnTo>
                  <a:lnTo>
                    <a:pt x="31369" y="151886"/>
                  </a:lnTo>
                  <a:lnTo>
                    <a:pt x="14327" y="192209"/>
                  </a:lnTo>
                  <a:lnTo>
                    <a:pt x="3678" y="235453"/>
                  </a:lnTo>
                  <a:lnTo>
                    <a:pt x="0" y="281039"/>
                  </a:lnTo>
                  <a:lnTo>
                    <a:pt x="0" y="1428960"/>
                  </a:lnTo>
                  <a:lnTo>
                    <a:pt x="3678" y="1474547"/>
                  </a:lnTo>
                  <a:lnTo>
                    <a:pt x="14327" y="1517791"/>
                  </a:lnTo>
                  <a:lnTo>
                    <a:pt x="31369" y="1558114"/>
                  </a:lnTo>
                  <a:lnTo>
                    <a:pt x="54224" y="1594939"/>
                  </a:lnTo>
                  <a:lnTo>
                    <a:pt x="82314" y="1627685"/>
                  </a:lnTo>
                  <a:lnTo>
                    <a:pt x="115061" y="1655776"/>
                  </a:lnTo>
                  <a:lnTo>
                    <a:pt x="151885" y="1678631"/>
                  </a:lnTo>
                  <a:lnTo>
                    <a:pt x="192209" y="1695672"/>
                  </a:lnTo>
                  <a:lnTo>
                    <a:pt x="235453" y="1706322"/>
                  </a:lnTo>
                  <a:lnTo>
                    <a:pt x="281039" y="1710000"/>
                  </a:lnTo>
                  <a:lnTo>
                    <a:pt x="1428961" y="1710000"/>
                  </a:lnTo>
                  <a:lnTo>
                    <a:pt x="1474546" y="1706322"/>
                  </a:lnTo>
                  <a:lnTo>
                    <a:pt x="1517790" y="1695672"/>
                  </a:lnTo>
                  <a:lnTo>
                    <a:pt x="1558114" y="1678631"/>
                  </a:lnTo>
                  <a:lnTo>
                    <a:pt x="1594938" y="1655776"/>
                  </a:lnTo>
                  <a:lnTo>
                    <a:pt x="1627685" y="1627685"/>
                  </a:lnTo>
                  <a:lnTo>
                    <a:pt x="1655775" y="1594939"/>
                  </a:lnTo>
                  <a:lnTo>
                    <a:pt x="1678630" y="1558114"/>
                  </a:lnTo>
                  <a:lnTo>
                    <a:pt x="1695671" y="1517791"/>
                  </a:lnTo>
                  <a:lnTo>
                    <a:pt x="1706321" y="1474547"/>
                  </a:lnTo>
                  <a:lnTo>
                    <a:pt x="1709999" y="1428960"/>
                  </a:lnTo>
                  <a:lnTo>
                    <a:pt x="1709999" y="281039"/>
                  </a:lnTo>
                  <a:lnTo>
                    <a:pt x="1706321" y="235453"/>
                  </a:lnTo>
                  <a:lnTo>
                    <a:pt x="1695671" y="192209"/>
                  </a:lnTo>
                  <a:lnTo>
                    <a:pt x="1678630" y="151886"/>
                  </a:lnTo>
                  <a:lnTo>
                    <a:pt x="1655775" y="115061"/>
                  </a:lnTo>
                  <a:lnTo>
                    <a:pt x="1627685" y="82314"/>
                  </a:lnTo>
                  <a:lnTo>
                    <a:pt x="1594938" y="54224"/>
                  </a:lnTo>
                  <a:lnTo>
                    <a:pt x="1558114" y="31369"/>
                  </a:lnTo>
                  <a:lnTo>
                    <a:pt x="1517790" y="14327"/>
                  </a:lnTo>
                  <a:lnTo>
                    <a:pt x="1474546" y="3678"/>
                  </a:lnTo>
                  <a:lnTo>
                    <a:pt x="142896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745507" y="3390807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29" y="0"/>
                  </a:moveTo>
                  <a:lnTo>
                    <a:pt x="175488" y="0"/>
                  </a:lnTo>
                  <a:lnTo>
                    <a:pt x="128836" y="6268"/>
                  </a:lnTo>
                  <a:lnTo>
                    <a:pt x="86915" y="23959"/>
                  </a:lnTo>
                  <a:lnTo>
                    <a:pt x="51399" y="51399"/>
                  </a:lnTo>
                  <a:lnTo>
                    <a:pt x="23959" y="86915"/>
                  </a:lnTo>
                  <a:lnTo>
                    <a:pt x="6268" y="128836"/>
                  </a:lnTo>
                  <a:lnTo>
                    <a:pt x="0" y="175488"/>
                  </a:lnTo>
                  <a:lnTo>
                    <a:pt x="0" y="411308"/>
                  </a:lnTo>
                  <a:lnTo>
                    <a:pt x="6268" y="457960"/>
                  </a:lnTo>
                  <a:lnTo>
                    <a:pt x="23959" y="499881"/>
                  </a:lnTo>
                  <a:lnTo>
                    <a:pt x="51399" y="535397"/>
                  </a:lnTo>
                  <a:lnTo>
                    <a:pt x="86915" y="562837"/>
                  </a:lnTo>
                  <a:lnTo>
                    <a:pt x="128836" y="580528"/>
                  </a:lnTo>
                  <a:lnTo>
                    <a:pt x="175488" y="586797"/>
                  </a:lnTo>
                  <a:lnTo>
                    <a:pt x="1281429" y="586797"/>
                  </a:lnTo>
                  <a:lnTo>
                    <a:pt x="1328081" y="580528"/>
                  </a:lnTo>
                  <a:lnTo>
                    <a:pt x="1370001" y="562837"/>
                  </a:lnTo>
                  <a:lnTo>
                    <a:pt x="1405518" y="535397"/>
                  </a:lnTo>
                  <a:lnTo>
                    <a:pt x="1432958" y="499881"/>
                  </a:lnTo>
                  <a:lnTo>
                    <a:pt x="1450649" y="457960"/>
                  </a:lnTo>
                  <a:lnTo>
                    <a:pt x="1456918" y="411308"/>
                  </a:lnTo>
                  <a:lnTo>
                    <a:pt x="1456918" y="175488"/>
                  </a:lnTo>
                  <a:lnTo>
                    <a:pt x="1450649" y="128836"/>
                  </a:lnTo>
                  <a:lnTo>
                    <a:pt x="1432958" y="86915"/>
                  </a:lnTo>
                  <a:lnTo>
                    <a:pt x="1405518" y="51399"/>
                  </a:lnTo>
                  <a:lnTo>
                    <a:pt x="1370001" y="23959"/>
                  </a:lnTo>
                  <a:lnTo>
                    <a:pt x="1328081" y="6268"/>
                  </a:lnTo>
                  <a:lnTo>
                    <a:pt x="128142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2485201" y="3265923"/>
            <a:ext cx="1710055" cy="1710055"/>
            <a:chOff x="2485201" y="3265923"/>
            <a:chExt cx="1710055" cy="1710055"/>
          </a:xfrm>
        </p:grpSpPr>
        <p:sp>
          <p:nvSpPr>
            <p:cNvPr id="24" name="object 24"/>
            <p:cNvSpPr/>
            <p:nvPr/>
          </p:nvSpPr>
          <p:spPr>
            <a:xfrm>
              <a:off x="2485201" y="3265923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4" h="1710054">
                  <a:moveTo>
                    <a:pt x="1428960" y="0"/>
                  </a:moveTo>
                  <a:lnTo>
                    <a:pt x="281039" y="0"/>
                  </a:lnTo>
                  <a:lnTo>
                    <a:pt x="235453" y="3678"/>
                  </a:lnTo>
                  <a:lnTo>
                    <a:pt x="192209" y="14327"/>
                  </a:lnTo>
                  <a:lnTo>
                    <a:pt x="151885" y="31369"/>
                  </a:lnTo>
                  <a:lnTo>
                    <a:pt x="115061" y="54224"/>
                  </a:lnTo>
                  <a:lnTo>
                    <a:pt x="82314" y="82314"/>
                  </a:lnTo>
                  <a:lnTo>
                    <a:pt x="54224" y="115061"/>
                  </a:lnTo>
                  <a:lnTo>
                    <a:pt x="31369" y="151886"/>
                  </a:lnTo>
                  <a:lnTo>
                    <a:pt x="14327" y="192209"/>
                  </a:lnTo>
                  <a:lnTo>
                    <a:pt x="3678" y="235453"/>
                  </a:lnTo>
                  <a:lnTo>
                    <a:pt x="0" y="281039"/>
                  </a:lnTo>
                  <a:lnTo>
                    <a:pt x="0" y="1428960"/>
                  </a:lnTo>
                  <a:lnTo>
                    <a:pt x="3678" y="1474547"/>
                  </a:lnTo>
                  <a:lnTo>
                    <a:pt x="14327" y="1517791"/>
                  </a:lnTo>
                  <a:lnTo>
                    <a:pt x="31369" y="1558114"/>
                  </a:lnTo>
                  <a:lnTo>
                    <a:pt x="54224" y="1594939"/>
                  </a:lnTo>
                  <a:lnTo>
                    <a:pt x="82314" y="1627685"/>
                  </a:lnTo>
                  <a:lnTo>
                    <a:pt x="115061" y="1655776"/>
                  </a:lnTo>
                  <a:lnTo>
                    <a:pt x="151885" y="1678631"/>
                  </a:lnTo>
                  <a:lnTo>
                    <a:pt x="192209" y="1695672"/>
                  </a:lnTo>
                  <a:lnTo>
                    <a:pt x="235453" y="1706322"/>
                  </a:lnTo>
                  <a:lnTo>
                    <a:pt x="281039" y="1710000"/>
                  </a:lnTo>
                  <a:lnTo>
                    <a:pt x="1428960" y="1710000"/>
                  </a:lnTo>
                  <a:lnTo>
                    <a:pt x="1474546" y="1706322"/>
                  </a:lnTo>
                  <a:lnTo>
                    <a:pt x="1517790" y="1695672"/>
                  </a:lnTo>
                  <a:lnTo>
                    <a:pt x="1558114" y="1678631"/>
                  </a:lnTo>
                  <a:lnTo>
                    <a:pt x="1594938" y="1655776"/>
                  </a:lnTo>
                  <a:lnTo>
                    <a:pt x="1627685" y="1627685"/>
                  </a:lnTo>
                  <a:lnTo>
                    <a:pt x="1655775" y="1594939"/>
                  </a:lnTo>
                  <a:lnTo>
                    <a:pt x="1678631" y="1558114"/>
                  </a:lnTo>
                  <a:lnTo>
                    <a:pt x="1695672" y="1517791"/>
                  </a:lnTo>
                  <a:lnTo>
                    <a:pt x="1706322" y="1474547"/>
                  </a:lnTo>
                  <a:lnTo>
                    <a:pt x="1710000" y="1428960"/>
                  </a:lnTo>
                  <a:lnTo>
                    <a:pt x="1710000" y="281039"/>
                  </a:lnTo>
                  <a:lnTo>
                    <a:pt x="1706322" y="235453"/>
                  </a:lnTo>
                  <a:lnTo>
                    <a:pt x="1695672" y="192209"/>
                  </a:lnTo>
                  <a:lnTo>
                    <a:pt x="1678631" y="151886"/>
                  </a:lnTo>
                  <a:lnTo>
                    <a:pt x="1655775" y="115061"/>
                  </a:lnTo>
                  <a:lnTo>
                    <a:pt x="1627685" y="82314"/>
                  </a:lnTo>
                  <a:lnTo>
                    <a:pt x="1594938" y="54224"/>
                  </a:lnTo>
                  <a:lnTo>
                    <a:pt x="1558114" y="31369"/>
                  </a:lnTo>
                  <a:lnTo>
                    <a:pt x="1517790" y="14327"/>
                  </a:lnTo>
                  <a:lnTo>
                    <a:pt x="1474546" y="3678"/>
                  </a:lnTo>
                  <a:lnTo>
                    <a:pt x="142896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2603695" y="3390807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29" y="0"/>
                  </a:moveTo>
                  <a:lnTo>
                    <a:pt x="175488" y="0"/>
                  </a:lnTo>
                  <a:lnTo>
                    <a:pt x="128836" y="6268"/>
                  </a:lnTo>
                  <a:lnTo>
                    <a:pt x="86915" y="23959"/>
                  </a:lnTo>
                  <a:lnTo>
                    <a:pt x="51399" y="51399"/>
                  </a:lnTo>
                  <a:lnTo>
                    <a:pt x="23959" y="86915"/>
                  </a:lnTo>
                  <a:lnTo>
                    <a:pt x="6268" y="128836"/>
                  </a:lnTo>
                  <a:lnTo>
                    <a:pt x="0" y="175488"/>
                  </a:lnTo>
                  <a:lnTo>
                    <a:pt x="0" y="411308"/>
                  </a:lnTo>
                  <a:lnTo>
                    <a:pt x="6268" y="457960"/>
                  </a:lnTo>
                  <a:lnTo>
                    <a:pt x="23959" y="499881"/>
                  </a:lnTo>
                  <a:lnTo>
                    <a:pt x="51399" y="535397"/>
                  </a:lnTo>
                  <a:lnTo>
                    <a:pt x="86915" y="562837"/>
                  </a:lnTo>
                  <a:lnTo>
                    <a:pt x="128836" y="580528"/>
                  </a:lnTo>
                  <a:lnTo>
                    <a:pt x="175488" y="586797"/>
                  </a:lnTo>
                  <a:lnTo>
                    <a:pt x="1281429" y="586797"/>
                  </a:lnTo>
                  <a:lnTo>
                    <a:pt x="1328081" y="580528"/>
                  </a:lnTo>
                  <a:lnTo>
                    <a:pt x="1370002" y="562837"/>
                  </a:lnTo>
                  <a:lnTo>
                    <a:pt x="1405519" y="535397"/>
                  </a:lnTo>
                  <a:lnTo>
                    <a:pt x="1432959" y="499881"/>
                  </a:lnTo>
                  <a:lnTo>
                    <a:pt x="1450650" y="457960"/>
                  </a:lnTo>
                  <a:lnTo>
                    <a:pt x="1456918" y="411308"/>
                  </a:lnTo>
                  <a:lnTo>
                    <a:pt x="1456918" y="175488"/>
                  </a:lnTo>
                  <a:lnTo>
                    <a:pt x="1450650" y="128836"/>
                  </a:lnTo>
                  <a:lnTo>
                    <a:pt x="1432959" y="86915"/>
                  </a:lnTo>
                  <a:lnTo>
                    <a:pt x="1405519" y="51399"/>
                  </a:lnTo>
                  <a:lnTo>
                    <a:pt x="1370002" y="23959"/>
                  </a:lnTo>
                  <a:lnTo>
                    <a:pt x="1328081" y="6268"/>
                  </a:lnTo>
                  <a:lnTo>
                    <a:pt x="128142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4343400" y="3276600"/>
            <a:ext cx="1710055" cy="1710055"/>
            <a:chOff x="6201577" y="3265923"/>
            <a:chExt cx="1710055" cy="1710055"/>
          </a:xfrm>
        </p:grpSpPr>
        <p:sp>
          <p:nvSpPr>
            <p:cNvPr id="30" name="object 30"/>
            <p:cNvSpPr/>
            <p:nvPr/>
          </p:nvSpPr>
          <p:spPr>
            <a:xfrm>
              <a:off x="6201577" y="3265923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4" h="1710054">
                  <a:moveTo>
                    <a:pt x="1428960" y="0"/>
                  </a:moveTo>
                  <a:lnTo>
                    <a:pt x="281039" y="0"/>
                  </a:lnTo>
                  <a:lnTo>
                    <a:pt x="235453" y="3678"/>
                  </a:lnTo>
                  <a:lnTo>
                    <a:pt x="192209" y="14327"/>
                  </a:lnTo>
                  <a:lnTo>
                    <a:pt x="151885" y="31369"/>
                  </a:lnTo>
                  <a:lnTo>
                    <a:pt x="115061" y="54224"/>
                  </a:lnTo>
                  <a:lnTo>
                    <a:pt x="82314" y="82314"/>
                  </a:lnTo>
                  <a:lnTo>
                    <a:pt x="54224" y="115061"/>
                  </a:lnTo>
                  <a:lnTo>
                    <a:pt x="31369" y="151886"/>
                  </a:lnTo>
                  <a:lnTo>
                    <a:pt x="14327" y="192209"/>
                  </a:lnTo>
                  <a:lnTo>
                    <a:pt x="3678" y="235453"/>
                  </a:lnTo>
                  <a:lnTo>
                    <a:pt x="0" y="281039"/>
                  </a:lnTo>
                  <a:lnTo>
                    <a:pt x="0" y="1428960"/>
                  </a:lnTo>
                  <a:lnTo>
                    <a:pt x="3678" y="1474547"/>
                  </a:lnTo>
                  <a:lnTo>
                    <a:pt x="14327" y="1517791"/>
                  </a:lnTo>
                  <a:lnTo>
                    <a:pt x="31369" y="1558114"/>
                  </a:lnTo>
                  <a:lnTo>
                    <a:pt x="54224" y="1594939"/>
                  </a:lnTo>
                  <a:lnTo>
                    <a:pt x="82314" y="1627685"/>
                  </a:lnTo>
                  <a:lnTo>
                    <a:pt x="115061" y="1655776"/>
                  </a:lnTo>
                  <a:lnTo>
                    <a:pt x="151885" y="1678631"/>
                  </a:lnTo>
                  <a:lnTo>
                    <a:pt x="192209" y="1695672"/>
                  </a:lnTo>
                  <a:lnTo>
                    <a:pt x="235453" y="1706322"/>
                  </a:lnTo>
                  <a:lnTo>
                    <a:pt x="281039" y="1710000"/>
                  </a:lnTo>
                  <a:lnTo>
                    <a:pt x="1428960" y="1710000"/>
                  </a:lnTo>
                  <a:lnTo>
                    <a:pt x="1474546" y="1706322"/>
                  </a:lnTo>
                  <a:lnTo>
                    <a:pt x="1517790" y="1695672"/>
                  </a:lnTo>
                  <a:lnTo>
                    <a:pt x="1558114" y="1678631"/>
                  </a:lnTo>
                  <a:lnTo>
                    <a:pt x="1594938" y="1655776"/>
                  </a:lnTo>
                  <a:lnTo>
                    <a:pt x="1627685" y="1627685"/>
                  </a:lnTo>
                  <a:lnTo>
                    <a:pt x="1655775" y="1594939"/>
                  </a:lnTo>
                  <a:lnTo>
                    <a:pt x="1678631" y="1558114"/>
                  </a:lnTo>
                  <a:lnTo>
                    <a:pt x="1695672" y="1517791"/>
                  </a:lnTo>
                  <a:lnTo>
                    <a:pt x="1706322" y="1474547"/>
                  </a:lnTo>
                  <a:lnTo>
                    <a:pt x="1710000" y="1428960"/>
                  </a:lnTo>
                  <a:lnTo>
                    <a:pt x="1710000" y="281039"/>
                  </a:lnTo>
                  <a:lnTo>
                    <a:pt x="1706322" y="235453"/>
                  </a:lnTo>
                  <a:lnTo>
                    <a:pt x="1695672" y="192209"/>
                  </a:lnTo>
                  <a:lnTo>
                    <a:pt x="1678631" y="151886"/>
                  </a:lnTo>
                  <a:lnTo>
                    <a:pt x="1655775" y="115061"/>
                  </a:lnTo>
                  <a:lnTo>
                    <a:pt x="1627685" y="82314"/>
                  </a:lnTo>
                  <a:lnTo>
                    <a:pt x="1594938" y="54224"/>
                  </a:lnTo>
                  <a:lnTo>
                    <a:pt x="1558114" y="31369"/>
                  </a:lnTo>
                  <a:lnTo>
                    <a:pt x="1517790" y="14327"/>
                  </a:lnTo>
                  <a:lnTo>
                    <a:pt x="1474546" y="3678"/>
                  </a:lnTo>
                  <a:lnTo>
                    <a:pt x="142896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6324558" y="3390807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30" y="0"/>
                  </a:moveTo>
                  <a:lnTo>
                    <a:pt x="175488" y="0"/>
                  </a:lnTo>
                  <a:lnTo>
                    <a:pt x="128836" y="6268"/>
                  </a:lnTo>
                  <a:lnTo>
                    <a:pt x="86915" y="23959"/>
                  </a:lnTo>
                  <a:lnTo>
                    <a:pt x="51399" y="51399"/>
                  </a:lnTo>
                  <a:lnTo>
                    <a:pt x="23959" y="86915"/>
                  </a:lnTo>
                  <a:lnTo>
                    <a:pt x="6268" y="128836"/>
                  </a:lnTo>
                  <a:lnTo>
                    <a:pt x="0" y="175488"/>
                  </a:lnTo>
                  <a:lnTo>
                    <a:pt x="0" y="411308"/>
                  </a:lnTo>
                  <a:lnTo>
                    <a:pt x="6268" y="457960"/>
                  </a:lnTo>
                  <a:lnTo>
                    <a:pt x="23959" y="499881"/>
                  </a:lnTo>
                  <a:lnTo>
                    <a:pt x="51399" y="535397"/>
                  </a:lnTo>
                  <a:lnTo>
                    <a:pt x="86915" y="562837"/>
                  </a:lnTo>
                  <a:lnTo>
                    <a:pt x="128836" y="580528"/>
                  </a:lnTo>
                  <a:lnTo>
                    <a:pt x="175488" y="586797"/>
                  </a:lnTo>
                  <a:lnTo>
                    <a:pt x="1281430" y="586797"/>
                  </a:lnTo>
                  <a:lnTo>
                    <a:pt x="1328081" y="580528"/>
                  </a:lnTo>
                  <a:lnTo>
                    <a:pt x="1370002" y="562837"/>
                  </a:lnTo>
                  <a:lnTo>
                    <a:pt x="1405518" y="535397"/>
                  </a:lnTo>
                  <a:lnTo>
                    <a:pt x="1432959" y="499881"/>
                  </a:lnTo>
                  <a:lnTo>
                    <a:pt x="1450649" y="457960"/>
                  </a:lnTo>
                  <a:lnTo>
                    <a:pt x="1456918" y="411308"/>
                  </a:lnTo>
                  <a:lnTo>
                    <a:pt x="1456918" y="175488"/>
                  </a:lnTo>
                  <a:lnTo>
                    <a:pt x="1450649" y="128836"/>
                  </a:lnTo>
                  <a:lnTo>
                    <a:pt x="1432959" y="86915"/>
                  </a:lnTo>
                  <a:lnTo>
                    <a:pt x="1405518" y="51399"/>
                  </a:lnTo>
                  <a:lnTo>
                    <a:pt x="1370002" y="23959"/>
                  </a:lnTo>
                  <a:lnTo>
                    <a:pt x="1328081" y="6268"/>
                  </a:lnTo>
                  <a:lnTo>
                    <a:pt x="128143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914400" y="2197100"/>
            <a:ext cx="1219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600" b="1" dirty="0">
                <a:latin typeface="Arial" pitchFamily="34" charset="0"/>
                <a:cs typeface="Arial" pitchFamily="34" charset="0"/>
              </a:rPr>
              <a:t>АНО «</a:t>
            </a:r>
            <a:r>
              <a:rPr lang="ru-RU" sz="600" b="1" dirty="0" smtClean="0">
                <a:latin typeface="Arial" pitchFamily="34" charset="0"/>
                <a:cs typeface="Arial" pitchFamily="34" charset="0"/>
              </a:rPr>
              <a:t>ЦЕНТР ПОДДЕРЖКИ ЭКСПОРТА БРЯНСКОЙ ОБЛАСТИ</a:t>
            </a:r>
            <a:endParaRPr sz="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38200" y="2743200"/>
            <a:ext cx="1371600" cy="256540"/>
          </a:xfrm>
          <a:custGeom>
            <a:avLst/>
            <a:gdLst/>
            <a:ahLst/>
            <a:cxnLst/>
            <a:rect l="l" t="t" r="r" b="b"/>
            <a:pathLst>
              <a:path w="842010" h="180339">
                <a:moveTo>
                  <a:pt x="751719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60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60" y="153639"/>
                </a:lnTo>
                <a:lnTo>
                  <a:pt x="54967" y="172926"/>
                </a:lnTo>
                <a:lnTo>
                  <a:pt x="89999" y="179999"/>
                </a:lnTo>
                <a:lnTo>
                  <a:pt x="751719" y="179999"/>
                </a:lnTo>
                <a:lnTo>
                  <a:pt x="786751" y="172926"/>
                </a:lnTo>
                <a:lnTo>
                  <a:pt x="815358" y="153639"/>
                </a:lnTo>
                <a:lnTo>
                  <a:pt x="834646" y="125031"/>
                </a:lnTo>
                <a:lnTo>
                  <a:pt x="841719" y="89999"/>
                </a:lnTo>
                <a:lnTo>
                  <a:pt x="834646" y="54967"/>
                </a:lnTo>
                <a:lnTo>
                  <a:pt x="815358" y="26360"/>
                </a:lnTo>
                <a:lnTo>
                  <a:pt x="786751" y="7072"/>
                </a:lnTo>
                <a:lnTo>
                  <a:pt x="75171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37"/>
          <p:cNvSpPr txBox="1"/>
          <p:nvPr/>
        </p:nvSpPr>
        <p:spPr>
          <a:xfrm>
            <a:off x="914400" y="2743200"/>
            <a:ext cx="1295400" cy="241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800" b="1" spc="-5" dirty="0" smtClean="0">
                <a:solidFill>
                  <a:schemeClr val="bg1"/>
                </a:solidFill>
                <a:latin typeface="Arial"/>
                <a:cs typeface="Arial"/>
                <a:hlinkClick r:id="rId2"/>
              </a:rPr>
              <a:t>https://www.32export.ru/</a:t>
            </a:r>
            <a:endParaRPr lang="ru-RU" sz="800" b="1" spc="-5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590996" y="2197100"/>
            <a:ext cx="1470024" cy="29495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algn="ctr"/>
            <a:r>
              <a:rPr lang="ru-RU" sz="600" b="1" dirty="0" smtClean="0">
                <a:latin typeface="Arial" pitchFamily="34" charset="0"/>
                <a:cs typeface="Arial" pitchFamily="34" charset="0"/>
              </a:rPr>
              <a:t>ГБУ «АГЕНСТВО ПО СОПРОВОЖДЕНИЮ ИНВЕСТИЦИОННЫХ ПРОЕКТОВ БО»</a:t>
            </a:r>
            <a:endParaRPr sz="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819400" y="2743200"/>
            <a:ext cx="1143000" cy="255266"/>
          </a:xfrm>
          <a:custGeom>
            <a:avLst/>
            <a:gdLst/>
            <a:ahLst/>
            <a:cxnLst/>
            <a:rect l="l" t="t" r="r" b="b"/>
            <a:pathLst>
              <a:path w="842010" h="180339">
                <a:moveTo>
                  <a:pt x="751719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60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60" y="153639"/>
                </a:lnTo>
                <a:lnTo>
                  <a:pt x="54967" y="172926"/>
                </a:lnTo>
                <a:lnTo>
                  <a:pt x="89999" y="179999"/>
                </a:lnTo>
                <a:lnTo>
                  <a:pt x="751719" y="179999"/>
                </a:lnTo>
                <a:lnTo>
                  <a:pt x="786751" y="172926"/>
                </a:lnTo>
                <a:lnTo>
                  <a:pt x="815358" y="153639"/>
                </a:lnTo>
                <a:lnTo>
                  <a:pt x="834646" y="125031"/>
                </a:lnTo>
                <a:lnTo>
                  <a:pt x="841719" y="89999"/>
                </a:lnTo>
                <a:lnTo>
                  <a:pt x="834646" y="54967"/>
                </a:lnTo>
                <a:lnTo>
                  <a:pt x="815358" y="26360"/>
                </a:lnTo>
                <a:lnTo>
                  <a:pt x="786751" y="7072"/>
                </a:lnTo>
                <a:lnTo>
                  <a:pt x="75171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 txBox="1"/>
          <p:nvPr/>
        </p:nvSpPr>
        <p:spPr>
          <a:xfrm>
            <a:off x="4419600" y="2209800"/>
            <a:ext cx="1752600" cy="287258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327660" algn="ctr">
              <a:lnSpc>
                <a:spcPts val="700"/>
              </a:lnSpc>
              <a:spcBef>
                <a:spcPts val="140"/>
              </a:spcBef>
            </a:pPr>
            <a:r>
              <a:rPr lang="ru-RU" sz="600" b="1" dirty="0" smtClean="0">
                <a:latin typeface="Arial" pitchFamily="34" charset="0"/>
                <a:cs typeface="Arial" pitchFamily="34" charset="0"/>
              </a:rPr>
              <a:t> АНО «АГЕНСТВО ИНВЕСТИЦИОННОГО РАЗВИТИЯ БО» </a:t>
            </a:r>
            <a:endParaRPr sz="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495800" y="2743200"/>
            <a:ext cx="1295400" cy="304800"/>
          </a:xfrm>
          <a:custGeom>
            <a:avLst/>
            <a:gdLst/>
            <a:ahLst/>
            <a:cxnLst/>
            <a:rect l="l" t="t" r="r" b="b"/>
            <a:pathLst>
              <a:path w="842010" h="180339">
                <a:moveTo>
                  <a:pt x="751719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60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60" y="153639"/>
                </a:lnTo>
                <a:lnTo>
                  <a:pt x="54967" y="172926"/>
                </a:lnTo>
                <a:lnTo>
                  <a:pt x="89999" y="179999"/>
                </a:lnTo>
                <a:lnTo>
                  <a:pt x="751719" y="179999"/>
                </a:lnTo>
                <a:lnTo>
                  <a:pt x="786751" y="172926"/>
                </a:lnTo>
                <a:lnTo>
                  <a:pt x="815358" y="153639"/>
                </a:lnTo>
                <a:lnTo>
                  <a:pt x="834646" y="125031"/>
                </a:lnTo>
                <a:lnTo>
                  <a:pt x="841719" y="89999"/>
                </a:lnTo>
                <a:lnTo>
                  <a:pt x="834646" y="54967"/>
                </a:lnTo>
                <a:lnTo>
                  <a:pt x="815358" y="26360"/>
                </a:lnTo>
                <a:lnTo>
                  <a:pt x="786751" y="7072"/>
                </a:lnTo>
                <a:lnTo>
                  <a:pt x="75171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45"/>
          <p:cNvSpPr/>
          <p:nvPr/>
        </p:nvSpPr>
        <p:spPr>
          <a:xfrm>
            <a:off x="6477000" y="2743200"/>
            <a:ext cx="1299210" cy="228600"/>
          </a:xfrm>
          <a:custGeom>
            <a:avLst/>
            <a:gdLst/>
            <a:ahLst/>
            <a:cxnLst/>
            <a:rect l="l" t="t" r="r" b="b"/>
            <a:pathLst>
              <a:path w="842009" h="180339">
                <a:moveTo>
                  <a:pt x="751719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60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60" y="153639"/>
                </a:lnTo>
                <a:lnTo>
                  <a:pt x="54967" y="172926"/>
                </a:lnTo>
                <a:lnTo>
                  <a:pt x="89999" y="179999"/>
                </a:lnTo>
                <a:lnTo>
                  <a:pt x="751719" y="179999"/>
                </a:lnTo>
                <a:lnTo>
                  <a:pt x="786751" y="172926"/>
                </a:lnTo>
                <a:lnTo>
                  <a:pt x="815358" y="153639"/>
                </a:lnTo>
                <a:lnTo>
                  <a:pt x="834646" y="125031"/>
                </a:lnTo>
                <a:lnTo>
                  <a:pt x="841719" y="89999"/>
                </a:lnTo>
                <a:lnTo>
                  <a:pt x="834646" y="54967"/>
                </a:lnTo>
                <a:lnTo>
                  <a:pt x="815358" y="26360"/>
                </a:lnTo>
                <a:lnTo>
                  <a:pt x="786751" y="7072"/>
                </a:lnTo>
                <a:lnTo>
                  <a:pt x="75171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7"/>
          <p:cNvSpPr txBox="1"/>
          <p:nvPr/>
        </p:nvSpPr>
        <p:spPr>
          <a:xfrm>
            <a:off x="6324600" y="4038600"/>
            <a:ext cx="1506599" cy="3851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800"/>
              </a:lnSpc>
              <a:spcBef>
                <a:spcPts val="95"/>
              </a:spcBef>
            </a:pPr>
            <a:r>
              <a:rPr lang="ru-RU" sz="600" b="1" dirty="0" smtClean="0">
                <a:latin typeface="Arial" pitchFamily="34" charset="0"/>
                <a:cs typeface="Arial" pitchFamily="34" charset="0"/>
              </a:rPr>
              <a:t>МИКРОКРЕДИТНАЯ КОМПАНИЯ «ФОНД РАЗВИТИЯ МАЛОГО И СРЕДНЕГО ПРЕДПРИНИМАТЕЛЬСТВА БО»</a:t>
            </a:r>
            <a:endParaRPr sz="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324600" y="4648200"/>
            <a:ext cx="1524000" cy="255266"/>
          </a:xfrm>
          <a:custGeom>
            <a:avLst/>
            <a:gdLst/>
            <a:ahLst/>
            <a:cxnLst/>
            <a:rect l="l" t="t" r="r" b="b"/>
            <a:pathLst>
              <a:path w="842009" h="180339">
                <a:moveTo>
                  <a:pt x="751719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59" y="26360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59" y="153639"/>
                </a:lnTo>
                <a:lnTo>
                  <a:pt x="54967" y="172926"/>
                </a:lnTo>
                <a:lnTo>
                  <a:pt x="89999" y="179999"/>
                </a:lnTo>
                <a:lnTo>
                  <a:pt x="751719" y="179999"/>
                </a:lnTo>
                <a:lnTo>
                  <a:pt x="786751" y="172926"/>
                </a:lnTo>
                <a:lnTo>
                  <a:pt x="815358" y="153639"/>
                </a:lnTo>
                <a:lnTo>
                  <a:pt x="834646" y="125031"/>
                </a:lnTo>
                <a:lnTo>
                  <a:pt x="841719" y="89999"/>
                </a:lnTo>
                <a:lnTo>
                  <a:pt x="834646" y="54967"/>
                </a:lnTo>
                <a:lnTo>
                  <a:pt x="815358" y="26360"/>
                </a:lnTo>
                <a:lnTo>
                  <a:pt x="786751" y="7072"/>
                </a:lnTo>
                <a:lnTo>
                  <a:pt x="75171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0" name="object 50"/>
          <p:cNvSpPr txBox="1"/>
          <p:nvPr/>
        </p:nvSpPr>
        <p:spPr>
          <a:xfrm>
            <a:off x="838200" y="4114800"/>
            <a:ext cx="1326515" cy="19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algn="ctr">
              <a:lnSpc>
                <a:spcPts val="700"/>
              </a:lnSpc>
              <a:spcBef>
                <a:spcPts val="140"/>
              </a:spcBef>
            </a:pPr>
            <a:r>
              <a:rPr lang="ru-RU" sz="600" b="1" dirty="0">
                <a:latin typeface="Arial" pitchFamily="34" charset="0"/>
                <a:cs typeface="Arial" pitchFamily="34" charset="0"/>
              </a:rPr>
              <a:t>ГАУ БО «</a:t>
            </a:r>
            <a:r>
              <a:rPr lang="ru-RU" sz="600" b="1" dirty="0" smtClean="0">
                <a:latin typeface="Arial" pitchFamily="34" charset="0"/>
                <a:cs typeface="Arial" pitchFamily="34" charset="0"/>
              </a:rPr>
              <a:t>ЦЕНТР ОКАЗАНИЯ УСЛУГ </a:t>
            </a:r>
            <a:r>
              <a:rPr lang="ru-RU" sz="6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600" b="1" dirty="0" smtClean="0">
                <a:latin typeface="Arial" pitchFamily="34" charset="0"/>
                <a:cs typeface="Arial" pitchFamily="34" charset="0"/>
              </a:rPr>
              <a:t>МОЙ БИЗНЕС»</a:t>
            </a:r>
            <a:endParaRPr sz="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838200" y="4648200"/>
            <a:ext cx="1371600" cy="270495"/>
          </a:xfrm>
          <a:custGeom>
            <a:avLst/>
            <a:gdLst/>
            <a:ahLst/>
            <a:cxnLst/>
            <a:rect l="l" t="t" r="r" b="b"/>
            <a:pathLst>
              <a:path w="842010" h="180339">
                <a:moveTo>
                  <a:pt x="751719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59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60" y="153639"/>
                </a:lnTo>
                <a:lnTo>
                  <a:pt x="54967" y="172926"/>
                </a:lnTo>
                <a:lnTo>
                  <a:pt x="89999" y="179999"/>
                </a:lnTo>
                <a:lnTo>
                  <a:pt x="751719" y="179999"/>
                </a:lnTo>
                <a:lnTo>
                  <a:pt x="786751" y="172926"/>
                </a:lnTo>
                <a:lnTo>
                  <a:pt x="815358" y="153639"/>
                </a:lnTo>
                <a:lnTo>
                  <a:pt x="834646" y="125031"/>
                </a:lnTo>
                <a:lnTo>
                  <a:pt x="841719" y="89999"/>
                </a:lnTo>
                <a:lnTo>
                  <a:pt x="834646" y="54967"/>
                </a:lnTo>
                <a:lnTo>
                  <a:pt x="815358" y="26359"/>
                </a:lnTo>
                <a:lnTo>
                  <a:pt x="786751" y="7072"/>
                </a:lnTo>
                <a:lnTo>
                  <a:pt x="75171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 smtClean="0">
                <a:latin typeface="Arial" pitchFamily="34" charset="0"/>
                <a:cs typeface="Arial" pitchFamily="34" charset="0"/>
                <a:hlinkClick r:id="rId3"/>
              </a:rPr>
              <a:t>https://</a:t>
            </a:r>
            <a:r>
              <a:rPr lang="ru-RU" sz="800" b="1" dirty="0" smtClean="0">
                <a:latin typeface="Arial" pitchFamily="34" charset="0"/>
                <a:cs typeface="Arial" pitchFamily="34" charset="0"/>
                <a:hlinkClick r:id="rId3"/>
              </a:rPr>
              <a:t>мойбизнес32.рф/</a:t>
            </a:r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590996" y="4062476"/>
            <a:ext cx="1470023" cy="287258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algn="ctr">
              <a:lnSpc>
                <a:spcPts val="700"/>
              </a:lnSpc>
              <a:spcBef>
                <a:spcPts val="140"/>
              </a:spcBef>
            </a:pPr>
            <a:r>
              <a:rPr lang="ru-RU" sz="600" b="1" dirty="0">
                <a:latin typeface="Arial" pitchFamily="34" charset="0"/>
                <a:cs typeface="Arial" pitchFamily="34" charset="0"/>
              </a:rPr>
              <a:t>АНО </a:t>
            </a:r>
            <a:r>
              <a:rPr lang="ru-RU" sz="600" b="1" dirty="0" smtClean="0">
                <a:latin typeface="Arial" pitchFamily="34" charset="0"/>
                <a:cs typeface="Arial" pitchFamily="34" charset="0"/>
              </a:rPr>
              <a:t>«РЕГИОНАЛЬНЫЙ ЦЕНТР КОМПЕТЕНЦИЙ В СФЕРЕ ПРОИЗВОДИТЕЛЬНОСТИ ТРУДА </a:t>
            </a:r>
            <a:r>
              <a:rPr lang="ru-RU" sz="600" b="1" dirty="0">
                <a:latin typeface="Arial" pitchFamily="34" charset="0"/>
                <a:cs typeface="Arial" pitchFamily="34" charset="0"/>
              </a:rPr>
              <a:t>БО»</a:t>
            </a:r>
            <a:endParaRPr sz="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572000" y="4038600"/>
            <a:ext cx="1181100" cy="19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algn="ctr">
              <a:lnSpc>
                <a:spcPts val="700"/>
              </a:lnSpc>
              <a:spcBef>
                <a:spcPts val="140"/>
              </a:spcBef>
            </a:pPr>
            <a:r>
              <a:rPr lang="ru-RU" sz="600" b="1" dirty="0" smtClean="0">
                <a:latin typeface="Arial" pitchFamily="34" charset="0"/>
                <a:cs typeface="Arial" pitchFamily="34" charset="0"/>
              </a:rPr>
              <a:t>БРЯНСКИЙ ОБЛАСТНОЙ ПРОМЫШЛЕННЫЙ ПАРК</a:t>
            </a:r>
            <a:endParaRPr sz="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object 75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 МУНИЦИПАЛЬНОГО РАЙОНА</a:t>
            </a:r>
            <a:endParaRPr spc="-10" dirty="0"/>
          </a:p>
        </p:txBody>
      </p:sp>
      <p:sp>
        <p:nvSpPr>
          <p:cNvPr id="76" name="object 7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32</a:t>
            </a:fld>
            <a:endParaRPr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082" y="1560534"/>
            <a:ext cx="1298987" cy="49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3447896"/>
            <a:ext cx="1295400" cy="45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70753" y="1606891"/>
            <a:ext cx="554217" cy="426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36188" y="3429645"/>
            <a:ext cx="1050012" cy="489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" name="TextBox 76"/>
          <p:cNvSpPr txBox="1"/>
          <p:nvPr/>
        </p:nvSpPr>
        <p:spPr>
          <a:xfrm>
            <a:off x="4419600" y="1600200"/>
            <a:ext cx="1981200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327660" algn="ctr">
              <a:lnSpc>
                <a:spcPts val="700"/>
              </a:lnSpc>
              <a:spcBef>
                <a:spcPts val="140"/>
              </a:spcBef>
            </a:pPr>
            <a:r>
              <a:rPr lang="ru-RU" sz="800" dirty="0" smtClean="0">
                <a:latin typeface="Arial" pitchFamily="34" charset="0"/>
                <a:cs typeface="Arial" pitchFamily="34" charset="0"/>
              </a:rPr>
              <a:t>АНО «АГЕНСТВО ИНВЕСТИЦИОННОГО РАЗВИТИЯ БО»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400800" y="3505200"/>
            <a:ext cx="1484154" cy="340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100800"/>
              </a:lnSpc>
              <a:spcBef>
                <a:spcPts val="95"/>
              </a:spcBef>
            </a:pPr>
            <a:r>
              <a:rPr lang="ru-RU" sz="800" dirty="0" smtClean="0">
                <a:latin typeface="Arial" pitchFamily="34" charset="0"/>
                <a:cs typeface="Arial" pitchFamily="34" charset="0"/>
              </a:rPr>
              <a:t>МКК «ФОНД </a:t>
            </a:r>
            <a:r>
              <a:rPr lang="ru-RU" sz="800" dirty="0">
                <a:latin typeface="Arial" pitchFamily="34" charset="0"/>
                <a:cs typeface="Arial" pitchFamily="34" charset="0"/>
              </a:rPr>
              <a:t>РАЗВИТИЯ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МСП БО»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495800" y="3505200"/>
            <a:ext cx="1470024" cy="271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ts val="700"/>
              </a:lnSpc>
              <a:spcBef>
                <a:spcPts val="140"/>
              </a:spcBef>
            </a:pPr>
            <a:r>
              <a:rPr lang="ru-RU" sz="800" dirty="0">
                <a:latin typeface="Arial" pitchFamily="34" charset="0"/>
                <a:cs typeface="Arial" pitchFamily="34" charset="0"/>
              </a:rPr>
              <a:t>БРЯНСКИЙ ОБЛАСТНОЙ ПРОМЫШЛЕННЫЙ ПАРК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2819400" y="2743200"/>
            <a:ext cx="1143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 smtClean="0">
                <a:latin typeface="Arial" pitchFamily="34" charset="0"/>
                <a:cs typeface="Arial" pitchFamily="34" charset="0"/>
                <a:hlinkClick r:id="rId8"/>
              </a:rPr>
              <a:t>https://invest32.ru/</a:t>
            </a: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572000" y="2743200"/>
            <a:ext cx="1447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 smtClean="0">
                <a:latin typeface="Arial" pitchFamily="34" charset="0"/>
                <a:cs typeface="Arial" pitchFamily="34" charset="0"/>
                <a:hlinkClick r:id="rId8"/>
              </a:rPr>
              <a:t>https://invest32.ru/</a:t>
            </a: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6400800" y="4572000"/>
            <a:ext cx="14077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 smtClean="0">
                <a:latin typeface="Arial" pitchFamily="34" charset="0"/>
                <a:cs typeface="Arial" pitchFamily="34" charset="0"/>
                <a:hlinkClick r:id="rId9"/>
              </a:rPr>
              <a:t>https://</a:t>
            </a:r>
            <a:r>
              <a:rPr lang="ru-RU" sz="800" b="1" dirty="0" smtClean="0">
                <a:latin typeface="Arial" pitchFamily="34" charset="0"/>
                <a:cs typeface="Arial" pitchFamily="34" charset="0"/>
                <a:hlinkClick r:id="rId9"/>
              </a:rPr>
              <a:t>фонд-брянск.рф/</a:t>
            </a: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object 51"/>
          <p:cNvSpPr/>
          <p:nvPr/>
        </p:nvSpPr>
        <p:spPr>
          <a:xfrm>
            <a:off x="2590800" y="4648200"/>
            <a:ext cx="1447800" cy="270495"/>
          </a:xfrm>
          <a:custGeom>
            <a:avLst/>
            <a:gdLst/>
            <a:ahLst/>
            <a:cxnLst/>
            <a:rect l="l" t="t" r="r" b="b"/>
            <a:pathLst>
              <a:path w="842010" h="180339">
                <a:moveTo>
                  <a:pt x="751719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59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60" y="153639"/>
                </a:lnTo>
                <a:lnTo>
                  <a:pt x="54967" y="172926"/>
                </a:lnTo>
                <a:lnTo>
                  <a:pt x="89999" y="179999"/>
                </a:lnTo>
                <a:lnTo>
                  <a:pt x="751719" y="179999"/>
                </a:lnTo>
                <a:lnTo>
                  <a:pt x="786751" y="172926"/>
                </a:lnTo>
                <a:lnTo>
                  <a:pt x="815358" y="153639"/>
                </a:lnTo>
                <a:lnTo>
                  <a:pt x="834646" y="125031"/>
                </a:lnTo>
                <a:lnTo>
                  <a:pt x="841719" y="89999"/>
                </a:lnTo>
                <a:lnTo>
                  <a:pt x="834646" y="54967"/>
                </a:lnTo>
                <a:lnTo>
                  <a:pt x="815358" y="26359"/>
                </a:lnTo>
                <a:lnTo>
                  <a:pt x="786751" y="7072"/>
                </a:lnTo>
                <a:lnTo>
                  <a:pt x="75171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algn="ctr"/>
            <a:r>
              <a:rPr lang="en-US" sz="800" b="1" dirty="0" smtClean="0">
                <a:latin typeface="Arial" pitchFamily="34" charset="0"/>
                <a:cs typeface="Arial" pitchFamily="34" charset="0"/>
                <a:hlinkClick r:id="rId10"/>
              </a:rPr>
              <a:t>https://rck32.ru/o-centre</a:t>
            </a: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object 51"/>
          <p:cNvSpPr/>
          <p:nvPr/>
        </p:nvSpPr>
        <p:spPr>
          <a:xfrm>
            <a:off x="4495800" y="4648200"/>
            <a:ext cx="1447800" cy="270495"/>
          </a:xfrm>
          <a:custGeom>
            <a:avLst/>
            <a:gdLst/>
            <a:ahLst/>
            <a:cxnLst/>
            <a:rect l="l" t="t" r="r" b="b"/>
            <a:pathLst>
              <a:path w="842010" h="180339">
                <a:moveTo>
                  <a:pt x="751719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59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60" y="153639"/>
                </a:lnTo>
                <a:lnTo>
                  <a:pt x="54967" y="172926"/>
                </a:lnTo>
                <a:lnTo>
                  <a:pt x="89999" y="179999"/>
                </a:lnTo>
                <a:lnTo>
                  <a:pt x="751719" y="179999"/>
                </a:lnTo>
                <a:lnTo>
                  <a:pt x="786751" y="172926"/>
                </a:lnTo>
                <a:lnTo>
                  <a:pt x="815358" y="153639"/>
                </a:lnTo>
                <a:lnTo>
                  <a:pt x="834646" y="125031"/>
                </a:lnTo>
                <a:lnTo>
                  <a:pt x="841719" y="89999"/>
                </a:lnTo>
                <a:lnTo>
                  <a:pt x="834646" y="54967"/>
                </a:lnTo>
                <a:lnTo>
                  <a:pt x="815358" y="26359"/>
                </a:lnTo>
                <a:lnTo>
                  <a:pt x="786751" y="7072"/>
                </a:lnTo>
                <a:lnTo>
                  <a:pt x="75171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algn="ctr"/>
            <a:r>
              <a:rPr lang="en-US" sz="800" b="1" dirty="0" smtClean="0">
                <a:latin typeface="Arial" pitchFamily="34" charset="0"/>
                <a:cs typeface="Arial" pitchFamily="34" charset="0"/>
                <a:hlinkClick r:id="rId11"/>
              </a:rPr>
              <a:t>http://brprompark.ru/</a:t>
            </a: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Овал 66">
            <a:hlinkClick r:id="rId12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68" name="object 11"/>
          <p:cNvGrpSpPr/>
          <p:nvPr/>
        </p:nvGrpSpPr>
        <p:grpSpPr>
          <a:xfrm>
            <a:off x="6172200" y="1371600"/>
            <a:ext cx="1710055" cy="1710055"/>
            <a:chOff x="4343389" y="1401545"/>
            <a:chExt cx="1710055" cy="1710055"/>
          </a:xfrm>
        </p:grpSpPr>
        <p:sp>
          <p:nvSpPr>
            <p:cNvPr id="69" name="object 12"/>
            <p:cNvSpPr/>
            <p:nvPr/>
          </p:nvSpPr>
          <p:spPr>
            <a:xfrm>
              <a:off x="4343389" y="1401545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4" h="1710055">
                  <a:moveTo>
                    <a:pt x="1428960" y="0"/>
                  </a:moveTo>
                  <a:lnTo>
                    <a:pt x="281039" y="0"/>
                  </a:lnTo>
                  <a:lnTo>
                    <a:pt x="235453" y="3678"/>
                  </a:lnTo>
                  <a:lnTo>
                    <a:pt x="192209" y="14327"/>
                  </a:lnTo>
                  <a:lnTo>
                    <a:pt x="151885" y="31369"/>
                  </a:lnTo>
                  <a:lnTo>
                    <a:pt x="115061" y="54224"/>
                  </a:lnTo>
                  <a:lnTo>
                    <a:pt x="82314" y="82314"/>
                  </a:lnTo>
                  <a:lnTo>
                    <a:pt x="54224" y="115060"/>
                  </a:lnTo>
                  <a:lnTo>
                    <a:pt x="31369" y="151885"/>
                  </a:lnTo>
                  <a:lnTo>
                    <a:pt x="14327" y="192208"/>
                  </a:lnTo>
                  <a:lnTo>
                    <a:pt x="3678" y="235452"/>
                  </a:lnTo>
                  <a:lnTo>
                    <a:pt x="0" y="281038"/>
                  </a:lnTo>
                  <a:lnTo>
                    <a:pt x="0" y="1428960"/>
                  </a:lnTo>
                  <a:lnTo>
                    <a:pt x="3678" y="1474546"/>
                  </a:lnTo>
                  <a:lnTo>
                    <a:pt x="14327" y="1517790"/>
                  </a:lnTo>
                  <a:lnTo>
                    <a:pt x="31369" y="1558114"/>
                  </a:lnTo>
                  <a:lnTo>
                    <a:pt x="54224" y="1594938"/>
                  </a:lnTo>
                  <a:lnTo>
                    <a:pt x="82314" y="1627684"/>
                  </a:lnTo>
                  <a:lnTo>
                    <a:pt x="115061" y="1655774"/>
                  </a:lnTo>
                  <a:lnTo>
                    <a:pt x="151885" y="1678630"/>
                  </a:lnTo>
                  <a:lnTo>
                    <a:pt x="192209" y="1695671"/>
                  </a:lnTo>
                  <a:lnTo>
                    <a:pt x="235453" y="1706320"/>
                  </a:lnTo>
                  <a:lnTo>
                    <a:pt x="281039" y="1709999"/>
                  </a:lnTo>
                  <a:lnTo>
                    <a:pt x="1428960" y="1709999"/>
                  </a:lnTo>
                  <a:lnTo>
                    <a:pt x="1474546" y="1706320"/>
                  </a:lnTo>
                  <a:lnTo>
                    <a:pt x="1517790" y="1695671"/>
                  </a:lnTo>
                  <a:lnTo>
                    <a:pt x="1558114" y="1678630"/>
                  </a:lnTo>
                  <a:lnTo>
                    <a:pt x="1594938" y="1655774"/>
                  </a:lnTo>
                  <a:lnTo>
                    <a:pt x="1627685" y="1627684"/>
                  </a:lnTo>
                  <a:lnTo>
                    <a:pt x="1655775" y="1594938"/>
                  </a:lnTo>
                  <a:lnTo>
                    <a:pt x="1678631" y="1558114"/>
                  </a:lnTo>
                  <a:lnTo>
                    <a:pt x="1695672" y="1517790"/>
                  </a:lnTo>
                  <a:lnTo>
                    <a:pt x="1706322" y="1474546"/>
                  </a:lnTo>
                  <a:lnTo>
                    <a:pt x="1710000" y="1428960"/>
                  </a:lnTo>
                  <a:lnTo>
                    <a:pt x="1710000" y="281038"/>
                  </a:lnTo>
                  <a:lnTo>
                    <a:pt x="1706322" y="235452"/>
                  </a:lnTo>
                  <a:lnTo>
                    <a:pt x="1695672" y="192208"/>
                  </a:lnTo>
                  <a:lnTo>
                    <a:pt x="1678631" y="151885"/>
                  </a:lnTo>
                  <a:lnTo>
                    <a:pt x="1655775" y="115060"/>
                  </a:lnTo>
                  <a:lnTo>
                    <a:pt x="1627685" y="82314"/>
                  </a:lnTo>
                  <a:lnTo>
                    <a:pt x="1594938" y="54224"/>
                  </a:lnTo>
                  <a:lnTo>
                    <a:pt x="1558114" y="31369"/>
                  </a:lnTo>
                  <a:lnTo>
                    <a:pt x="1517790" y="14327"/>
                  </a:lnTo>
                  <a:lnTo>
                    <a:pt x="1474546" y="3678"/>
                  </a:lnTo>
                  <a:lnTo>
                    <a:pt x="142896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6" name="object 13"/>
            <p:cNvSpPr/>
            <p:nvPr/>
          </p:nvSpPr>
          <p:spPr>
            <a:xfrm>
              <a:off x="4432189" y="1526428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29" y="0"/>
                  </a:moveTo>
                  <a:lnTo>
                    <a:pt x="175488" y="0"/>
                  </a:lnTo>
                  <a:lnTo>
                    <a:pt x="128837" y="6268"/>
                  </a:lnTo>
                  <a:lnTo>
                    <a:pt x="86916" y="23959"/>
                  </a:lnTo>
                  <a:lnTo>
                    <a:pt x="51399" y="51399"/>
                  </a:lnTo>
                  <a:lnTo>
                    <a:pt x="23959" y="86915"/>
                  </a:lnTo>
                  <a:lnTo>
                    <a:pt x="6268" y="128836"/>
                  </a:lnTo>
                  <a:lnTo>
                    <a:pt x="0" y="175488"/>
                  </a:lnTo>
                  <a:lnTo>
                    <a:pt x="0" y="411308"/>
                  </a:lnTo>
                  <a:lnTo>
                    <a:pt x="6268" y="457960"/>
                  </a:lnTo>
                  <a:lnTo>
                    <a:pt x="23959" y="499881"/>
                  </a:lnTo>
                  <a:lnTo>
                    <a:pt x="51399" y="535397"/>
                  </a:lnTo>
                  <a:lnTo>
                    <a:pt x="86916" y="562837"/>
                  </a:lnTo>
                  <a:lnTo>
                    <a:pt x="128837" y="580528"/>
                  </a:lnTo>
                  <a:lnTo>
                    <a:pt x="175488" y="586797"/>
                  </a:lnTo>
                  <a:lnTo>
                    <a:pt x="1281429" y="586797"/>
                  </a:lnTo>
                  <a:lnTo>
                    <a:pt x="1328081" y="580528"/>
                  </a:lnTo>
                  <a:lnTo>
                    <a:pt x="1370002" y="562837"/>
                  </a:lnTo>
                  <a:lnTo>
                    <a:pt x="1405519" y="535397"/>
                  </a:lnTo>
                  <a:lnTo>
                    <a:pt x="1432959" y="499881"/>
                  </a:lnTo>
                  <a:lnTo>
                    <a:pt x="1450650" y="457960"/>
                  </a:lnTo>
                  <a:lnTo>
                    <a:pt x="1456918" y="411308"/>
                  </a:lnTo>
                  <a:lnTo>
                    <a:pt x="1456918" y="175488"/>
                  </a:lnTo>
                  <a:lnTo>
                    <a:pt x="1450650" y="128836"/>
                  </a:lnTo>
                  <a:lnTo>
                    <a:pt x="1432959" y="86915"/>
                  </a:lnTo>
                  <a:lnTo>
                    <a:pt x="1405519" y="51399"/>
                  </a:lnTo>
                  <a:lnTo>
                    <a:pt x="1370002" y="23959"/>
                  </a:lnTo>
                  <a:lnTo>
                    <a:pt x="1328081" y="6268"/>
                  </a:lnTo>
                  <a:lnTo>
                    <a:pt x="128142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6324600" y="1676400"/>
            <a:ext cx="1805155" cy="271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327660" algn="ctr">
              <a:lnSpc>
                <a:spcPts val="700"/>
              </a:lnSpc>
              <a:spcBef>
                <a:spcPts val="140"/>
              </a:spcBef>
            </a:pPr>
            <a:r>
              <a:rPr lang="ru-RU" sz="800" dirty="0">
                <a:latin typeface="Arial" pitchFamily="34" charset="0"/>
                <a:cs typeface="Arial" pitchFamily="34" charset="0"/>
              </a:rPr>
              <a:t>ФП МСП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БО «БРЯНСКИЙ </a:t>
            </a:r>
            <a:r>
              <a:rPr lang="ru-RU" sz="800" dirty="0">
                <a:latin typeface="Arial" pitchFamily="34" charset="0"/>
                <a:cs typeface="Arial" pitchFamily="34" charset="0"/>
              </a:rPr>
              <a:t>ГАРАНТИЙНЫЙ ФОНД»</a:t>
            </a:r>
          </a:p>
        </p:txBody>
      </p:sp>
      <p:sp>
        <p:nvSpPr>
          <p:cNvPr id="88" name="object 41"/>
          <p:cNvSpPr txBox="1"/>
          <p:nvPr/>
        </p:nvSpPr>
        <p:spPr>
          <a:xfrm>
            <a:off x="6324600" y="2209800"/>
            <a:ext cx="1600310" cy="19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327660" algn="ctr">
              <a:lnSpc>
                <a:spcPts val="700"/>
              </a:lnSpc>
              <a:spcBef>
                <a:spcPts val="140"/>
              </a:spcBef>
            </a:pPr>
            <a:r>
              <a:rPr lang="ru-RU" sz="600" b="1" dirty="0" smtClean="0">
                <a:latin typeface="Arial" pitchFamily="34" charset="0"/>
                <a:cs typeface="Arial" pitchFamily="34" charset="0"/>
              </a:rPr>
              <a:t> ФП </a:t>
            </a:r>
            <a:r>
              <a:rPr lang="ru-RU" sz="600" b="1" dirty="0">
                <a:latin typeface="Arial" pitchFamily="34" charset="0"/>
                <a:cs typeface="Arial" pitchFamily="34" charset="0"/>
              </a:rPr>
              <a:t>МСП БО </a:t>
            </a:r>
            <a:r>
              <a:rPr lang="ru-RU" sz="600" b="1" dirty="0" smtClean="0">
                <a:latin typeface="Arial" pitchFamily="34" charset="0"/>
                <a:cs typeface="Arial" pitchFamily="34" charset="0"/>
              </a:rPr>
              <a:t>«БРЯНСКИЙ     ГАРАНТИЙНЫЙ ФОНД»</a:t>
            </a:r>
            <a:endParaRPr sz="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object 42"/>
          <p:cNvSpPr/>
          <p:nvPr/>
        </p:nvSpPr>
        <p:spPr>
          <a:xfrm>
            <a:off x="6477000" y="2667000"/>
            <a:ext cx="1295400" cy="304800"/>
          </a:xfrm>
          <a:custGeom>
            <a:avLst/>
            <a:gdLst/>
            <a:ahLst/>
            <a:cxnLst/>
            <a:rect l="l" t="t" r="r" b="b"/>
            <a:pathLst>
              <a:path w="842010" h="180339">
                <a:moveTo>
                  <a:pt x="751719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60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1"/>
                </a:lnTo>
                <a:lnTo>
                  <a:pt x="26360" y="153639"/>
                </a:lnTo>
                <a:lnTo>
                  <a:pt x="54967" y="172926"/>
                </a:lnTo>
                <a:lnTo>
                  <a:pt x="89999" y="179999"/>
                </a:lnTo>
                <a:lnTo>
                  <a:pt x="751719" y="179999"/>
                </a:lnTo>
                <a:lnTo>
                  <a:pt x="786751" y="172926"/>
                </a:lnTo>
                <a:lnTo>
                  <a:pt x="815358" y="153639"/>
                </a:lnTo>
                <a:lnTo>
                  <a:pt x="834646" y="125031"/>
                </a:lnTo>
                <a:lnTo>
                  <a:pt x="841719" y="89999"/>
                </a:lnTo>
                <a:lnTo>
                  <a:pt x="834646" y="54967"/>
                </a:lnTo>
                <a:lnTo>
                  <a:pt x="815358" y="26360"/>
                </a:lnTo>
                <a:lnTo>
                  <a:pt x="786751" y="7072"/>
                </a:lnTo>
                <a:lnTo>
                  <a:pt x="751719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6400800" y="2743200"/>
            <a:ext cx="1600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 smtClean="0">
                <a:latin typeface="Arial" pitchFamily="34" charset="0"/>
                <a:cs typeface="Arial" pitchFamily="34" charset="0"/>
                <a:hlinkClick r:id="rId13"/>
              </a:rPr>
              <a:t>http://www.garant-fond.ru/</a:t>
            </a: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75895" marR="5080">
              <a:lnSpc>
                <a:spcPct val="100800"/>
              </a:lnSpc>
              <a:spcBef>
                <a:spcPts val="75"/>
              </a:spcBef>
            </a:pPr>
            <a:r>
              <a:rPr lang="ru-RU" spc="-25" dirty="0" smtClean="0"/>
              <a:t>ДЕПАРТАМЕНТЫ</a:t>
            </a:r>
            <a:r>
              <a:rPr spc="-25" dirty="0" smtClean="0"/>
              <a:t>,</a:t>
            </a:r>
            <a:r>
              <a:rPr spc="-20" dirty="0" smtClean="0"/>
              <a:t> </a:t>
            </a:r>
            <a:r>
              <a:rPr spc="-15" dirty="0"/>
              <a:t>ОКАЗЫВАЮЩИЕ </a:t>
            </a:r>
            <a:r>
              <a:rPr spc="-5" dirty="0"/>
              <a:t>ПОДДЕРЖКУ </a:t>
            </a:r>
            <a:r>
              <a:rPr spc="-655" dirty="0"/>
              <a:t> </a:t>
            </a:r>
            <a:r>
              <a:rPr spc="-15" dirty="0"/>
              <a:t>ПРЕДПРИНИМАТЕЛЯМ</a:t>
            </a:r>
            <a:r>
              <a:rPr spc="-5" dirty="0"/>
              <a:t> </a:t>
            </a:r>
            <a:r>
              <a:rPr dirty="0"/>
              <a:t>И</a:t>
            </a:r>
            <a:r>
              <a:rPr spc="-5" dirty="0"/>
              <a:t> </a:t>
            </a:r>
            <a:r>
              <a:rPr spc="-40" dirty="0"/>
              <a:t>ИНВЕСТОРАМ</a:t>
            </a:r>
          </a:p>
        </p:txBody>
      </p:sp>
      <p:sp>
        <p:nvSpPr>
          <p:cNvPr id="3" name="object 3"/>
          <p:cNvSpPr/>
          <p:nvPr/>
        </p:nvSpPr>
        <p:spPr>
          <a:xfrm>
            <a:off x="627016" y="163628"/>
            <a:ext cx="1346200" cy="274320"/>
          </a:xfrm>
          <a:custGeom>
            <a:avLst/>
            <a:gdLst/>
            <a:ahLst/>
            <a:cxnLst/>
            <a:rect l="l" t="t" r="r" b="b"/>
            <a:pathLst>
              <a:path w="1346200" h="274320">
                <a:moveTo>
                  <a:pt x="1208699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8" y="56058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208698" y="273845"/>
                </a:lnTo>
                <a:lnTo>
                  <a:pt x="1251976" y="266864"/>
                </a:lnTo>
                <a:lnTo>
                  <a:pt x="1289563" y="247427"/>
                </a:lnTo>
                <a:lnTo>
                  <a:pt x="1319202" y="217787"/>
                </a:lnTo>
                <a:lnTo>
                  <a:pt x="1338640" y="180200"/>
                </a:lnTo>
                <a:lnTo>
                  <a:pt x="1345622" y="136922"/>
                </a:lnTo>
                <a:lnTo>
                  <a:pt x="1338641" y="93644"/>
                </a:lnTo>
                <a:lnTo>
                  <a:pt x="1319204" y="56058"/>
                </a:lnTo>
                <a:lnTo>
                  <a:pt x="1289564" y="26418"/>
                </a:lnTo>
                <a:lnTo>
                  <a:pt x="1251977" y="6980"/>
                </a:lnTo>
                <a:lnTo>
                  <a:pt x="120869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62419" y="227076"/>
            <a:ext cx="10547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меры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господдержки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7016" y="1401545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5" y="0"/>
                </a:moveTo>
                <a:lnTo>
                  <a:pt x="278296" y="0"/>
                </a:lnTo>
                <a:lnTo>
                  <a:pt x="233155" y="3642"/>
                </a:lnTo>
                <a:lnTo>
                  <a:pt x="190333" y="14187"/>
                </a:lnTo>
                <a:lnTo>
                  <a:pt x="150403" y="31063"/>
                </a:lnTo>
                <a:lnTo>
                  <a:pt x="113938" y="53695"/>
                </a:lnTo>
                <a:lnTo>
                  <a:pt x="81511" y="81511"/>
                </a:lnTo>
                <a:lnTo>
                  <a:pt x="53695" y="113939"/>
                </a:lnTo>
                <a:lnTo>
                  <a:pt x="31062" y="150404"/>
                </a:lnTo>
                <a:lnTo>
                  <a:pt x="14187" y="190334"/>
                </a:lnTo>
                <a:lnTo>
                  <a:pt x="3642" y="233157"/>
                </a:lnTo>
                <a:lnTo>
                  <a:pt x="0" y="278298"/>
                </a:lnTo>
                <a:lnTo>
                  <a:pt x="0" y="566026"/>
                </a:lnTo>
                <a:lnTo>
                  <a:pt x="3642" y="611167"/>
                </a:lnTo>
                <a:lnTo>
                  <a:pt x="14187" y="653989"/>
                </a:lnTo>
                <a:lnTo>
                  <a:pt x="31062" y="693919"/>
                </a:lnTo>
                <a:lnTo>
                  <a:pt x="53695" y="730385"/>
                </a:lnTo>
                <a:lnTo>
                  <a:pt x="81511" y="762812"/>
                </a:lnTo>
                <a:lnTo>
                  <a:pt x="113938" y="790628"/>
                </a:lnTo>
                <a:lnTo>
                  <a:pt x="150403" y="813260"/>
                </a:lnTo>
                <a:lnTo>
                  <a:pt x="190333" y="830136"/>
                </a:lnTo>
                <a:lnTo>
                  <a:pt x="233155" y="840681"/>
                </a:lnTo>
                <a:lnTo>
                  <a:pt x="278296" y="844323"/>
                </a:lnTo>
                <a:lnTo>
                  <a:pt x="4219545" y="844323"/>
                </a:lnTo>
                <a:lnTo>
                  <a:pt x="4264686" y="840681"/>
                </a:lnTo>
                <a:lnTo>
                  <a:pt x="4307508" y="830136"/>
                </a:lnTo>
                <a:lnTo>
                  <a:pt x="4347438" y="813260"/>
                </a:lnTo>
                <a:lnTo>
                  <a:pt x="4383903" y="790628"/>
                </a:lnTo>
                <a:lnTo>
                  <a:pt x="4416330" y="762812"/>
                </a:lnTo>
                <a:lnTo>
                  <a:pt x="4444146" y="730385"/>
                </a:lnTo>
                <a:lnTo>
                  <a:pt x="4466778" y="693919"/>
                </a:lnTo>
                <a:lnTo>
                  <a:pt x="4483653" y="653989"/>
                </a:lnTo>
                <a:lnTo>
                  <a:pt x="4494199" y="611167"/>
                </a:lnTo>
                <a:lnTo>
                  <a:pt x="4497841" y="566026"/>
                </a:lnTo>
                <a:lnTo>
                  <a:pt x="4497841" y="278298"/>
                </a:lnTo>
                <a:lnTo>
                  <a:pt x="4494199" y="233157"/>
                </a:lnTo>
                <a:lnTo>
                  <a:pt x="4483653" y="190334"/>
                </a:lnTo>
                <a:lnTo>
                  <a:pt x="4466778" y="150404"/>
                </a:lnTo>
                <a:lnTo>
                  <a:pt x="4444146" y="113939"/>
                </a:lnTo>
                <a:lnTo>
                  <a:pt x="4416330" y="81511"/>
                </a:lnTo>
                <a:lnTo>
                  <a:pt x="4383903" y="53695"/>
                </a:lnTo>
                <a:lnTo>
                  <a:pt x="4347438" y="31063"/>
                </a:lnTo>
                <a:lnTo>
                  <a:pt x="4307508" y="14187"/>
                </a:lnTo>
                <a:lnTo>
                  <a:pt x="4264686" y="3642"/>
                </a:lnTo>
                <a:lnTo>
                  <a:pt x="421954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415826" y="1625500"/>
            <a:ext cx="3420110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lang="ru-RU" sz="1100" b="1" dirty="0" smtClean="0">
                <a:latin typeface="Arial"/>
                <a:cs typeface="Arial"/>
              </a:rPr>
              <a:t>ДЕПАРТАМЕНТ ПРОМЫШЛЕННОСТИ, ТРАНСПОРТА И СВЯЗИ БРЯНСКОЙ 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7016" y="2417033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5" y="0"/>
                </a:moveTo>
                <a:lnTo>
                  <a:pt x="278296" y="0"/>
                </a:lnTo>
                <a:lnTo>
                  <a:pt x="233155" y="3642"/>
                </a:lnTo>
                <a:lnTo>
                  <a:pt x="190333" y="14187"/>
                </a:lnTo>
                <a:lnTo>
                  <a:pt x="150403" y="31063"/>
                </a:lnTo>
                <a:lnTo>
                  <a:pt x="113938" y="53695"/>
                </a:lnTo>
                <a:lnTo>
                  <a:pt x="81511" y="81511"/>
                </a:lnTo>
                <a:lnTo>
                  <a:pt x="53695" y="113939"/>
                </a:lnTo>
                <a:lnTo>
                  <a:pt x="31062" y="150404"/>
                </a:lnTo>
                <a:lnTo>
                  <a:pt x="14187" y="190334"/>
                </a:lnTo>
                <a:lnTo>
                  <a:pt x="3642" y="233157"/>
                </a:lnTo>
                <a:lnTo>
                  <a:pt x="0" y="278298"/>
                </a:lnTo>
                <a:lnTo>
                  <a:pt x="0" y="566026"/>
                </a:lnTo>
                <a:lnTo>
                  <a:pt x="3642" y="611167"/>
                </a:lnTo>
                <a:lnTo>
                  <a:pt x="14187" y="653989"/>
                </a:lnTo>
                <a:lnTo>
                  <a:pt x="31062" y="693919"/>
                </a:lnTo>
                <a:lnTo>
                  <a:pt x="53695" y="730385"/>
                </a:lnTo>
                <a:lnTo>
                  <a:pt x="81511" y="762812"/>
                </a:lnTo>
                <a:lnTo>
                  <a:pt x="113938" y="790628"/>
                </a:lnTo>
                <a:lnTo>
                  <a:pt x="150403" y="813260"/>
                </a:lnTo>
                <a:lnTo>
                  <a:pt x="190333" y="830136"/>
                </a:lnTo>
                <a:lnTo>
                  <a:pt x="233155" y="840681"/>
                </a:lnTo>
                <a:lnTo>
                  <a:pt x="278296" y="844323"/>
                </a:lnTo>
                <a:lnTo>
                  <a:pt x="4219545" y="844323"/>
                </a:lnTo>
                <a:lnTo>
                  <a:pt x="4264686" y="840681"/>
                </a:lnTo>
                <a:lnTo>
                  <a:pt x="4307508" y="830136"/>
                </a:lnTo>
                <a:lnTo>
                  <a:pt x="4347438" y="813260"/>
                </a:lnTo>
                <a:lnTo>
                  <a:pt x="4383903" y="790628"/>
                </a:lnTo>
                <a:lnTo>
                  <a:pt x="4416330" y="762812"/>
                </a:lnTo>
                <a:lnTo>
                  <a:pt x="4444146" y="730385"/>
                </a:lnTo>
                <a:lnTo>
                  <a:pt x="4466778" y="693919"/>
                </a:lnTo>
                <a:lnTo>
                  <a:pt x="4483653" y="653989"/>
                </a:lnTo>
                <a:lnTo>
                  <a:pt x="4494199" y="611167"/>
                </a:lnTo>
                <a:lnTo>
                  <a:pt x="4497841" y="566026"/>
                </a:lnTo>
                <a:lnTo>
                  <a:pt x="4497841" y="278298"/>
                </a:lnTo>
                <a:lnTo>
                  <a:pt x="4494199" y="233157"/>
                </a:lnTo>
                <a:lnTo>
                  <a:pt x="4483653" y="190334"/>
                </a:lnTo>
                <a:lnTo>
                  <a:pt x="4466778" y="150404"/>
                </a:lnTo>
                <a:lnTo>
                  <a:pt x="4444146" y="113939"/>
                </a:lnTo>
                <a:lnTo>
                  <a:pt x="4416330" y="81511"/>
                </a:lnTo>
                <a:lnTo>
                  <a:pt x="4383903" y="53695"/>
                </a:lnTo>
                <a:lnTo>
                  <a:pt x="4347438" y="31063"/>
                </a:lnTo>
                <a:lnTo>
                  <a:pt x="4307508" y="14187"/>
                </a:lnTo>
                <a:lnTo>
                  <a:pt x="4264686" y="3642"/>
                </a:lnTo>
                <a:lnTo>
                  <a:pt x="421954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1415826" y="2657855"/>
            <a:ext cx="3085465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lang="ru-RU" sz="1100" b="1" dirty="0" smtClean="0">
                <a:latin typeface="Arial"/>
                <a:cs typeface="Arial"/>
              </a:rPr>
              <a:t>ДЕПАРТАМЕНТ СТРОИТЕЛЬСТВА БРЯНСКОЙ 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27016" y="4448009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5" y="0"/>
                </a:moveTo>
                <a:lnTo>
                  <a:pt x="278296" y="0"/>
                </a:lnTo>
                <a:lnTo>
                  <a:pt x="233155" y="3642"/>
                </a:lnTo>
                <a:lnTo>
                  <a:pt x="190333" y="14187"/>
                </a:lnTo>
                <a:lnTo>
                  <a:pt x="150403" y="31063"/>
                </a:lnTo>
                <a:lnTo>
                  <a:pt x="113938" y="53695"/>
                </a:lnTo>
                <a:lnTo>
                  <a:pt x="81511" y="81511"/>
                </a:lnTo>
                <a:lnTo>
                  <a:pt x="53695" y="113938"/>
                </a:lnTo>
                <a:lnTo>
                  <a:pt x="31062" y="150403"/>
                </a:lnTo>
                <a:lnTo>
                  <a:pt x="14187" y="190334"/>
                </a:lnTo>
                <a:lnTo>
                  <a:pt x="3642" y="233156"/>
                </a:lnTo>
                <a:lnTo>
                  <a:pt x="0" y="278297"/>
                </a:lnTo>
                <a:lnTo>
                  <a:pt x="0" y="566025"/>
                </a:lnTo>
                <a:lnTo>
                  <a:pt x="3642" y="611166"/>
                </a:lnTo>
                <a:lnTo>
                  <a:pt x="14187" y="653988"/>
                </a:lnTo>
                <a:lnTo>
                  <a:pt x="31062" y="693919"/>
                </a:lnTo>
                <a:lnTo>
                  <a:pt x="53695" y="730384"/>
                </a:lnTo>
                <a:lnTo>
                  <a:pt x="81511" y="762811"/>
                </a:lnTo>
                <a:lnTo>
                  <a:pt x="113938" y="790627"/>
                </a:lnTo>
                <a:lnTo>
                  <a:pt x="150403" y="813259"/>
                </a:lnTo>
                <a:lnTo>
                  <a:pt x="190333" y="830134"/>
                </a:lnTo>
                <a:lnTo>
                  <a:pt x="233155" y="840680"/>
                </a:lnTo>
                <a:lnTo>
                  <a:pt x="278296" y="844322"/>
                </a:lnTo>
                <a:lnTo>
                  <a:pt x="4219545" y="844322"/>
                </a:lnTo>
                <a:lnTo>
                  <a:pt x="4264686" y="840680"/>
                </a:lnTo>
                <a:lnTo>
                  <a:pt x="4307508" y="830134"/>
                </a:lnTo>
                <a:lnTo>
                  <a:pt x="4347438" y="813259"/>
                </a:lnTo>
                <a:lnTo>
                  <a:pt x="4383903" y="790627"/>
                </a:lnTo>
                <a:lnTo>
                  <a:pt x="4416330" y="762811"/>
                </a:lnTo>
                <a:lnTo>
                  <a:pt x="4444146" y="730384"/>
                </a:lnTo>
                <a:lnTo>
                  <a:pt x="4466778" y="693919"/>
                </a:lnTo>
                <a:lnTo>
                  <a:pt x="4483653" y="653988"/>
                </a:lnTo>
                <a:lnTo>
                  <a:pt x="4494199" y="611166"/>
                </a:lnTo>
                <a:lnTo>
                  <a:pt x="4497841" y="566025"/>
                </a:lnTo>
                <a:lnTo>
                  <a:pt x="4497841" y="278297"/>
                </a:lnTo>
                <a:lnTo>
                  <a:pt x="4494199" y="233156"/>
                </a:lnTo>
                <a:lnTo>
                  <a:pt x="4483653" y="190334"/>
                </a:lnTo>
                <a:lnTo>
                  <a:pt x="4466778" y="150403"/>
                </a:lnTo>
                <a:lnTo>
                  <a:pt x="4444146" y="113938"/>
                </a:lnTo>
                <a:lnTo>
                  <a:pt x="4416330" y="81511"/>
                </a:lnTo>
                <a:lnTo>
                  <a:pt x="4383903" y="53695"/>
                </a:lnTo>
                <a:lnTo>
                  <a:pt x="4347438" y="31063"/>
                </a:lnTo>
                <a:lnTo>
                  <a:pt x="4307508" y="14187"/>
                </a:lnTo>
                <a:lnTo>
                  <a:pt x="4264686" y="3642"/>
                </a:lnTo>
                <a:lnTo>
                  <a:pt x="421954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1415826" y="4690872"/>
            <a:ext cx="2980055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lang="ru-RU" sz="1100" b="1" dirty="0" smtClean="0">
                <a:latin typeface="Arial"/>
                <a:cs typeface="Arial"/>
              </a:rPr>
              <a:t>ДЕПАРТАМЕНТ ПРИРОДНЫХ РЕСУРСОВ И ЭКОЛОГИИ БРЯНСКОЙ 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27016" y="5463499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5" y="0"/>
                </a:moveTo>
                <a:lnTo>
                  <a:pt x="278296" y="0"/>
                </a:lnTo>
                <a:lnTo>
                  <a:pt x="233155" y="3642"/>
                </a:lnTo>
                <a:lnTo>
                  <a:pt x="190333" y="14187"/>
                </a:lnTo>
                <a:lnTo>
                  <a:pt x="150403" y="31063"/>
                </a:lnTo>
                <a:lnTo>
                  <a:pt x="113938" y="53695"/>
                </a:lnTo>
                <a:lnTo>
                  <a:pt x="81511" y="81511"/>
                </a:lnTo>
                <a:lnTo>
                  <a:pt x="53695" y="113938"/>
                </a:lnTo>
                <a:lnTo>
                  <a:pt x="31062" y="150403"/>
                </a:lnTo>
                <a:lnTo>
                  <a:pt x="14187" y="190333"/>
                </a:lnTo>
                <a:lnTo>
                  <a:pt x="3642" y="233156"/>
                </a:lnTo>
                <a:lnTo>
                  <a:pt x="0" y="278297"/>
                </a:lnTo>
                <a:lnTo>
                  <a:pt x="0" y="566024"/>
                </a:lnTo>
                <a:lnTo>
                  <a:pt x="3642" y="611166"/>
                </a:lnTo>
                <a:lnTo>
                  <a:pt x="14187" y="653988"/>
                </a:lnTo>
                <a:lnTo>
                  <a:pt x="31062" y="693918"/>
                </a:lnTo>
                <a:lnTo>
                  <a:pt x="53695" y="730383"/>
                </a:lnTo>
                <a:lnTo>
                  <a:pt x="81511" y="762811"/>
                </a:lnTo>
                <a:lnTo>
                  <a:pt x="113938" y="790627"/>
                </a:lnTo>
                <a:lnTo>
                  <a:pt x="150403" y="813259"/>
                </a:lnTo>
                <a:lnTo>
                  <a:pt x="190333" y="830134"/>
                </a:lnTo>
                <a:lnTo>
                  <a:pt x="233155" y="840680"/>
                </a:lnTo>
                <a:lnTo>
                  <a:pt x="278296" y="844322"/>
                </a:lnTo>
                <a:lnTo>
                  <a:pt x="4219545" y="844322"/>
                </a:lnTo>
                <a:lnTo>
                  <a:pt x="4264686" y="840680"/>
                </a:lnTo>
                <a:lnTo>
                  <a:pt x="4307508" y="830134"/>
                </a:lnTo>
                <a:lnTo>
                  <a:pt x="4347438" y="813259"/>
                </a:lnTo>
                <a:lnTo>
                  <a:pt x="4383903" y="790627"/>
                </a:lnTo>
                <a:lnTo>
                  <a:pt x="4416330" y="762811"/>
                </a:lnTo>
                <a:lnTo>
                  <a:pt x="4444146" y="730383"/>
                </a:lnTo>
                <a:lnTo>
                  <a:pt x="4466778" y="693918"/>
                </a:lnTo>
                <a:lnTo>
                  <a:pt x="4483653" y="653988"/>
                </a:lnTo>
                <a:lnTo>
                  <a:pt x="4494199" y="611166"/>
                </a:lnTo>
                <a:lnTo>
                  <a:pt x="4497841" y="566024"/>
                </a:lnTo>
                <a:lnTo>
                  <a:pt x="4497841" y="278297"/>
                </a:lnTo>
                <a:lnTo>
                  <a:pt x="4494199" y="233156"/>
                </a:lnTo>
                <a:lnTo>
                  <a:pt x="4483653" y="190333"/>
                </a:lnTo>
                <a:lnTo>
                  <a:pt x="4466778" y="150403"/>
                </a:lnTo>
                <a:lnTo>
                  <a:pt x="4444146" y="113938"/>
                </a:lnTo>
                <a:lnTo>
                  <a:pt x="4416330" y="81511"/>
                </a:lnTo>
                <a:lnTo>
                  <a:pt x="4383903" y="53695"/>
                </a:lnTo>
                <a:lnTo>
                  <a:pt x="4347438" y="31063"/>
                </a:lnTo>
                <a:lnTo>
                  <a:pt x="4307508" y="14187"/>
                </a:lnTo>
                <a:lnTo>
                  <a:pt x="4264686" y="3642"/>
                </a:lnTo>
                <a:lnTo>
                  <a:pt x="421954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1415826" y="5567187"/>
            <a:ext cx="3215640" cy="679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lang="ru-RU" sz="1100" b="1" dirty="0" smtClean="0">
                <a:latin typeface="Arial"/>
                <a:cs typeface="Arial"/>
              </a:rPr>
              <a:t>ДЕПАРТАМЕНТ ТОПЛИВНО-ЭНЕРГЕТИЧЕСКОГО КОМПЛЕКСА И ЖИЛИЩНО-КОММУНАЛЬНОГО ХОЗЯЙСТВА БРЯНСКОЙ 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27016" y="3432521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5" y="0"/>
                </a:moveTo>
                <a:lnTo>
                  <a:pt x="278296" y="0"/>
                </a:lnTo>
                <a:lnTo>
                  <a:pt x="233155" y="3642"/>
                </a:lnTo>
                <a:lnTo>
                  <a:pt x="190333" y="14187"/>
                </a:lnTo>
                <a:lnTo>
                  <a:pt x="150403" y="31063"/>
                </a:lnTo>
                <a:lnTo>
                  <a:pt x="113938" y="53695"/>
                </a:lnTo>
                <a:lnTo>
                  <a:pt x="81511" y="81511"/>
                </a:lnTo>
                <a:lnTo>
                  <a:pt x="53695" y="113938"/>
                </a:lnTo>
                <a:lnTo>
                  <a:pt x="31062" y="150403"/>
                </a:lnTo>
                <a:lnTo>
                  <a:pt x="14187" y="190334"/>
                </a:lnTo>
                <a:lnTo>
                  <a:pt x="3642" y="233156"/>
                </a:lnTo>
                <a:lnTo>
                  <a:pt x="0" y="278297"/>
                </a:lnTo>
                <a:lnTo>
                  <a:pt x="0" y="566025"/>
                </a:lnTo>
                <a:lnTo>
                  <a:pt x="3642" y="611166"/>
                </a:lnTo>
                <a:lnTo>
                  <a:pt x="14187" y="653988"/>
                </a:lnTo>
                <a:lnTo>
                  <a:pt x="31062" y="693919"/>
                </a:lnTo>
                <a:lnTo>
                  <a:pt x="53695" y="730384"/>
                </a:lnTo>
                <a:lnTo>
                  <a:pt x="81511" y="762811"/>
                </a:lnTo>
                <a:lnTo>
                  <a:pt x="113938" y="790627"/>
                </a:lnTo>
                <a:lnTo>
                  <a:pt x="150403" y="813259"/>
                </a:lnTo>
                <a:lnTo>
                  <a:pt x="190333" y="830134"/>
                </a:lnTo>
                <a:lnTo>
                  <a:pt x="233155" y="840680"/>
                </a:lnTo>
                <a:lnTo>
                  <a:pt x="278296" y="844322"/>
                </a:lnTo>
                <a:lnTo>
                  <a:pt x="4219545" y="844322"/>
                </a:lnTo>
                <a:lnTo>
                  <a:pt x="4264686" y="840680"/>
                </a:lnTo>
                <a:lnTo>
                  <a:pt x="4307508" y="830134"/>
                </a:lnTo>
                <a:lnTo>
                  <a:pt x="4347438" y="813259"/>
                </a:lnTo>
                <a:lnTo>
                  <a:pt x="4383903" y="790627"/>
                </a:lnTo>
                <a:lnTo>
                  <a:pt x="4416330" y="762811"/>
                </a:lnTo>
                <a:lnTo>
                  <a:pt x="4444146" y="730384"/>
                </a:lnTo>
                <a:lnTo>
                  <a:pt x="4466778" y="693919"/>
                </a:lnTo>
                <a:lnTo>
                  <a:pt x="4483653" y="653988"/>
                </a:lnTo>
                <a:lnTo>
                  <a:pt x="4494199" y="611166"/>
                </a:lnTo>
                <a:lnTo>
                  <a:pt x="4497841" y="566025"/>
                </a:lnTo>
                <a:lnTo>
                  <a:pt x="4497841" y="278297"/>
                </a:lnTo>
                <a:lnTo>
                  <a:pt x="4494199" y="233156"/>
                </a:lnTo>
                <a:lnTo>
                  <a:pt x="4483653" y="190334"/>
                </a:lnTo>
                <a:lnTo>
                  <a:pt x="4466778" y="150403"/>
                </a:lnTo>
                <a:lnTo>
                  <a:pt x="4444146" y="113938"/>
                </a:lnTo>
                <a:lnTo>
                  <a:pt x="4416330" y="81511"/>
                </a:lnTo>
                <a:lnTo>
                  <a:pt x="4383903" y="53695"/>
                </a:lnTo>
                <a:lnTo>
                  <a:pt x="4347438" y="31063"/>
                </a:lnTo>
                <a:lnTo>
                  <a:pt x="4307508" y="14187"/>
                </a:lnTo>
                <a:lnTo>
                  <a:pt x="4264686" y="3642"/>
                </a:lnTo>
                <a:lnTo>
                  <a:pt x="421954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/>
          <p:nvPr/>
        </p:nvSpPr>
        <p:spPr>
          <a:xfrm>
            <a:off x="1415826" y="3672840"/>
            <a:ext cx="306324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 smtClean="0">
                <a:latin typeface="Arial"/>
                <a:cs typeface="Arial"/>
              </a:rPr>
              <a:t>ДЕПАРТАМЕНТ ФИНАНСОВ БРЯНСКОЙ 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271922" y="1401545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4" y="0"/>
                </a:moveTo>
                <a:lnTo>
                  <a:pt x="278296" y="0"/>
                </a:lnTo>
                <a:lnTo>
                  <a:pt x="233155" y="3642"/>
                </a:lnTo>
                <a:lnTo>
                  <a:pt x="190333" y="14187"/>
                </a:lnTo>
                <a:lnTo>
                  <a:pt x="150403" y="31063"/>
                </a:lnTo>
                <a:lnTo>
                  <a:pt x="113937" y="53695"/>
                </a:lnTo>
                <a:lnTo>
                  <a:pt x="81510" y="81511"/>
                </a:lnTo>
                <a:lnTo>
                  <a:pt x="53694" y="113939"/>
                </a:lnTo>
                <a:lnTo>
                  <a:pt x="31062" y="150404"/>
                </a:lnTo>
                <a:lnTo>
                  <a:pt x="14187" y="190334"/>
                </a:lnTo>
                <a:lnTo>
                  <a:pt x="3642" y="233157"/>
                </a:lnTo>
                <a:lnTo>
                  <a:pt x="0" y="278298"/>
                </a:lnTo>
                <a:lnTo>
                  <a:pt x="0" y="566026"/>
                </a:lnTo>
                <a:lnTo>
                  <a:pt x="3642" y="611167"/>
                </a:lnTo>
                <a:lnTo>
                  <a:pt x="14187" y="653989"/>
                </a:lnTo>
                <a:lnTo>
                  <a:pt x="31062" y="693919"/>
                </a:lnTo>
                <a:lnTo>
                  <a:pt x="53694" y="730385"/>
                </a:lnTo>
                <a:lnTo>
                  <a:pt x="81510" y="762812"/>
                </a:lnTo>
                <a:lnTo>
                  <a:pt x="113937" y="790628"/>
                </a:lnTo>
                <a:lnTo>
                  <a:pt x="150403" y="813260"/>
                </a:lnTo>
                <a:lnTo>
                  <a:pt x="190333" y="830136"/>
                </a:lnTo>
                <a:lnTo>
                  <a:pt x="233155" y="840681"/>
                </a:lnTo>
                <a:lnTo>
                  <a:pt x="278296" y="844323"/>
                </a:lnTo>
                <a:lnTo>
                  <a:pt x="4219544" y="844323"/>
                </a:lnTo>
                <a:lnTo>
                  <a:pt x="4264685" y="840681"/>
                </a:lnTo>
                <a:lnTo>
                  <a:pt x="4307507" y="830136"/>
                </a:lnTo>
                <a:lnTo>
                  <a:pt x="4347437" y="813260"/>
                </a:lnTo>
                <a:lnTo>
                  <a:pt x="4383902" y="790628"/>
                </a:lnTo>
                <a:lnTo>
                  <a:pt x="4416329" y="762812"/>
                </a:lnTo>
                <a:lnTo>
                  <a:pt x="4444145" y="730385"/>
                </a:lnTo>
                <a:lnTo>
                  <a:pt x="4466778" y="693919"/>
                </a:lnTo>
                <a:lnTo>
                  <a:pt x="4483653" y="653989"/>
                </a:lnTo>
                <a:lnTo>
                  <a:pt x="4494198" y="611167"/>
                </a:lnTo>
                <a:lnTo>
                  <a:pt x="4497840" y="566026"/>
                </a:lnTo>
                <a:lnTo>
                  <a:pt x="4497840" y="278298"/>
                </a:lnTo>
                <a:lnTo>
                  <a:pt x="4494198" y="233157"/>
                </a:lnTo>
                <a:lnTo>
                  <a:pt x="4483653" y="190334"/>
                </a:lnTo>
                <a:lnTo>
                  <a:pt x="4466778" y="150404"/>
                </a:lnTo>
                <a:lnTo>
                  <a:pt x="4444145" y="113939"/>
                </a:lnTo>
                <a:lnTo>
                  <a:pt x="4416329" y="81511"/>
                </a:lnTo>
                <a:lnTo>
                  <a:pt x="4383902" y="53695"/>
                </a:lnTo>
                <a:lnTo>
                  <a:pt x="4347437" y="31063"/>
                </a:lnTo>
                <a:lnTo>
                  <a:pt x="4307507" y="14187"/>
                </a:lnTo>
                <a:lnTo>
                  <a:pt x="4264685" y="3642"/>
                </a:lnTo>
                <a:lnTo>
                  <a:pt x="42195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6060731" y="1642871"/>
            <a:ext cx="3454400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lang="ru-RU" sz="1100" b="1" dirty="0" smtClean="0">
                <a:latin typeface="Arial"/>
                <a:cs typeface="Arial"/>
              </a:rPr>
              <a:t>ДЕПАРТАМЕНТ ЭКОНОМИЧЕСКОГО РАЗВИТИЯ БРЯНСКОЙ 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271922" y="2417033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4" y="0"/>
                </a:moveTo>
                <a:lnTo>
                  <a:pt x="278296" y="0"/>
                </a:lnTo>
                <a:lnTo>
                  <a:pt x="233155" y="3642"/>
                </a:lnTo>
                <a:lnTo>
                  <a:pt x="190333" y="14187"/>
                </a:lnTo>
                <a:lnTo>
                  <a:pt x="150403" y="31063"/>
                </a:lnTo>
                <a:lnTo>
                  <a:pt x="113937" y="53695"/>
                </a:lnTo>
                <a:lnTo>
                  <a:pt x="81510" y="81511"/>
                </a:lnTo>
                <a:lnTo>
                  <a:pt x="53694" y="113939"/>
                </a:lnTo>
                <a:lnTo>
                  <a:pt x="31062" y="150404"/>
                </a:lnTo>
                <a:lnTo>
                  <a:pt x="14187" y="190334"/>
                </a:lnTo>
                <a:lnTo>
                  <a:pt x="3642" y="233157"/>
                </a:lnTo>
                <a:lnTo>
                  <a:pt x="0" y="278298"/>
                </a:lnTo>
                <a:lnTo>
                  <a:pt x="0" y="566026"/>
                </a:lnTo>
                <a:lnTo>
                  <a:pt x="3642" y="611167"/>
                </a:lnTo>
                <a:lnTo>
                  <a:pt x="14187" y="653989"/>
                </a:lnTo>
                <a:lnTo>
                  <a:pt x="31062" y="693919"/>
                </a:lnTo>
                <a:lnTo>
                  <a:pt x="53694" y="730385"/>
                </a:lnTo>
                <a:lnTo>
                  <a:pt x="81510" y="762812"/>
                </a:lnTo>
                <a:lnTo>
                  <a:pt x="113937" y="790628"/>
                </a:lnTo>
                <a:lnTo>
                  <a:pt x="150403" y="813260"/>
                </a:lnTo>
                <a:lnTo>
                  <a:pt x="190333" y="830136"/>
                </a:lnTo>
                <a:lnTo>
                  <a:pt x="233155" y="840681"/>
                </a:lnTo>
                <a:lnTo>
                  <a:pt x="278296" y="844323"/>
                </a:lnTo>
                <a:lnTo>
                  <a:pt x="4219544" y="844323"/>
                </a:lnTo>
                <a:lnTo>
                  <a:pt x="4264685" y="840681"/>
                </a:lnTo>
                <a:lnTo>
                  <a:pt x="4307507" y="830136"/>
                </a:lnTo>
                <a:lnTo>
                  <a:pt x="4347437" y="813260"/>
                </a:lnTo>
                <a:lnTo>
                  <a:pt x="4383902" y="790628"/>
                </a:lnTo>
                <a:lnTo>
                  <a:pt x="4416329" y="762812"/>
                </a:lnTo>
                <a:lnTo>
                  <a:pt x="4444145" y="730385"/>
                </a:lnTo>
                <a:lnTo>
                  <a:pt x="4466778" y="693919"/>
                </a:lnTo>
                <a:lnTo>
                  <a:pt x="4483653" y="653989"/>
                </a:lnTo>
                <a:lnTo>
                  <a:pt x="4494198" y="611167"/>
                </a:lnTo>
                <a:lnTo>
                  <a:pt x="4497840" y="566026"/>
                </a:lnTo>
                <a:lnTo>
                  <a:pt x="4497840" y="278298"/>
                </a:lnTo>
                <a:lnTo>
                  <a:pt x="4494198" y="233157"/>
                </a:lnTo>
                <a:lnTo>
                  <a:pt x="4483653" y="190334"/>
                </a:lnTo>
                <a:lnTo>
                  <a:pt x="4466778" y="150404"/>
                </a:lnTo>
                <a:lnTo>
                  <a:pt x="4444145" y="113939"/>
                </a:lnTo>
                <a:lnTo>
                  <a:pt x="4416329" y="81511"/>
                </a:lnTo>
                <a:lnTo>
                  <a:pt x="4383902" y="53695"/>
                </a:lnTo>
                <a:lnTo>
                  <a:pt x="4347437" y="31063"/>
                </a:lnTo>
                <a:lnTo>
                  <a:pt x="4307507" y="14187"/>
                </a:lnTo>
                <a:lnTo>
                  <a:pt x="4264685" y="3642"/>
                </a:lnTo>
                <a:lnTo>
                  <a:pt x="42195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33"/>
          <p:cNvSpPr txBox="1"/>
          <p:nvPr/>
        </p:nvSpPr>
        <p:spPr>
          <a:xfrm>
            <a:off x="6060731" y="2743200"/>
            <a:ext cx="333629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 smtClean="0">
                <a:latin typeface="Arial"/>
                <a:cs typeface="Arial"/>
              </a:rPr>
              <a:t>ДЕПАРТАМЕНТ КУЛЬТУРЫ БРЯНСКОЙ 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271922" y="4448009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4" y="0"/>
                </a:moveTo>
                <a:lnTo>
                  <a:pt x="278296" y="0"/>
                </a:lnTo>
                <a:lnTo>
                  <a:pt x="233155" y="3642"/>
                </a:lnTo>
                <a:lnTo>
                  <a:pt x="190333" y="14187"/>
                </a:lnTo>
                <a:lnTo>
                  <a:pt x="150403" y="31063"/>
                </a:lnTo>
                <a:lnTo>
                  <a:pt x="113937" y="53695"/>
                </a:lnTo>
                <a:lnTo>
                  <a:pt x="81510" y="81511"/>
                </a:lnTo>
                <a:lnTo>
                  <a:pt x="53694" y="113938"/>
                </a:lnTo>
                <a:lnTo>
                  <a:pt x="31062" y="150403"/>
                </a:lnTo>
                <a:lnTo>
                  <a:pt x="14187" y="190334"/>
                </a:lnTo>
                <a:lnTo>
                  <a:pt x="3642" y="233156"/>
                </a:lnTo>
                <a:lnTo>
                  <a:pt x="0" y="278297"/>
                </a:lnTo>
                <a:lnTo>
                  <a:pt x="0" y="566025"/>
                </a:lnTo>
                <a:lnTo>
                  <a:pt x="3642" y="611166"/>
                </a:lnTo>
                <a:lnTo>
                  <a:pt x="14187" y="653988"/>
                </a:lnTo>
                <a:lnTo>
                  <a:pt x="31062" y="693919"/>
                </a:lnTo>
                <a:lnTo>
                  <a:pt x="53694" y="730384"/>
                </a:lnTo>
                <a:lnTo>
                  <a:pt x="81510" y="762811"/>
                </a:lnTo>
                <a:lnTo>
                  <a:pt x="113937" y="790627"/>
                </a:lnTo>
                <a:lnTo>
                  <a:pt x="150403" y="813259"/>
                </a:lnTo>
                <a:lnTo>
                  <a:pt x="190333" y="830134"/>
                </a:lnTo>
                <a:lnTo>
                  <a:pt x="233155" y="840680"/>
                </a:lnTo>
                <a:lnTo>
                  <a:pt x="278296" y="844322"/>
                </a:lnTo>
                <a:lnTo>
                  <a:pt x="4219544" y="844322"/>
                </a:lnTo>
                <a:lnTo>
                  <a:pt x="4264685" y="840680"/>
                </a:lnTo>
                <a:lnTo>
                  <a:pt x="4307507" y="830134"/>
                </a:lnTo>
                <a:lnTo>
                  <a:pt x="4347437" y="813259"/>
                </a:lnTo>
                <a:lnTo>
                  <a:pt x="4383902" y="790627"/>
                </a:lnTo>
                <a:lnTo>
                  <a:pt x="4416329" y="762811"/>
                </a:lnTo>
                <a:lnTo>
                  <a:pt x="4444145" y="730384"/>
                </a:lnTo>
                <a:lnTo>
                  <a:pt x="4466778" y="693919"/>
                </a:lnTo>
                <a:lnTo>
                  <a:pt x="4483653" y="653988"/>
                </a:lnTo>
                <a:lnTo>
                  <a:pt x="4494198" y="611166"/>
                </a:lnTo>
                <a:lnTo>
                  <a:pt x="4497840" y="566025"/>
                </a:lnTo>
                <a:lnTo>
                  <a:pt x="4497840" y="278297"/>
                </a:lnTo>
                <a:lnTo>
                  <a:pt x="4494198" y="233156"/>
                </a:lnTo>
                <a:lnTo>
                  <a:pt x="4483653" y="190334"/>
                </a:lnTo>
                <a:lnTo>
                  <a:pt x="4466778" y="150403"/>
                </a:lnTo>
                <a:lnTo>
                  <a:pt x="4444145" y="113938"/>
                </a:lnTo>
                <a:lnTo>
                  <a:pt x="4416329" y="81511"/>
                </a:lnTo>
                <a:lnTo>
                  <a:pt x="4383902" y="53695"/>
                </a:lnTo>
                <a:lnTo>
                  <a:pt x="4347437" y="31063"/>
                </a:lnTo>
                <a:lnTo>
                  <a:pt x="4307507" y="14187"/>
                </a:lnTo>
                <a:lnTo>
                  <a:pt x="4264685" y="3642"/>
                </a:lnTo>
                <a:lnTo>
                  <a:pt x="42195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38"/>
          <p:cNvSpPr txBox="1"/>
          <p:nvPr/>
        </p:nvSpPr>
        <p:spPr>
          <a:xfrm>
            <a:off x="6060731" y="4675848"/>
            <a:ext cx="3291840" cy="346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lang="ru-RU" sz="1100" b="1" dirty="0" smtClean="0">
                <a:latin typeface="Arial"/>
                <a:cs typeface="Arial"/>
              </a:rPr>
              <a:t>ДЕПАРТАМЕНТ СЕЛЬСКОГО ХОЗЯЙСТВА БРЯНСКОЙ 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271922" y="3432521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4" y="0"/>
                </a:moveTo>
                <a:lnTo>
                  <a:pt x="278296" y="0"/>
                </a:lnTo>
                <a:lnTo>
                  <a:pt x="233155" y="3642"/>
                </a:lnTo>
                <a:lnTo>
                  <a:pt x="190333" y="14187"/>
                </a:lnTo>
                <a:lnTo>
                  <a:pt x="150403" y="31063"/>
                </a:lnTo>
                <a:lnTo>
                  <a:pt x="113937" y="53695"/>
                </a:lnTo>
                <a:lnTo>
                  <a:pt x="81510" y="81511"/>
                </a:lnTo>
                <a:lnTo>
                  <a:pt x="53694" y="113938"/>
                </a:lnTo>
                <a:lnTo>
                  <a:pt x="31062" y="150403"/>
                </a:lnTo>
                <a:lnTo>
                  <a:pt x="14187" y="190334"/>
                </a:lnTo>
                <a:lnTo>
                  <a:pt x="3642" y="233156"/>
                </a:lnTo>
                <a:lnTo>
                  <a:pt x="0" y="278297"/>
                </a:lnTo>
                <a:lnTo>
                  <a:pt x="0" y="566025"/>
                </a:lnTo>
                <a:lnTo>
                  <a:pt x="3642" y="611166"/>
                </a:lnTo>
                <a:lnTo>
                  <a:pt x="14187" y="653988"/>
                </a:lnTo>
                <a:lnTo>
                  <a:pt x="31062" y="693919"/>
                </a:lnTo>
                <a:lnTo>
                  <a:pt x="53694" y="730384"/>
                </a:lnTo>
                <a:lnTo>
                  <a:pt x="81510" y="762811"/>
                </a:lnTo>
                <a:lnTo>
                  <a:pt x="113937" y="790627"/>
                </a:lnTo>
                <a:lnTo>
                  <a:pt x="150403" y="813259"/>
                </a:lnTo>
                <a:lnTo>
                  <a:pt x="190333" y="830134"/>
                </a:lnTo>
                <a:lnTo>
                  <a:pt x="233155" y="840680"/>
                </a:lnTo>
                <a:lnTo>
                  <a:pt x="278296" y="844322"/>
                </a:lnTo>
                <a:lnTo>
                  <a:pt x="4219544" y="844322"/>
                </a:lnTo>
                <a:lnTo>
                  <a:pt x="4264685" y="840680"/>
                </a:lnTo>
                <a:lnTo>
                  <a:pt x="4307507" y="830134"/>
                </a:lnTo>
                <a:lnTo>
                  <a:pt x="4347437" y="813259"/>
                </a:lnTo>
                <a:lnTo>
                  <a:pt x="4383902" y="790627"/>
                </a:lnTo>
                <a:lnTo>
                  <a:pt x="4416329" y="762811"/>
                </a:lnTo>
                <a:lnTo>
                  <a:pt x="4444145" y="730384"/>
                </a:lnTo>
                <a:lnTo>
                  <a:pt x="4466778" y="693919"/>
                </a:lnTo>
                <a:lnTo>
                  <a:pt x="4483653" y="653988"/>
                </a:lnTo>
                <a:lnTo>
                  <a:pt x="4494198" y="611166"/>
                </a:lnTo>
                <a:lnTo>
                  <a:pt x="4497840" y="566025"/>
                </a:lnTo>
                <a:lnTo>
                  <a:pt x="4497840" y="278297"/>
                </a:lnTo>
                <a:lnTo>
                  <a:pt x="4494198" y="233156"/>
                </a:lnTo>
                <a:lnTo>
                  <a:pt x="4483653" y="190334"/>
                </a:lnTo>
                <a:lnTo>
                  <a:pt x="4466778" y="150403"/>
                </a:lnTo>
                <a:lnTo>
                  <a:pt x="4444145" y="113938"/>
                </a:lnTo>
                <a:lnTo>
                  <a:pt x="4416329" y="81511"/>
                </a:lnTo>
                <a:lnTo>
                  <a:pt x="4383902" y="53695"/>
                </a:lnTo>
                <a:lnTo>
                  <a:pt x="4347437" y="31063"/>
                </a:lnTo>
                <a:lnTo>
                  <a:pt x="4307507" y="14187"/>
                </a:lnTo>
                <a:lnTo>
                  <a:pt x="4264685" y="3642"/>
                </a:lnTo>
                <a:lnTo>
                  <a:pt x="421954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3"/>
          <p:cNvSpPr txBox="1"/>
          <p:nvPr/>
        </p:nvSpPr>
        <p:spPr>
          <a:xfrm>
            <a:off x="6060731" y="3672840"/>
            <a:ext cx="336931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 smtClean="0">
                <a:latin typeface="Arial"/>
                <a:cs typeface="Arial"/>
              </a:rPr>
              <a:t>ДЕПАРТАМЕНТ ВНУТРЕННЕЙ ПОЛИТИКИ БРЯНСКОЙ 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58" name="object 5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33</a:t>
            </a:fld>
            <a:endParaRPr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82" y="1521448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94" y="2537547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20" y="3549996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20" y="4577261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78" y="5580974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828" y="1527132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828" y="2557725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828" y="3551494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828" y="4565484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017" y="5493647"/>
            <a:ext cx="4498975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828" y="5602223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060731" y="5698890"/>
            <a:ext cx="3454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УПРАВЛЕНИЕ ИМУЩЕСТВЕННЫХ ОТНОШЕНИЙ БРЯНСКОЙ ОБЛАСТИ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Овал 39">
            <a:hlinkClick r:id="rId4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7016" y="3919791"/>
            <a:ext cx="2878184" cy="2388235"/>
          </a:xfrm>
          <a:custGeom>
            <a:avLst/>
            <a:gdLst/>
            <a:ahLst/>
            <a:cxnLst/>
            <a:rect l="l" t="t" r="r" b="b"/>
            <a:pathLst>
              <a:path w="3470910" h="2388235">
                <a:moveTo>
                  <a:pt x="3189377" y="0"/>
                </a:moveTo>
                <a:lnTo>
                  <a:pt x="281475" y="0"/>
                </a:lnTo>
                <a:lnTo>
                  <a:pt x="235818" y="3684"/>
                </a:lnTo>
                <a:lnTo>
                  <a:pt x="192507" y="14349"/>
                </a:lnTo>
                <a:lnTo>
                  <a:pt x="152121" y="31417"/>
                </a:lnTo>
                <a:lnTo>
                  <a:pt x="115239" y="54308"/>
                </a:lnTo>
                <a:lnTo>
                  <a:pt x="82442" y="82442"/>
                </a:lnTo>
                <a:lnTo>
                  <a:pt x="54308" y="115239"/>
                </a:lnTo>
                <a:lnTo>
                  <a:pt x="31417" y="152121"/>
                </a:lnTo>
                <a:lnTo>
                  <a:pt x="14349" y="192507"/>
                </a:lnTo>
                <a:lnTo>
                  <a:pt x="3684" y="235818"/>
                </a:lnTo>
                <a:lnTo>
                  <a:pt x="0" y="281475"/>
                </a:lnTo>
                <a:lnTo>
                  <a:pt x="0" y="2106553"/>
                </a:lnTo>
                <a:lnTo>
                  <a:pt x="3684" y="2152210"/>
                </a:lnTo>
                <a:lnTo>
                  <a:pt x="14349" y="2195521"/>
                </a:lnTo>
                <a:lnTo>
                  <a:pt x="31417" y="2235908"/>
                </a:lnTo>
                <a:lnTo>
                  <a:pt x="54308" y="2272789"/>
                </a:lnTo>
                <a:lnTo>
                  <a:pt x="82442" y="2305587"/>
                </a:lnTo>
                <a:lnTo>
                  <a:pt x="115239" y="2333720"/>
                </a:lnTo>
                <a:lnTo>
                  <a:pt x="152121" y="2356611"/>
                </a:lnTo>
                <a:lnTo>
                  <a:pt x="192507" y="2373679"/>
                </a:lnTo>
                <a:lnTo>
                  <a:pt x="235818" y="2384345"/>
                </a:lnTo>
                <a:lnTo>
                  <a:pt x="281475" y="2388029"/>
                </a:lnTo>
                <a:lnTo>
                  <a:pt x="3189377" y="2388029"/>
                </a:lnTo>
                <a:lnTo>
                  <a:pt x="3235033" y="2384345"/>
                </a:lnTo>
                <a:lnTo>
                  <a:pt x="3278345" y="2373679"/>
                </a:lnTo>
                <a:lnTo>
                  <a:pt x="3318731" y="2356611"/>
                </a:lnTo>
                <a:lnTo>
                  <a:pt x="3355612" y="2333720"/>
                </a:lnTo>
                <a:lnTo>
                  <a:pt x="3388410" y="2305587"/>
                </a:lnTo>
                <a:lnTo>
                  <a:pt x="3416543" y="2272789"/>
                </a:lnTo>
                <a:lnTo>
                  <a:pt x="3439434" y="2235908"/>
                </a:lnTo>
                <a:lnTo>
                  <a:pt x="3456502" y="2195521"/>
                </a:lnTo>
                <a:lnTo>
                  <a:pt x="3467168" y="2152210"/>
                </a:lnTo>
                <a:lnTo>
                  <a:pt x="3470852" y="2106553"/>
                </a:lnTo>
                <a:lnTo>
                  <a:pt x="3470852" y="281475"/>
                </a:lnTo>
                <a:lnTo>
                  <a:pt x="3467168" y="235818"/>
                </a:lnTo>
                <a:lnTo>
                  <a:pt x="3456502" y="192507"/>
                </a:lnTo>
                <a:lnTo>
                  <a:pt x="3439434" y="152121"/>
                </a:lnTo>
                <a:lnTo>
                  <a:pt x="3416543" y="115239"/>
                </a:lnTo>
                <a:lnTo>
                  <a:pt x="3388410" y="82442"/>
                </a:lnTo>
                <a:lnTo>
                  <a:pt x="3355612" y="54308"/>
                </a:lnTo>
                <a:lnTo>
                  <a:pt x="3318731" y="31417"/>
                </a:lnTo>
                <a:lnTo>
                  <a:pt x="3278345" y="14349"/>
                </a:lnTo>
                <a:lnTo>
                  <a:pt x="3235033" y="3684"/>
                </a:lnTo>
                <a:lnTo>
                  <a:pt x="3189377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75895" marR="5080">
              <a:lnSpc>
                <a:spcPct val="100800"/>
              </a:lnSpc>
              <a:spcBef>
                <a:spcPts val="75"/>
              </a:spcBef>
            </a:pPr>
            <a:r>
              <a:rPr spc="-5" dirty="0"/>
              <a:t>ПРЕДЛОЖЕНИЯ ПО КОРРЕКТИРОВКЕ МЕР </a:t>
            </a:r>
            <a:r>
              <a:rPr spc="-15" dirty="0"/>
              <a:t>ФИНАНСОВОЙ </a:t>
            </a:r>
            <a:r>
              <a:rPr spc="-655" dirty="0"/>
              <a:t> </a:t>
            </a:r>
            <a:r>
              <a:rPr dirty="0"/>
              <a:t>И</a:t>
            </a:r>
            <a:r>
              <a:rPr spc="-10" dirty="0"/>
              <a:t> </a:t>
            </a:r>
            <a:r>
              <a:rPr spc="-15" dirty="0"/>
              <a:t>ОРГАНИЗАЦИОННОЙ</a:t>
            </a:r>
            <a:r>
              <a:rPr spc="-10" dirty="0"/>
              <a:t> ПОДДЕРЖКИ ПРОЕКТОВ</a:t>
            </a:r>
          </a:p>
        </p:txBody>
      </p:sp>
      <p:sp>
        <p:nvSpPr>
          <p:cNvPr id="4" name="object 4"/>
          <p:cNvSpPr/>
          <p:nvPr/>
        </p:nvSpPr>
        <p:spPr>
          <a:xfrm>
            <a:off x="627016" y="163628"/>
            <a:ext cx="1899920" cy="274320"/>
          </a:xfrm>
          <a:custGeom>
            <a:avLst/>
            <a:gdLst/>
            <a:ahLst/>
            <a:cxnLst/>
            <a:rect l="l" t="t" r="r" b="b"/>
            <a:pathLst>
              <a:path w="1899920" h="274320">
                <a:moveTo>
                  <a:pt x="1762952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8" y="56058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762950" y="273846"/>
                </a:lnTo>
                <a:lnTo>
                  <a:pt x="1806228" y="266865"/>
                </a:lnTo>
                <a:lnTo>
                  <a:pt x="1843815" y="247427"/>
                </a:lnTo>
                <a:lnTo>
                  <a:pt x="1873454" y="217787"/>
                </a:lnTo>
                <a:lnTo>
                  <a:pt x="1892892" y="180201"/>
                </a:lnTo>
                <a:lnTo>
                  <a:pt x="1899875" y="136922"/>
                </a:lnTo>
                <a:lnTo>
                  <a:pt x="1892894" y="93644"/>
                </a:lnTo>
                <a:lnTo>
                  <a:pt x="1873457" y="56058"/>
                </a:lnTo>
                <a:lnTo>
                  <a:pt x="1843817" y="26418"/>
                </a:lnTo>
                <a:lnTo>
                  <a:pt x="1806230" y="6980"/>
                </a:lnTo>
                <a:lnTo>
                  <a:pt x="1762952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762419" y="227076"/>
            <a:ext cx="16395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предложения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корректировке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57600" y="1371600"/>
            <a:ext cx="3182754" cy="2407285"/>
          </a:xfrm>
          <a:custGeom>
            <a:avLst/>
            <a:gdLst/>
            <a:ahLst/>
            <a:cxnLst/>
            <a:rect l="l" t="t" r="r" b="b"/>
            <a:pathLst>
              <a:path w="2155190" h="2407285">
                <a:moveTo>
                  <a:pt x="1893710" y="0"/>
                </a:moveTo>
                <a:lnTo>
                  <a:pt x="260974" y="0"/>
                </a:lnTo>
                <a:lnTo>
                  <a:pt x="214064" y="4204"/>
                </a:lnTo>
                <a:lnTo>
                  <a:pt x="169912" y="16327"/>
                </a:lnTo>
                <a:lnTo>
                  <a:pt x="129255" y="35630"/>
                </a:lnTo>
                <a:lnTo>
                  <a:pt x="92832" y="61378"/>
                </a:lnTo>
                <a:lnTo>
                  <a:pt x="61378" y="92832"/>
                </a:lnTo>
                <a:lnTo>
                  <a:pt x="35630" y="129255"/>
                </a:lnTo>
                <a:lnTo>
                  <a:pt x="16327" y="169912"/>
                </a:lnTo>
                <a:lnTo>
                  <a:pt x="4204" y="214064"/>
                </a:lnTo>
                <a:lnTo>
                  <a:pt x="0" y="260974"/>
                </a:lnTo>
                <a:lnTo>
                  <a:pt x="0" y="2145908"/>
                </a:lnTo>
                <a:lnTo>
                  <a:pt x="4204" y="2192819"/>
                </a:lnTo>
                <a:lnTo>
                  <a:pt x="16327" y="2236971"/>
                </a:lnTo>
                <a:lnTo>
                  <a:pt x="35630" y="2277627"/>
                </a:lnTo>
                <a:lnTo>
                  <a:pt x="61378" y="2314051"/>
                </a:lnTo>
                <a:lnTo>
                  <a:pt x="92832" y="2345505"/>
                </a:lnTo>
                <a:lnTo>
                  <a:pt x="129255" y="2371252"/>
                </a:lnTo>
                <a:lnTo>
                  <a:pt x="169912" y="2390556"/>
                </a:lnTo>
                <a:lnTo>
                  <a:pt x="214064" y="2402679"/>
                </a:lnTo>
                <a:lnTo>
                  <a:pt x="260974" y="2406883"/>
                </a:lnTo>
                <a:lnTo>
                  <a:pt x="1893710" y="2406883"/>
                </a:lnTo>
                <a:lnTo>
                  <a:pt x="1940621" y="2402679"/>
                </a:lnTo>
                <a:lnTo>
                  <a:pt x="1984773" y="2390556"/>
                </a:lnTo>
                <a:lnTo>
                  <a:pt x="2025429" y="2371252"/>
                </a:lnTo>
                <a:lnTo>
                  <a:pt x="2061853" y="2345505"/>
                </a:lnTo>
                <a:lnTo>
                  <a:pt x="2093307" y="2314051"/>
                </a:lnTo>
                <a:lnTo>
                  <a:pt x="2119055" y="2277627"/>
                </a:lnTo>
                <a:lnTo>
                  <a:pt x="2138358" y="2236971"/>
                </a:lnTo>
                <a:lnTo>
                  <a:pt x="2150481" y="2192819"/>
                </a:lnTo>
                <a:lnTo>
                  <a:pt x="2154685" y="2145908"/>
                </a:lnTo>
                <a:lnTo>
                  <a:pt x="2154685" y="260974"/>
                </a:lnTo>
                <a:lnTo>
                  <a:pt x="2150481" y="214064"/>
                </a:lnTo>
                <a:lnTo>
                  <a:pt x="2138358" y="169912"/>
                </a:lnTo>
                <a:lnTo>
                  <a:pt x="2119055" y="129255"/>
                </a:lnTo>
                <a:lnTo>
                  <a:pt x="2093307" y="92832"/>
                </a:lnTo>
                <a:lnTo>
                  <a:pt x="2061853" y="61378"/>
                </a:lnTo>
                <a:lnTo>
                  <a:pt x="2025429" y="35630"/>
                </a:lnTo>
                <a:lnTo>
                  <a:pt x="1984773" y="16327"/>
                </a:lnTo>
                <a:lnTo>
                  <a:pt x="1940621" y="4204"/>
                </a:lnTo>
                <a:lnTo>
                  <a:pt x="1893710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627016" y="1401545"/>
            <a:ext cx="2878184" cy="2407285"/>
          </a:xfrm>
          <a:custGeom>
            <a:avLst/>
            <a:gdLst/>
            <a:ahLst/>
            <a:cxnLst/>
            <a:rect l="l" t="t" r="r" b="b"/>
            <a:pathLst>
              <a:path w="2780665" h="2407285">
                <a:moveTo>
                  <a:pt x="2508981" y="0"/>
                </a:moveTo>
                <a:lnTo>
                  <a:pt x="271423" y="0"/>
                </a:lnTo>
                <a:lnTo>
                  <a:pt x="222635" y="4373"/>
                </a:lnTo>
                <a:lnTo>
                  <a:pt x="176715" y="16981"/>
                </a:lnTo>
                <a:lnTo>
                  <a:pt x="134431" y="37057"/>
                </a:lnTo>
                <a:lnTo>
                  <a:pt x="96548" y="63835"/>
                </a:lnTo>
                <a:lnTo>
                  <a:pt x="63835" y="96549"/>
                </a:lnTo>
                <a:lnTo>
                  <a:pt x="37057" y="134431"/>
                </a:lnTo>
                <a:lnTo>
                  <a:pt x="16980" y="176715"/>
                </a:lnTo>
                <a:lnTo>
                  <a:pt x="4373" y="222635"/>
                </a:lnTo>
                <a:lnTo>
                  <a:pt x="0" y="271424"/>
                </a:lnTo>
                <a:lnTo>
                  <a:pt x="0" y="2135459"/>
                </a:lnTo>
                <a:lnTo>
                  <a:pt x="4373" y="2184248"/>
                </a:lnTo>
                <a:lnTo>
                  <a:pt x="16980" y="2230167"/>
                </a:lnTo>
                <a:lnTo>
                  <a:pt x="37057" y="2272452"/>
                </a:lnTo>
                <a:lnTo>
                  <a:pt x="63835" y="2310334"/>
                </a:lnTo>
                <a:lnTo>
                  <a:pt x="96548" y="2343047"/>
                </a:lnTo>
                <a:lnTo>
                  <a:pt x="134431" y="2369826"/>
                </a:lnTo>
                <a:lnTo>
                  <a:pt x="176715" y="2389902"/>
                </a:lnTo>
                <a:lnTo>
                  <a:pt x="222635" y="2402510"/>
                </a:lnTo>
                <a:lnTo>
                  <a:pt x="271423" y="2406883"/>
                </a:lnTo>
                <a:lnTo>
                  <a:pt x="2508981" y="2406883"/>
                </a:lnTo>
                <a:lnTo>
                  <a:pt x="2557769" y="2402510"/>
                </a:lnTo>
                <a:lnTo>
                  <a:pt x="2603689" y="2389902"/>
                </a:lnTo>
                <a:lnTo>
                  <a:pt x="2645973" y="2369826"/>
                </a:lnTo>
                <a:lnTo>
                  <a:pt x="2683856" y="2343047"/>
                </a:lnTo>
                <a:lnTo>
                  <a:pt x="2716569" y="2310334"/>
                </a:lnTo>
                <a:lnTo>
                  <a:pt x="2743347" y="2272452"/>
                </a:lnTo>
                <a:lnTo>
                  <a:pt x="2763424" y="2230167"/>
                </a:lnTo>
                <a:lnTo>
                  <a:pt x="2776032" y="2184248"/>
                </a:lnTo>
                <a:lnTo>
                  <a:pt x="2780405" y="2135459"/>
                </a:lnTo>
                <a:lnTo>
                  <a:pt x="2780405" y="271424"/>
                </a:lnTo>
                <a:lnTo>
                  <a:pt x="2776032" y="222635"/>
                </a:lnTo>
                <a:lnTo>
                  <a:pt x="2763424" y="176715"/>
                </a:lnTo>
                <a:lnTo>
                  <a:pt x="2743347" y="134431"/>
                </a:lnTo>
                <a:lnTo>
                  <a:pt x="2716569" y="96549"/>
                </a:lnTo>
                <a:lnTo>
                  <a:pt x="2683856" y="63835"/>
                </a:lnTo>
                <a:lnTo>
                  <a:pt x="2645973" y="37057"/>
                </a:lnTo>
                <a:lnTo>
                  <a:pt x="2603689" y="16981"/>
                </a:lnTo>
                <a:lnTo>
                  <a:pt x="2557769" y="4373"/>
                </a:lnTo>
                <a:lnTo>
                  <a:pt x="250898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7010400" y="1401545"/>
            <a:ext cx="2777548" cy="2407285"/>
          </a:xfrm>
          <a:custGeom>
            <a:avLst/>
            <a:gdLst/>
            <a:ahLst/>
            <a:cxnLst/>
            <a:rect l="l" t="t" r="r" b="b"/>
            <a:pathLst>
              <a:path w="3992245" h="2407285">
                <a:moveTo>
                  <a:pt x="3723212" y="0"/>
                </a:moveTo>
                <a:lnTo>
                  <a:pt x="268679" y="0"/>
                </a:lnTo>
                <a:lnTo>
                  <a:pt x="220384" y="4328"/>
                </a:lnTo>
                <a:lnTo>
                  <a:pt x="174928" y="16809"/>
                </a:lnTo>
                <a:lnTo>
                  <a:pt x="133071" y="36682"/>
                </a:lnTo>
                <a:lnTo>
                  <a:pt x="95572" y="63190"/>
                </a:lnTo>
                <a:lnTo>
                  <a:pt x="63190" y="95573"/>
                </a:lnTo>
                <a:lnTo>
                  <a:pt x="36682" y="133072"/>
                </a:lnTo>
                <a:lnTo>
                  <a:pt x="16809" y="174929"/>
                </a:lnTo>
                <a:lnTo>
                  <a:pt x="4328" y="220385"/>
                </a:lnTo>
                <a:lnTo>
                  <a:pt x="0" y="268681"/>
                </a:lnTo>
                <a:lnTo>
                  <a:pt x="0" y="2138202"/>
                </a:lnTo>
                <a:lnTo>
                  <a:pt x="4328" y="2186498"/>
                </a:lnTo>
                <a:lnTo>
                  <a:pt x="16809" y="2231953"/>
                </a:lnTo>
                <a:lnTo>
                  <a:pt x="36682" y="2273810"/>
                </a:lnTo>
                <a:lnTo>
                  <a:pt x="63190" y="2311310"/>
                </a:lnTo>
                <a:lnTo>
                  <a:pt x="95572" y="2343693"/>
                </a:lnTo>
                <a:lnTo>
                  <a:pt x="133071" y="2370200"/>
                </a:lnTo>
                <a:lnTo>
                  <a:pt x="174928" y="2390074"/>
                </a:lnTo>
                <a:lnTo>
                  <a:pt x="220384" y="2402554"/>
                </a:lnTo>
                <a:lnTo>
                  <a:pt x="268679" y="2406883"/>
                </a:lnTo>
                <a:lnTo>
                  <a:pt x="3723212" y="2406883"/>
                </a:lnTo>
                <a:lnTo>
                  <a:pt x="3771507" y="2402554"/>
                </a:lnTo>
                <a:lnTo>
                  <a:pt x="3816963" y="2390074"/>
                </a:lnTo>
                <a:lnTo>
                  <a:pt x="3858820" y="2370200"/>
                </a:lnTo>
                <a:lnTo>
                  <a:pt x="3896319" y="2343693"/>
                </a:lnTo>
                <a:lnTo>
                  <a:pt x="3928701" y="2311310"/>
                </a:lnTo>
                <a:lnTo>
                  <a:pt x="3955209" y="2273810"/>
                </a:lnTo>
                <a:lnTo>
                  <a:pt x="3975082" y="2231953"/>
                </a:lnTo>
                <a:lnTo>
                  <a:pt x="3987563" y="2186498"/>
                </a:lnTo>
                <a:lnTo>
                  <a:pt x="3991891" y="2138202"/>
                </a:lnTo>
                <a:lnTo>
                  <a:pt x="3991891" y="268681"/>
                </a:lnTo>
                <a:lnTo>
                  <a:pt x="3987563" y="220385"/>
                </a:lnTo>
                <a:lnTo>
                  <a:pt x="3975082" y="174929"/>
                </a:lnTo>
                <a:lnTo>
                  <a:pt x="3955209" y="133072"/>
                </a:lnTo>
                <a:lnTo>
                  <a:pt x="3928701" y="95573"/>
                </a:lnTo>
                <a:lnTo>
                  <a:pt x="3896319" y="63190"/>
                </a:lnTo>
                <a:lnTo>
                  <a:pt x="3858820" y="36682"/>
                </a:lnTo>
                <a:lnTo>
                  <a:pt x="3816963" y="16809"/>
                </a:lnTo>
                <a:lnTo>
                  <a:pt x="3771507" y="4328"/>
                </a:lnTo>
                <a:lnTo>
                  <a:pt x="3723212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3657600" y="3886200"/>
            <a:ext cx="3200400" cy="2388235"/>
          </a:xfrm>
          <a:custGeom>
            <a:avLst/>
            <a:gdLst/>
            <a:ahLst/>
            <a:cxnLst/>
            <a:rect l="l" t="t" r="r" b="b"/>
            <a:pathLst>
              <a:path w="2726690" h="2388235">
                <a:moveTo>
                  <a:pt x="2469650" y="0"/>
                </a:moveTo>
                <a:lnTo>
                  <a:pt x="256520" y="0"/>
                </a:lnTo>
                <a:lnTo>
                  <a:pt x="210411" y="4132"/>
                </a:lnTo>
                <a:lnTo>
                  <a:pt x="167012" y="16048"/>
                </a:lnTo>
                <a:lnTo>
                  <a:pt x="127050" y="35022"/>
                </a:lnTo>
                <a:lnTo>
                  <a:pt x="91247" y="60330"/>
                </a:lnTo>
                <a:lnTo>
                  <a:pt x="60330" y="91247"/>
                </a:lnTo>
                <a:lnTo>
                  <a:pt x="35022" y="127050"/>
                </a:lnTo>
                <a:lnTo>
                  <a:pt x="16048" y="167012"/>
                </a:lnTo>
                <a:lnTo>
                  <a:pt x="4132" y="210411"/>
                </a:lnTo>
                <a:lnTo>
                  <a:pt x="0" y="256520"/>
                </a:lnTo>
                <a:lnTo>
                  <a:pt x="0" y="2131508"/>
                </a:lnTo>
                <a:lnTo>
                  <a:pt x="4132" y="2177618"/>
                </a:lnTo>
                <a:lnTo>
                  <a:pt x="16048" y="2221016"/>
                </a:lnTo>
                <a:lnTo>
                  <a:pt x="35022" y="2260979"/>
                </a:lnTo>
                <a:lnTo>
                  <a:pt x="60330" y="2296781"/>
                </a:lnTo>
                <a:lnTo>
                  <a:pt x="91247" y="2327698"/>
                </a:lnTo>
                <a:lnTo>
                  <a:pt x="127050" y="2353006"/>
                </a:lnTo>
                <a:lnTo>
                  <a:pt x="167012" y="2371980"/>
                </a:lnTo>
                <a:lnTo>
                  <a:pt x="210411" y="2383896"/>
                </a:lnTo>
                <a:lnTo>
                  <a:pt x="256520" y="2388029"/>
                </a:lnTo>
                <a:lnTo>
                  <a:pt x="2469650" y="2388029"/>
                </a:lnTo>
                <a:lnTo>
                  <a:pt x="2515760" y="2383896"/>
                </a:lnTo>
                <a:lnTo>
                  <a:pt x="2559159" y="2371980"/>
                </a:lnTo>
                <a:lnTo>
                  <a:pt x="2599121" y="2353006"/>
                </a:lnTo>
                <a:lnTo>
                  <a:pt x="2634923" y="2327698"/>
                </a:lnTo>
                <a:lnTo>
                  <a:pt x="2665841" y="2296781"/>
                </a:lnTo>
                <a:lnTo>
                  <a:pt x="2691149" y="2260979"/>
                </a:lnTo>
                <a:lnTo>
                  <a:pt x="2710123" y="2221016"/>
                </a:lnTo>
                <a:lnTo>
                  <a:pt x="2722038" y="2177618"/>
                </a:lnTo>
                <a:lnTo>
                  <a:pt x="2726171" y="2131508"/>
                </a:lnTo>
                <a:lnTo>
                  <a:pt x="2726171" y="256520"/>
                </a:lnTo>
                <a:lnTo>
                  <a:pt x="2722038" y="210411"/>
                </a:lnTo>
                <a:lnTo>
                  <a:pt x="2710123" y="167012"/>
                </a:lnTo>
                <a:lnTo>
                  <a:pt x="2691149" y="127050"/>
                </a:lnTo>
                <a:lnTo>
                  <a:pt x="2665841" y="91247"/>
                </a:lnTo>
                <a:lnTo>
                  <a:pt x="2634923" y="60330"/>
                </a:lnTo>
                <a:lnTo>
                  <a:pt x="2599121" y="35022"/>
                </a:lnTo>
                <a:lnTo>
                  <a:pt x="2559159" y="16048"/>
                </a:lnTo>
                <a:lnTo>
                  <a:pt x="2515760" y="4132"/>
                </a:lnTo>
                <a:lnTo>
                  <a:pt x="2469650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7061423" y="3919790"/>
            <a:ext cx="2726690" cy="2388235"/>
          </a:xfrm>
          <a:custGeom>
            <a:avLst/>
            <a:gdLst/>
            <a:ahLst/>
            <a:cxnLst/>
            <a:rect l="l" t="t" r="r" b="b"/>
            <a:pathLst>
              <a:path w="2726690" h="2388235">
                <a:moveTo>
                  <a:pt x="2445532" y="0"/>
                </a:moveTo>
                <a:lnTo>
                  <a:pt x="280640" y="0"/>
                </a:lnTo>
                <a:lnTo>
                  <a:pt x="235119" y="3673"/>
                </a:lnTo>
                <a:lnTo>
                  <a:pt x="191936" y="14307"/>
                </a:lnTo>
                <a:lnTo>
                  <a:pt x="151670" y="31324"/>
                </a:lnTo>
                <a:lnTo>
                  <a:pt x="114898" y="54147"/>
                </a:lnTo>
                <a:lnTo>
                  <a:pt x="82197" y="82197"/>
                </a:lnTo>
                <a:lnTo>
                  <a:pt x="54147" y="114898"/>
                </a:lnTo>
                <a:lnTo>
                  <a:pt x="31324" y="151670"/>
                </a:lnTo>
                <a:lnTo>
                  <a:pt x="14307" y="191936"/>
                </a:lnTo>
                <a:lnTo>
                  <a:pt x="3673" y="235119"/>
                </a:lnTo>
                <a:lnTo>
                  <a:pt x="0" y="280640"/>
                </a:lnTo>
                <a:lnTo>
                  <a:pt x="0" y="2107389"/>
                </a:lnTo>
                <a:lnTo>
                  <a:pt x="3673" y="2152910"/>
                </a:lnTo>
                <a:lnTo>
                  <a:pt x="14307" y="2196093"/>
                </a:lnTo>
                <a:lnTo>
                  <a:pt x="31324" y="2236359"/>
                </a:lnTo>
                <a:lnTo>
                  <a:pt x="54147" y="2273131"/>
                </a:lnTo>
                <a:lnTo>
                  <a:pt x="82197" y="2305831"/>
                </a:lnTo>
                <a:lnTo>
                  <a:pt x="114898" y="2333882"/>
                </a:lnTo>
                <a:lnTo>
                  <a:pt x="151670" y="2356704"/>
                </a:lnTo>
                <a:lnTo>
                  <a:pt x="191936" y="2373722"/>
                </a:lnTo>
                <a:lnTo>
                  <a:pt x="235119" y="2384356"/>
                </a:lnTo>
                <a:lnTo>
                  <a:pt x="280640" y="2388029"/>
                </a:lnTo>
                <a:lnTo>
                  <a:pt x="2445532" y="2388029"/>
                </a:lnTo>
                <a:lnTo>
                  <a:pt x="2491053" y="2384356"/>
                </a:lnTo>
                <a:lnTo>
                  <a:pt x="2534236" y="2373722"/>
                </a:lnTo>
                <a:lnTo>
                  <a:pt x="2574502" y="2356704"/>
                </a:lnTo>
                <a:lnTo>
                  <a:pt x="2611274" y="2333882"/>
                </a:lnTo>
                <a:lnTo>
                  <a:pt x="2643974" y="2305831"/>
                </a:lnTo>
                <a:lnTo>
                  <a:pt x="2672024" y="2273131"/>
                </a:lnTo>
                <a:lnTo>
                  <a:pt x="2694847" y="2236359"/>
                </a:lnTo>
                <a:lnTo>
                  <a:pt x="2711864" y="2196093"/>
                </a:lnTo>
                <a:lnTo>
                  <a:pt x="2722498" y="2152910"/>
                </a:lnTo>
                <a:lnTo>
                  <a:pt x="2726171" y="2107389"/>
                </a:lnTo>
                <a:lnTo>
                  <a:pt x="2726171" y="280640"/>
                </a:lnTo>
                <a:lnTo>
                  <a:pt x="2722498" y="235119"/>
                </a:lnTo>
                <a:lnTo>
                  <a:pt x="2711864" y="191936"/>
                </a:lnTo>
                <a:lnTo>
                  <a:pt x="2694847" y="151670"/>
                </a:lnTo>
                <a:lnTo>
                  <a:pt x="2672024" y="114898"/>
                </a:lnTo>
                <a:lnTo>
                  <a:pt x="2643974" y="82197"/>
                </a:lnTo>
                <a:lnTo>
                  <a:pt x="2611274" y="54147"/>
                </a:lnTo>
                <a:lnTo>
                  <a:pt x="2574502" y="31324"/>
                </a:lnTo>
                <a:lnTo>
                  <a:pt x="2534236" y="14307"/>
                </a:lnTo>
                <a:lnTo>
                  <a:pt x="2491053" y="3673"/>
                </a:lnTo>
                <a:lnTo>
                  <a:pt x="2445532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840667" y="1572767"/>
            <a:ext cx="2131133" cy="841256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273050">
              <a:lnSpc>
                <a:spcPts val="1300"/>
              </a:lnSpc>
              <a:spcBef>
                <a:spcPts val="160"/>
              </a:spcBef>
            </a:pP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КОНСУЛЬТАЦИОННАЯ, 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100" b="1" spc="-1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100" b="1" spc="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ЦИ</a:t>
            </a:r>
            <a:r>
              <a:rPr sz="1100" b="1" spc="-10" dirty="0" smtClean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5" dirty="0" smtClean="0">
                <a:solidFill>
                  <a:srgbClr val="FFFFFF"/>
                </a:solidFill>
                <a:latin typeface="Arial"/>
                <a:cs typeface="Arial"/>
              </a:rPr>
              <a:t>ННА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240"/>
              </a:lnSpc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ОРГАНИЗАЦИ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ОННАЯ</a:t>
            </a:r>
            <a:endParaRPr sz="1100" dirty="0">
              <a:latin typeface="Arial"/>
              <a:cs typeface="Arial"/>
            </a:endParaRPr>
          </a:p>
          <a:p>
            <a:pPr marL="12700" marR="154940">
              <a:lnSpc>
                <a:spcPts val="1300"/>
              </a:lnSpc>
              <a:spcBef>
                <a:spcPts val="45"/>
              </a:spcBef>
            </a:pP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ПОДДЕРЖКА</a:t>
            </a:r>
            <a:endParaRPr lang="ru-RU" sz="1100" b="1" spc="-5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154940">
              <a:lnSpc>
                <a:spcPts val="1300"/>
              </a:lnSpc>
              <a:spcBef>
                <a:spcPts val="45"/>
              </a:spcBef>
            </a:pP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ПРЕДПРИНИМАТЕЛЕЙ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62400" y="1572767"/>
            <a:ext cx="2133600" cy="118750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383540">
              <a:lnSpc>
                <a:spcPts val="1300"/>
              </a:lnSpc>
              <a:spcBef>
                <a:spcPts val="160"/>
              </a:spcBef>
            </a:pP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ОПЕРАТИВНОЕ РАССМОТРЕНИЕ ВОПРОСОВ, ВОЗНИКАЮЩИХ В ХОДЕ РЕАЛИЗАЦИИ ИНВЕСТИЦИОННОГО ПРОЕКТА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0610" y="4114800"/>
            <a:ext cx="1591310" cy="85279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85090">
              <a:lnSpc>
                <a:spcPct val="98800"/>
              </a:lnSpc>
              <a:spcBef>
                <a:spcPts val="114"/>
              </a:spcBef>
            </a:pP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ИНФОРМИРОВАНИЕ О ВОЗМОЖНЫХ ФОРМАХ МУНИЦИПАЛЬНОЙ ПОДДЕРЖКИ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38600" y="4114800"/>
            <a:ext cx="2027216" cy="185435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ОПЕРАТИВНАЯ ОРГАНИЗАЦИЯ ПЕРЕГОВОРОВ, ВСТРЕЧ, СОВЕЩАНИЙ, КОНСУЛЬТАЦИЙ, НАПРАВЛЕННЫХ НА РЕШЕНИЕ ВОПРОСОВ, ВОЗНИКАЮЩИХ В ПРОЦЕССЕ РЕАЛИЗАЦИИ ИНВЕСТИЦИОННОГО ПРОЕКТА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39000" y="1600200"/>
            <a:ext cx="185420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 smtClean="0">
                <a:solidFill>
                  <a:schemeClr val="bg1"/>
                </a:solidFill>
                <a:latin typeface="Arial"/>
                <a:cs typeface="Arial"/>
              </a:rPr>
              <a:t>КООРДИНАЦИЯ ПРОХОЖДЕНИЯ УСТАНОВЛЕННЫХ ЗАКОНОДАТЕЛЬСТВОМ ПРОЦЕДУР И СОГЛАСОВАНИЙ</a:t>
            </a:r>
            <a:endParaRPr sz="11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75276" y="4123944"/>
            <a:ext cx="2021124" cy="185435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КООРДИНАЦИЯ ВЗАИМОДЕЙСТВИЯ ПРЕДПРИНИМАТЕЛЬСТВА И СУБЪЕКТОВ ИНВЕСТИЦИОННОЙ ДЕЯТЕЛЬНОСТИ С ВЕДОМСТВЕННЫМИ И СТРУКТУРНЫМИ ПОДРАЗДЕЛЕНИЯМИ АДМИНИСТРАЦИИ БРЯНСКОГО РАЙОНА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2551" y="1551432"/>
            <a:ext cx="362712" cy="362712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41535" y="1551432"/>
            <a:ext cx="362711" cy="362712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72200" y="4038600"/>
            <a:ext cx="362711" cy="36271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95600" y="4038600"/>
            <a:ext cx="362712" cy="36271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96000" y="1600200"/>
            <a:ext cx="362712" cy="362712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278111" y="4084320"/>
            <a:ext cx="362711" cy="362712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34</a:t>
            </a:fld>
            <a:endParaRPr dirty="0"/>
          </a:p>
        </p:txBody>
      </p:sp>
      <p:sp>
        <p:nvSpPr>
          <p:cNvPr id="26" name="Овал 25">
            <a:hlinkClick r:id="rId8" action="ppaction://hlinksldjump"/>
          </p:cNvPr>
          <p:cNvSpPr/>
          <p:nvPr/>
        </p:nvSpPr>
        <p:spPr>
          <a:xfrm>
            <a:off x="9296400" y="1524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4191" y="2499360"/>
            <a:ext cx="362711" cy="3627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25440" y="2514600"/>
            <a:ext cx="362712" cy="36271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19400" y="2514600"/>
            <a:ext cx="362711" cy="36576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09600" y="2209800"/>
            <a:ext cx="4498340" cy="3192650"/>
            <a:chOff x="640990" y="2269713"/>
            <a:chExt cx="4498340" cy="3102505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3390" y="5009506"/>
              <a:ext cx="362711" cy="36271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40990" y="2269713"/>
              <a:ext cx="4498340" cy="1483360"/>
            </a:xfrm>
            <a:custGeom>
              <a:avLst/>
              <a:gdLst/>
              <a:ahLst/>
              <a:cxnLst/>
              <a:rect l="l" t="t" r="r" b="b"/>
              <a:pathLst>
                <a:path w="4498340" h="1483360">
                  <a:moveTo>
                    <a:pt x="0" y="247401"/>
                  </a:moveTo>
                  <a:lnTo>
                    <a:pt x="5026" y="197541"/>
                  </a:lnTo>
                  <a:lnTo>
                    <a:pt x="19441" y="151101"/>
                  </a:lnTo>
                  <a:lnTo>
                    <a:pt x="42252" y="109076"/>
                  </a:lnTo>
                  <a:lnTo>
                    <a:pt x="72462" y="72462"/>
                  </a:lnTo>
                  <a:lnTo>
                    <a:pt x="109076" y="42252"/>
                  </a:lnTo>
                  <a:lnTo>
                    <a:pt x="151101" y="19442"/>
                  </a:lnTo>
                  <a:lnTo>
                    <a:pt x="197540" y="5026"/>
                  </a:lnTo>
                  <a:lnTo>
                    <a:pt x="247400" y="0"/>
                  </a:lnTo>
                  <a:lnTo>
                    <a:pt x="4250438" y="0"/>
                  </a:lnTo>
                  <a:lnTo>
                    <a:pt x="4300298" y="5026"/>
                  </a:lnTo>
                  <a:lnTo>
                    <a:pt x="4346737" y="19442"/>
                  </a:lnTo>
                  <a:lnTo>
                    <a:pt x="4388762" y="42252"/>
                  </a:lnTo>
                  <a:lnTo>
                    <a:pt x="4425377" y="72462"/>
                  </a:lnTo>
                  <a:lnTo>
                    <a:pt x="4455586" y="109076"/>
                  </a:lnTo>
                  <a:lnTo>
                    <a:pt x="4478397" y="151101"/>
                  </a:lnTo>
                  <a:lnTo>
                    <a:pt x="4492812" y="197541"/>
                  </a:lnTo>
                  <a:lnTo>
                    <a:pt x="4497839" y="247401"/>
                  </a:lnTo>
                  <a:lnTo>
                    <a:pt x="4497839" y="1235644"/>
                  </a:lnTo>
                  <a:lnTo>
                    <a:pt x="4492812" y="1285504"/>
                  </a:lnTo>
                  <a:lnTo>
                    <a:pt x="4478397" y="1331943"/>
                  </a:lnTo>
                  <a:lnTo>
                    <a:pt x="4455586" y="1373968"/>
                  </a:lnTo>
                  <a:lnTo>
                    <a:pt x="4425377" y="1410583"/>
                  </a:lnTo>
                  <a:lnTo>
                    <a:pt x="4388762" y="1440792"/>
                  </a:lnTo>
                  <a:lnTo>
                    <a:pt x="4346737" y="1463603"/>
                  </a:lnTo>
                  <a:lnTo>
                    <a:pt x="4300298" y="1478018"/>
                  </a:lnTo>
                  <a:lnTo>
                    <a:pt x="4250438" y="1483045"/>
                  </a:lnTo>
                  <a:lnTo>
                    <a:pt x="247400" y="1483045"/>
                  </a:lnTo>
                  <a:lnTo>
                    <a:pt x="197540" y="1478018"/>
                  </a:lnTo>
                  <a:lnTo>
                    <a:pt x="151101" y="1463603"/>
                  </a:lnTo>
                  <a:lnTo>
                    <a:pt x="109076" y="1440792"/>
                  </a:lnTo>
                  <a:lnTo>
                    <a:pt x="72462" y="1410583"/>
                  </a:lnTo>
                  <a:lnTo>
                    <a:pt x="42252" y="1373968"/>
                  </a:lnTo>
                  <a:lnTo>
                    <a:pt x="19441" y="1331943"/>
                  </a:lnTo>
                  <a:lnTo>
                    <a:pt x="5026" y="1285504"/>
                  </a:lnTo>
                  <a:lnTo>
                    <a:pt x="0" y="1235644"/>
                  </a:lnTo>
                  <a:lnTo>
                    <a:pt x="0" y="247401"/>
                  </a:lnTo>
                  <a:close/>
                </a:path>
              </a:pathLst>
            </a:custGeom>
            <a:ln w="12700">
              <a:solidFill>
                <a:srgbClr val="4756A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" name="object 9"/>
          <p:cNvSpPr/>
          <p:nvPr/>
        </p:nvSpPr>
        <p:spPr>
          <a:xfrm>
            <a:off x="640990" y="1376761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31987" y="0"/>
                </a:moveTo>
                <a:lnTo>
                  <a:pt x="265851" y="0"/>
                </a:lnTo>
                <a:lnTo>
                  <a:pt x="218064" y="4283"/>
                </a:lnTo>
                <a:lnTo>
                  <a:pt x="173087" y="16632"/>
                </a:lnTo>
                <a:lnTo>
                  <a:pt x="131671" y="36296"/>
                </a:lnTo>
                <a:lnTo>
                  <a:pt x="94566" y="62525"/>
                </a:lnTo>
                <a:lnTo>
                  <a:pt x="62524" y="94566"/>
                </a:lnTo>
                <a:lnTo>
                  <a:pt x="36296" y="131671"/>
                </a:lnTo>
                <a:lnTo>
                  <a:pt x="16632" y="173087"/>
                </a:lnTo>
                <a:lnTo>
                  <a:pt x="4283" y="218065"/>
                </a:lnTo>
                <a:lnTo>
                  <a:pt x="0" y="265852"/>
                </a:lnTo>
                <a:lnTo>
                  <a:pt x="0" y="509742"/>
                </a:lnTo>
                <a:lnTo>
                  <a:pt x="4283" y="557530"/>
                </a:lnTo>
                <a:lnTo>
                  <a:pt x="16632" y="602507"/>
                </a:lnTo>
                <a:lnTo>
                  <a:pt x="36296" y="643923"/>
                </a:lnTo>
                <a:lnTo>
                  <a:pt x="62524" y="681028"/>
                </a:lnTo>
                <a:lnTo>
                  <a:pt x="94566" y="713070"/>
                </a:lnTo>
                <a:lnTo>
                  <a:pt x="131671" y="739298"/>
                </a:lnTo>
                <a:lnTo>
                  <a:pt x="173087" y="758963"/>
                </a:lnTo>
                <a:lnTo>
                  <a:pt x="218064" y="771312"/>
                </a:lnTo>
                <a:lnTo>
                  <a:pt x="265851" y="775595"/>
                </a:lnTo>
                <a:lnTo>
                  <a:pt x="4231987" y="775595"/>
                </a:lnTo>
                <a:lnTo>
                  <a:pt x="4279774" y="771312"/>
                </a:lnTo>
                <a:lnTo>
                  <a:pt x="4324751" y="758963"/>
                </a:lnTo>
                <a:lnTo>
                  <a:pt x="4366168" y="739298"/>
                </a:lnTo>
                <a:lnTo>
                  <a:pt x="4403272" y="713070"/>
                </a:lnTo>
                <a:lnTo>
                  <a:pt x="4435314" y="681028"/>
                </a:lnTo>
                <a:lnTo>
                  <a:pt x="4461542" y="643923"/>
                </a:lnTo>
                <a:lnTo>
                  <a:pt x="4481206" y="602507"/>
                </a:lnTo>
                <a:lnTo>
                  <a:pt x="4493556" y="557530"/>
                </a:lnTo>
                <a:lnTo>
                  <a:pt x="4497839" y="509742"/>
                </a:lnTo>
                <a:lnTo>
                  <a:pt x="4497839" y="265852"/>
                </a:lnTo>
                <a:lnTo>
                  <a:pt x="4493556" y="218065"/>
                </a:lnTo>
                <a:lnTo>
                  <a:pt x="4481206" y="173087"/>
                </a:lnTo>
                <a:lnTo>
                  <a:pt x="4461542" y="131671"/>
                </a:lnTo>
                <a:lnTo>
                  <a:pt x="4435314" y="94566"/>
                </a:lnTo>
                <a:lnTo>
                  <a:pt x="4403272" y="62525"/>
                </a:lnTo>
                <a:lnTo>
                  <a:pt x="4366168" y="36296"/>
                </a:lnTo>
                <a:lnTo>
                  <a:pt x="4324751" y="16632"/>
                </a:lnTo>
                <a:lnTo>
                  <a:pt x="4279774" y="4283"/>
                </a:lnTo>
                <a:lnTo>
                  <a:pt x="4231987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1368291" y="1667255"/>
            <a:ext cx="30435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ЭФФЕКТИВНАЯ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РАБОТА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ИНВЕСТОРАМИ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7014" y="4824774"/>
            <a:ext cx="4498340" cy="1576026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47401"/>
                </a:moveTo>
                <a:lnTo>
                  <a:pt x="5026" y="197541"/>
                </a:lnTo>
                <a:lnTo>
                  <a:pt x="19441" y="151101"/>
                </a:lnTo>
                <a:lnTo>
                  <a:pt x="42252" y="109076"/>
                </a:lnTo>
                <a:lnTo>
                  <a:pt x="72462" y="72462"/>
                </a:lnTo>
                <a:lnTo>
                  <a:pt x="109076" y="42252"/>
                </a:lnTo>
                <a:lnTo>
                  <a:pt x="151101" y="19442"/>
                </a:lnTo>
                <a:lnTo>
                  <a:pt x="197540" y="5026"/>
                </a:lnTo>
                <a:lnTo>
                  <a:pt x="247400" y="0"/>
                </a:lnTo>
                <a:lnTo>
                  <a:pt x="4250438" y="0"/>
                </a:lnTo>
                <a:lnTo>
                  <a:pt x="4300298" y="5026"/>
                </a:lnTo>
                <a:lnTo>
                  <a:pt x="4346737" y="19442"/>
                </a:lnTo>
                <a:lnTo>
                  <a:pt x="4388762" y="42252"/>
                </a:lnTo>
                <a:lnTo>
                  <a:pt x="4425377" y="72462"/>
                </a:lnTo>
                <a:lnTo>
                  <a:pt x="4455586" y="109076"/>
                </a:lnTo>
                <a:lnTo>
                  <a:pt x="4478397" y="151101"/>
                </a:lnTo>
                <a:lnTo>
                  <a:pt x="4492812" y="197541"/>
                </a:lnTo>
                <a:lnTo>
                  <a:pt x="4497839" y="247401"/>
                </a:lnTo>
                <a:lnTo>
                  <a:pt x="4497839" y="1235644"/>
                </a:lnTo>
                <a:lnTo>
                  <a:pt x="4492812" y="1285504"/>
                </a:lnTo>
                <a:lnTo>
                  <a:pt x="4478397" y="1331943"/>
                </a:lnTo>
                <a:lnTo>
                  <a:pt x="4455586" y="1373968"/>
                </a:lnTo>
                <a:lnTo>
                  <a:pt x="4425377" y="1410583"/>
                </a:lnTo>
                <a:lnTo>
                  <a:pt x="4388762" y="1440792"/>
                </a:lnTo>
                <a:lnTo>
                  <a:pt x="4346737" y="1463603"/>
                </a:lnTo>
                <a:lnTo>
                  <a:pt x="4300298" y="1478018"/>
                </a:lnTo>
                <a:lnTo>
                  <a:pt x="4250438" y="1483045"/>
                </a:lnTo>
                <a:lnTo>
                  <a:pt x="247400" y="1483045"/>
                </a:lnTo>
                <a:lnTo>
                  <a:pt x="197540" y="1478018"/>
                </a:lnTo>
                <a:lnTo>
                  <a:pt x="151101" y="1463603"/>
                </a:lnTo>
                <a:lnTo>
                  <a:pt x="109076" y="1440792"/>
                </a:lnTo>
                <a:lnTo>
                  <a:pt x="72462" y="1410583"/>
                </a:lnTo>
                <a:lnTo>
                  <a:pt x="42252" y="1373968"/>
                </a:lnTo>
                <a:lnTo>
                  <a:pt x="19441" y="1331943"/>
                </a:lnTo>
                <a:lnTo>
                  <a:pt x="5026" y="1285504"/>
                </a:lnTo>
                <a:lnTo>
                  <a:pt x="0" y="1235644"/>
                </a:lnTo>
                <a:lnTo>
                  <a:pt x="0" y="24740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627014" y="3931822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70">
                <a:moveTo>
                  <a:pt x="4231986" y="0"/>
                </a:moveTo>
                <a:lnTo>
                  <a:pt x="265851" y="0"/>
                </a:lnTo>
                <a:lnTo>
                  <a:pt x="218064" y="4283"/>
                </a:lnTo>
                <a:lnTo>
                  <a:pt x="173087" y="16632"/>
                </a:lnTo>
                <a:lnTo>
                  <a:pt x="131671" y="36296"/>
                </a:lnTo>
                <a:lnTo>
                  <a:pt x="94566" y="62525"/>
                </a:lnTo>
                <a:lnTo>
                  <a:pt x="62524" y="94566"/>
                </a:lnTo>
                <a:lnTo>
                  <a:pt x="36296" y="131671"/>
                </a:lnTo>
                <a:lnTo>
                  <a:pt x="16632" y="173087"/>
                </a:lnTo>
                <a:lnTo>
                  <a:pt x="4283" y="218065"/>
                </a:lnTo>
                <a:lnTo>
                  <a:pt x="0" y="265852"/>
                </a:lnTo>
                <a:lnTo>
                  <a:pt x="0" y="509742"/>
                </a:lnTo>
                <a:lnTo>
                  <a:pt x="4283" y="557530"/>
                </a:lnTo>
                <a:lnTo>
                  <a:pt x="16632" y="602507"/>
                </a:lnTo>
                <a:lnTo>
                  <a:pt x="36296" y="643923"/>
                </a:lnTo>
                <a:lnTo>
                  <a:pt x="62524" y="681028"/>
                </a:lnTo>
                <a:lnTo>
                  <a:pt x="94566" y="713070"/>
                </a:lnTo>
                <a:lnTo>
                  <a:pt x="131671" y="739298"/>
                </a:lnTo>
                <a:lnTo>
                  <a:pt x="173087" y="758963"/>
                </a:lnTo>
                <a:lnTo>
                  <a:pt x="218064" y="771312"/>
                </a:lnTo>
                <a:lnTo>
                  <a:pt x="265851" y="775595"/>
                </a:lnTo>
                <a:lnTo>
                  <a:pt x="4231986" y="775595"/>
                </a:lnTo>
                <a:lnTo>
                  <a:pt x="4279774" y="771312"/>
                </a:lnTo>
                <a:lnTo>
                  <a:pt x="4324751" y="758963"/>
                </a:lnTo>
                <a:lnTo>
                  <a:pt x="4366167" y="739298"/>
                </a:lnTo>
                <a:lnTo>
                  <a:pt x="4403271" y="713070"/>
                </a:lnTo>
                <a:lnTo>
                  <a:pt x="4435313" y="681028"/>
                </a:lnTo>
                <a:lnTo>
                  <a:pt x="4461542" y="643923"/>
                </a:lnTo>
                <a:lnTo>
                  <a:pt x="4481206" y="602507"/>
                </a:lnTo>
                <a:lnTo>
                  <a:pt x="4493555" y="557530"/>
                </a:lnTo>
                <a:lnTo>
                  <a:pt x="4497838" y="509742"/>
                </a:lnTo>
                <a:lnTo>
                  <a:pt x="4497838" y="265852"/>
                </a:lnTo>
                <a:lnTo>
                  <a:pt x="4493555" y="218065"/>
                </a:lnTo>
                <a:lnTo>
                  <a:pt x="4481206" y="173087"/>
                </a:lnTo>
                <a:lnTo>
                  <a:pt x="4461542" y="131671"/>
                </a:lnTo>
                <a:lnTo>
                  <a:pt x="4435313" y="94566"/>
                </a:lnTo>
                <a:lnTo>
                  <a:pt x="4403271" y="62525"/>
                </a:lnTo>
                <a:lnTo>
                  <a:pt x="4366167" y="36296"/>
                </a:lnTo>
                <a:lnTo>
                  <a:pt x="4324751" y="16632"/>
                </a:lnTo>
                <a:lnTo>
                  <a:pt x="4279774" y="4283"/>
                </a:lnTo>
                <a:lnTo>
                  <a:pt x="4231986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1354314" y="4224528"/>
            <a:ext cx="30435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ЭФФЕКТИВНАЯ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РАБОТА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ИНВЕСТОРАМИ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609600" y="685800"/>
            <a:ext cx="28689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ОБРАЗ</a:t>
            </a:r>
            <a:r>
              <a:rPr spc="-90" dirty="0"/>
              <a:t> </a:t>
            </a:r>
            <a:r>
              <a:rPr spc="-25" dirty="0"/>
              <a:t>БУДУЩЕГО</a:t>
            </a:r>
          </a:p>
        </p:txBody>
      </p:sp>
      <p:sp>
        <p:nvSpPr>
          <p:cNvPr id="15" name="object 15"/>
          <p:cNvSpPr/>
          <p:nvPr/>
        </p:nvSpPr>
        <p:spPr>
          <a:xfrm>
            <a:off x="627016" y="163628"/>
            <a:ext cx="1077595" cy="274320"/>
          </a:xfrm>
          <a:custGeom>
            <a:avLst/>
            <a:gdLst/>
            <a:ahLst/>
            <a:cxnLst/>
            <a:rect l="l" t="t" r="r" b="b"/>
            <a:pathLst>
              <a:path w="1077595" h="274320">
                <a:moveTo>
                  <a:pt x="940453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940452" y="273845"/>
                </a:lnTo>
                <a:lnTo>
                  <a:pt x="983730" y="266864"/>
                </a:lnTo>
                <a:lnTo>
                  <a:pt x="1021317" y="247427"/>
                </a:lnTo>
                <a:lnTo>
                  <a:pt x="1050956" y="217787"/>
                </a:lnTo>
                <a:lnTo>
                  <a:pt x="1070394" y="180200"/>
                </a:lnTo>
                <a:lnTo>
                  <a:pt x="1077376" y="136922"/>
                </a:lnTo>
                <a:lnTo>
                  <a:pt x="1070395" y="93644"/>
                </a:lnTo>
                <a:lnTo>
                  <a:pt x="1050958" y="56057"/>
                </a:lnTo>
                <a:lnTo>
                  <a:pt x="1021318" y="26417"/>
                </a:lnTo>
                <a:lnTo>
                  <a:pt x="983731" y="6980"/>
                </a:lnTo>
                <a:lnTo>
                  <a:pt x="94045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762419" y="227076"/>
            <a:ext cx="8401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образ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будущего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00092" y="1376761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31986" y="0"/>
                </a:moveTo>
                <a:lnTo>
                  <a:pt x="265851" y="0"/>
                </a:lnTo>
                <a:lnTo>
                  <a:pt x="218064" y="4283"/>
                </a:lnTo>
                <a:lnTo>
                  <a:pt x="173087" y="16632"/>
                </a:lnTo>
                <a:lnTo>
                  <a:pt x="131671" y="36296"/>
                </a:lnTo>
                <a:lnTo>
                  <a:pt x="94566" y="62525"/>
                </a:lnTo>
                <a:lnTo>
                  <a:pt x="62524" y="94566"/>
                </a:lnTo>
                <a:lnTo>
                  <a:pt x="36296" y="131671"/>
                </a:lnTo>
                <a:lnTo>
                  <a:pt x="16632" y="173087"/>
                </a:lnTo>
                <a:lnTo>
                  <a:pt x="4283" y="218065"/>
                </a:lnTo>
                <a:lnTo>
                  <a:pt x="0" y="265852"/>
                </a:lnTo>
                <a:lnTo>
                  <a:pt x="0" y="509742"/>
                </a:lnTo>
                <a:lnTo>
                  <a:pt x="4283" y="557530"/>
                </a:lnTo>
                <a:lnTo>
                  <a:pt x="16632" y="602507"/>
                </a:lnTo>
                <a:lnTo>
                  <a:pt x="36296" y="643923"/>
                </a:lnTo>
                <a:lnTo>
                  <a:pt x="62524" y="681028"/>
                </a:lnTo>
                <a:lnTo>
                  <a:pt x="94566" y="713070"/>
                </a:lnTo>
                <a:lnTo>
                  <a:pt x="131671" y="739298"/>
                </a:lnTo>
                <a:lnTo>
                  <a:pt x="173087" y="758963"/>
                </a:lnTo>
                <a:lnTo>
                  <a:pt x="218064" y="771312"/>
                </a:lnTo>
                <a:lnTo>
                  <a:pt x="265851" y="775595"/>
                </a:lnTo>
                <a:lnTo>
                  <a:pt x="4231986" y="775595"/>
                </a:lnTo>
                <a:lnTo>
                  <a:pt x="4279773" y="771312"/>
                </a:lnTo>
                <a:lnTo>
                  <a:pt x="4324751" y="758963"/>
                </a:lnTo>
                <a:lnTo>
                  <a:pt x="4366167" y="739298"/>
                </a:lnTo>
                <a:lnTo>
                  <a:pt x="4403271" y="713070"/>
                </a:lnTo>
                <a:lnTo>
                  <a:pt x="4435313" y="681028"/>
                </a:lnTo>
                <a:lnTo>
                  <a:pt x="4461541" y="643923"/>
                </a:lnTo>
                <a:lnTo>
                  <a:pt x="4481206" y="602507"/>
                </a:lnTo>
                <a:lnTo>
                  <a:pt x="4493555" y="557530"/>
                </a:lnTo>
                <a:lnTo>
                  <a:pt x="4497838" y="509742"/>
                </a:lnTo>
                <a:lnTo>
                  <a:pt x="4497838" y="265852"/>
                </a:lnTo>
                <a:lnTo>
                  <a:pt x="4493555" y="218065"/>
                </a:lnTo>
                <a:lnTo>
                  <a:pt x="4481206" y="173087"/>
                </a:lnTo>
                <a:lnTo>
                  <a:pt x="4461541" y="131671"/>
                </a:lnTo>
                <a:lnTo>
                  <a:pt x="4435313" y="94566"/>
                </a:lnTo>
                <a:lnTo>
                  <a:pt x="4403271" y="62525"/>
                </a:lnTo>
                <a:lnTo>
                  <a:pt x="4366167" y="36296"/>
                </a:lnTo>
                <a:lnTo>
                  <a:pt x="4324751" y="16632"/>
                </a:lnTo>
                <a:lnTo>
                  <a:pt x="4279773" y="4283"/>
                </a:lnTo>
                <a:lnTo>
                  <a:pt x="4231986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6340923" y="1667255"/>
            <a:ext cx="24155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СОЦИАЛЬНАЯ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ИНФРАСТРУКТУРА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286114" y="4824774"/>
            <a:ext cx="4498340" cy="1576026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47401"/>
                </a:moveTo>
                <a:lnTo>
                  <a:pt x="5026" y="197541"/>
                </a:lnTo>
                <a:lnTo>
                  <a:pt x="19441" y="151101"/>
                </a:lnTo>
                <a:lnTo>
                  <a:pt x="42252" y="109076"/>
                </a:lnTo>
                <a:lnTo>
                  <a:pt x="72462" y="72462"/>
                </a:lnTo>
                <a:lnTo>
                  <a:pt x="109076" y="42252"/>
                </a:lnTo>
                <a:lnTo>
                  <a:pt x="151101" y="19442"/>
                </a:lnTo>
                <a:lnTo>
                  <a:pt x="197540" y="5026"/>
                </a:lnTo>
                <a:lnTo>
                  <a:pt x="247400" y="0"/>
                </a:lnTo>
                <a:lnTo>
                  <a:pt x="4250438" y="0"/>
                </a:lnTo>
                <a:lnTo>
                  <a:pt x="4300298" y="5026"/>
                </a:lnTo>
                <a:lnTo>
                  <a:pt x="4346737" y="19442"/>
                </a:lnTo>
                <a:lnTo>
                  <a:pt x="4388762" y="42252"/>
                </a:lnTo>
                <a:lnTo>
                  <a:pt x="4425377" y="72462"/>
                </a:lnTo>
                <a:lnTo>
                  <a:pt x="4455586" y="109076"/>
                </a:lnTo>
                <a:lnTo>
                  <a:pt x="4478397" y="151101"/>
                </a:lnTo>
                <a:lnTo>
                  <a:pt x="4492812" y="197541"/>
                </a:lnTo>
                <a:lnTo>
                  <a:pt x="4497839" y="247401"/>
                </a:lnTo>
                <a:lnTo>
                  <a:pt x="4497839" y="1235644"/>
                </a:lnTo>
                <a:lnTo>
                  <a:pt x="4492812" y="1285504"/>
                </a:lnTo>
                <a:lnTo>
                  <a:pt x="4478397" y="1331943"/>
                </a:lnTo>
                <a:lnTo>
                  <a:pt x="4455586" y="1373968"/>
                </a:lnTo>
                <a:lnTo>
                  <a:pt x="4425377" y="1410583"/>
                </a:lnTo>
                <a:lnTo>
                  <a:pt x="4388762" y="1440792"/>
                </a:lnTo>
                <a:lnTo>
                  <a:pt x="4346737" y="1463603"/>
                </a:lnTo>
                <a:lnTo>
                  <a:pt x="4300298" y="1478018"/>
                </a:lnTo>
                <a:lnTo>
                  <a:pt x="4250438" y="1483045"/>
                </a:lnTo>
                <a:lnTo>
                  <a:pt x="247400" y="1483045"/>
                </a:lnTo>
                <a:lnTo>
                  <a:pt x="197540" y="1478018"/>
                </a:lnTo>
                <a:lnTo>
                  <a:pt x="151101" y="1463603"/>
                </a:lnTo>
                <a:lnTo>
                  <a:pt x="109076" y="1440792"/>
                </a:lnTo>
                <a:lnTo>
                  <a:pt x="72462" y="1410583"/>
                </a:lnTo>
                <a:lnTo>
                  <a:pt x="42252" y="1373968"/>
                </a:lnTo>
                <a:lnTo>
                  <a:pt x="19441" y="1331943"/>
                </a:lnTo>
                <a:lnTo>
                  <a:pt x="5026" y="1285504"/>
                </a:lnTo>
                <a:lnTo>
                  <a:pt x="0" y="1235644"/>
                </a:lnTo>
                <a:lnTo>
                  <a:pt x="0" y="24740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5286114" y="3931822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70">
                <a:moveTo>
                  <a:pt x="4231987" y="0"/>
                </a:moveTo>
                <a:lnTo>
                  <a:pt x="265851" y="0"/>
                </a:lnTo>
                <a:lnTo>
                  <a:pt x="218064" y="4283"/>
                </a:lnTo>
                <a:lnTo>
                  <a:pt x="173087" y="16632"/>
                </a:lnTo>
                <a:lnTo>
                  <a:pt x="131671" y="36296"/>
                </a:lnTo>
                <a:lnTo>
                  <a:pt x="94566" y="62525"/>
                </a:lnTo>
                <a:lnTo>
                  <a:pt x="62524" y="94566"/>
                </a:lnTo>
                <a:lnTo>
                  <a:pt x="36296" y="131671"/>
                </a:lnTo>
                <a:lnTo>
                  <a:pt x="16632" y="173087"/>
                </a:lnTo>
                <a:lnTo>
                  <a:pt x="4283" y="218065"/>
                </a:lnTo>
                <a:lnTo>
                  <a:pt x="0" y="265852"/>
                </a:lnTo>
                <a:lnTo>
                  <a:pt x="0" y="509742"/>
                </a:lnTo>
                <a:lnTo>
                  <a:pt x="4283" y="557530"/>
                </a:lnTo>
                <a:lnTo>
                  <a:pt x="16632" y="602507"/>
                </a:lnTo>
                <a:lnTo>
                  <a:pt x="36296" y="643923"/>
                </a:lnTo>
                <a:lnTo>
                  <a:pt x="62524" y="681028"/>
                </a:lnTo>
                <a:lnTo>
                  <a:pt x="94566" y="713070"/>
                </a:lnTo>
                <a:lnTo>
                  <a:pt x="131671" y="739298"/>
                </a:lnTo>
                <a:lnTo>
                  <a:pt x="173087" y="758963"/>
                </a:lnTo>
                <a:lnTo>
                  <a:pt x="218064" y="771312"/>
                </a:lnTo>
                <a:lnTo>
                  <a:pt x="265851" y="775595"/>
                </a:lnTo>
                <a:lnTo>
                  <a:pt x="4231987" y="775595"/>
                </a:lnTo>
                <a:lnTo>
                  <a:pt x="4279774" y="771312"/>
                </a:lnTo>
                <a:lnTo>
                  <a:pt x="4324751" y="758963"/>
                </a:lnTo>
                <a:lnTo>
                  <a:pt x="4366167" y="739298"/>
                </a:lnTo>
                <a:lnTo>
                  <a:pt x="4403272" y="713070"/>
                </a:lnTo>
                <a:lnTo>
                  <a:pt x="4435314" y="681028"/>
                </a:lnTo>
                <a:lnTo>
                  <a:pt x="4461542" y="643923"/>
                </a:lnTo>
                <a:lnTo>
                  <a:pt x="4481207" y="602507"/>
                </a:lnTo>
                <a:lnTo>
                  <a:pt x="4493556" y="557530"/>
                </a:lnTo>
                <a:lnTo>
                  <a:pt x="4497839" y="509742"/>
                </a:lnTo>
                <a:lnTo>
                  <a:pt x="4497839" y="265852"/>
                </a:lnTo>
                <a:lnTo>
                  <a:pt x="4493556" y="218065"/>
                </a:lnTo>
                <a:lnTo>
                  <a:pt x="4481207" y="173087"/>
                </a:lnTo>
                <a:lnTo>
                  <a:pt x="4461542" y="131671"/>
                </a:lnTo>
                <a:lnTo>
                  <a:pt x="4435314" y="94566"/>
                </a:lnTo>
                <a:lnTo>
                  <a:pt x="4403272" y="62525"/>
                </a:lnTo>
                <a:lnTo>
                  <a:pt x="4366167" y="36296"/>
                </a:lnTo>
                <a:lnTo>
                  <a:pt x="4324751" y="16632"/>
                </a:lnTo>
                <a:lnTo>
                  <a:pt x="4279774" y="4283"/>
                </a:lnTo>
                <a:lnTo>
                  <a:pt x="4231987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6219790" y="4224528"/>
            <a:ext cx="26314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ИНВЕСТИЦИОННАЯ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ДЕЯТЕЛЬНОСТЬ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88668" y="2506471"/>
            <a:ext cx="1630731" cy="982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утвержден Порядок сопровождения инвестиционных проектов, планируемых к реализации и (или) реализуемых на территории Брянского района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276600" y="2514600"/>
            <a:ext cx="1706931" cy="4226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7800"/>
              </a:lnSpc>
              <a:spcBef>
                <a:spcPts val="120"/>
              </a:spcBef>
            </a:pPr>
            <a:r>
              <a:rPr lang="ru-RU"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создан Инвестиционный совет при администрации Брянского района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19200" y="5029200"/>
            <a:ext cx="1696085" cy="110132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7800"/>
              </a:lnSpc>
              <a:spcBef>
                <a:spcPts val="120"/>
              </a:spcBef>
            </a:pPr>
            <a:r>
              <a:rPr lang="ru-RU"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Подписано соглашение о сотрудничестве между Администрацией Брянского района и Государственным бюджетным учреждением «Агенство по сопровождению инвестиционных проектов»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308299" y="3122167"/>
            <a:ext cx="1603375" cy="28687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7800"/>
              </a:lnSpc>
              <a:spcBef>
                <a:spcPts val="120"/>
              </a:spcBef>
            </a:pPr>
            <a:r>
              <a:rPr lang="ru-RU"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Разработан Инвестиционный профиль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300092" y="2279393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47401"/>
                </a:moveTo>
                <a:lnTo>
                  <a:pt x="5026" y="197541"/>
                </a:lnTo>
                <a:lnTo>
                  <a:pt x="19441" y="151101"/>
                </a:lnTo>
                <a:lnTo>
                  <a:pt x="42252" y="109076"/>
                </a:lnTo>
                <a:lnTo>
                  <a:pt x="72462" y="72462"/>
                </a:lnTo>
                <a:lnTo>
                  <a:pt x="109076" y="42252"/>
                </a:lnTo>
                <a:lnTo>
                  <a:pt x="151101" y="19442"/>
                </a:lnTo>
                <a:lnTo>
                  <a:pt x="197540" y="5026"/>
                </a:lnTo>
                <a:lnTo>
                  <a:pt x="247400" y="0"/>
                </a:lnTo>
                <a:lnTo>
                  <a:pt x="4250438" y="0"/>
                </a:lnTo>
                <a:lnTo>
                  <a:pt x="4300298" y="5026"/>
                </a:lnTo>
                <a:lnTo>
                  <a:pt x="4346737" y="19442"/>
                </a:lnTo>
                <a:lnTo>
                  <a:pt x="4388762" y="42252"/>
                </a:lnTo>
                <a:lnTo>
                  <a:pt x="4425377" y="72462"/>
                </a:lnTo>
                <a:lnTo>
                  <a:pt x="4455586" y="109076"/>
                </a:lnTo>
                <a:lnTo>
                  <a:pt x="4478397" y="151101"/>
                </a:lnTo>
                <a:lnTo>
                  <a:pt x="4492812" y="197541"/>
                </a:lnTo>
                <a:lnTo>
                  <a:pt x="4497839" y="247401"/>
                </a:lnTo>
                <a:lnTo>
                  <a:pt x="4497839" y="1235644"/>
                </a:lnTo>
                <a:lnTo>
                  <a:pt x="4492812" y="1285504"/>
                </a:lnTo>
                <a:lnTo>
                  <a:pt x="4478397" y="1331943"/>
                </a:lnTo>
                <a:lnTo>
                  <a:pt x="4455586" y="1373968"/>
                </a:lnTo>
                <a:lnTo>
                  <a:pt x="4425377" y="1410583"/>
                </a:lnTo>
                <a:lnTo>
                  <a:pt x="4388762" y="1440792"/>
                </a:lnTo>
                <a:lnTo>
                  <a:pt x="4346737" y="1463603"/>
                </a:lnTo>
                <a:lnTo>
                  <a:pt x="4300298" y="1478018"/>
                </a:lnTo>
                <a:lnTo>
                  <a:pt x="4250438" y="1483045"/>
                </a:lnTo>
                <a:lnTo>
                  <a:pt x="247400" y="1483045"/>
                </a:lnTo>
                <a:lnTo>
                  <a:pt x="197540" y="1478018"/>
                </a:lnTo>
                <a:lnTo>
                  <a:pt x="151101" y="1463603"/>
                </a:lnTo>
                <a:lnTo>
                  <a:pt x="109076" y="1440792"/>
                </a:lnTo>
                <a:lnTo>
                  <a:pt x="72462" y="1410583"/>
                </a:lnTo>
                <a:lnTo>
                  <a:pt x="42252" y="1373968"/>
                </a:lnTo>
                <a:lnTo>
                  <a:pt x="19441" y="1331943"/>
                </a:lnTo>
                <a:lnTo>
                  <a:pt x="5026" y="1285504"/>
                </a:lnTo>
                <a:lnTo>
                  <a:pt x="0" y="1235644"/>
                </a:lnTo>
                <a:lnTo>
                  <a:pt x="0" y="24740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5847770" y="2515615"/>
            <a:ext cx="1269365" cy="3028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2200"/>
              </a:lnSpc>
              <a:spcBef>
                <a:spcPts val="75"/>
              </a:spcBef>
            </a:pP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созданы</a:t>
            </a:r>
            <a:r>
              <a:rPr sz="900" b="1" spc="-4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новые</a:t>
            </a:r>
            <a:r>
              <a:rPr sz="900" b="1" spc="-4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точки </a:t>
            </a:r>
            <a:r>
              <a:rPr sz="900" b="1" spc="-2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притяжения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47770" y="3131311"/>
            <a:ext cx="1772230" cy="3026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ремонт </a:t>
            </a:r>
            <a:r>
              <a:rPr sz="900" b="1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4756A0"/>
                </a:solidFill>
                <a:latin typeface="Arial"/>
                <a:cs typeface="Arial"/>
              </a:rPr>
              <a:t>коммунальных</a:t>
            </a:r>
            <a:r>
              <a:rPr sz="900" b="1" spc="-4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сетей</a:t>
            </a:r>
            <a:r>
              <a:rPr lang="ru-RU"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,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автомобильных дорог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967400" y="2515615"/>
            <a:ext cx="1513840" cy="4226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486409">
              <a:lnSpc>
                <a:spcPct val="97800"/>
              </a:lnSpc>
              <a:spcBef>
                <a:spcPts val="120"/>
              </a:spcBef>
            </a:pP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улучшена работа </a:t>
            </a:r>
            <a:r>
              <a:rPr sz="900" b="1" spc="-2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учреждений 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dirty="0" smtClean="0">
                <a:solidFill>
                  <a:srgbClr val="4756A0"/>
                </a:solidFill>
                <a:latin typeface="Arial"/>
                <a:cs typeface="Arial"/>
              </a:rPr>
              <a:t>здр</a:t>
            </a:r>
            <a:r>
              <a:rPr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ав</a:t>
            </a:r>
            <a:r>
              <a:rPr sz="900" b="1" dirty="0" smtClean="0">
                <a:solidFill>
                  <a:srgbClr val="4756A0"/>
                </a:solidFill>
                <a:latin typeface="Arial"/>
                <a:cs typeface="Arial"/>
              </a:rPr>
              <a:t>оо</a:t>
            </a:r>
            <a:r>
              <a:rPr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х</a:t>
            </a:r>
            <a:r>
              <a:rPr sz="900" b="1" dirty="0" smtClean="0">
                <a:solidFill>
                  <a:srgbClr val="4756A0"/>
                </a:solidFill>
                <a:latin typeface="Arial"/>
                <a:cs typeface="Arial"/>
              </a:rPr>
              <a:t>р</a:t>
            </a:r>
            <a:r>
              <a:rPr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r>
              <a:rPr sz="900" b="1" spc="-10" dirty="0" smtClean="0">
                <a:solidFill>
                  <a:srgbClr val="4756A0"/>
                </a:solidFill>
                <a:latin typeface="Arial"/>
                <a:cs typeface="Arial"/>
              </a:rPr>
              <a:t>н</a:t>
            </a:r>
            <a:r>
              <a:rPr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r>
              <a:rPr sz="900" b="1" spc="-10" dirty="0" smtClean="0">
                <a:solidFill>
                  <a:srgbClr val="4756A0"/>
                </a:solidFill>
                <a:latin typeface="Arial"/>
                <a:cs typeface="Arial"/>
              </a:rPr>
              <a:t>н</a:t>
            </a:r>
            <a:r>
              <a:rPr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900" b="1" dirty="0" smtClean="0">
                <a:solidFill>
                  <a:srgbClr val="4756A0"/>
                </a:solidFill>
                <a:latin typeface="Arial"/>
                <a:cs typeface="Arial"/>
              </a:rPr>
              <a:t>я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943600" y="4876800"/>
            <a:ext cx="1447800" cy="3026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Создано 304*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новых рабочих места: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867400" y="5257800"/>
            <a:ext cx="1524000" cy="1113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30" dirty="0" smtClean="0">
                <a:solidFill>
                  <a:srgbClr val="4756A0"/>
                </a:solidFill>
                <a:latin typeface="Arial"/>
                <a:cs typeface="Arial"/>
              </a:rPr>
              <a:t>Тепличный комбинат «Журиничи» (2 очередь) – 223 новых рабочих мест</a:t>
            </a:r>
            <a:endParaRPr lang="ru-RU" sz="600" dirty="0" smtClean="0">
              <a:latin typeface="Arial"/>
              <a:cs typeface="Arial"/>
            </a:endParaRPr>
          </a:p>
          <a:p>
            <a:pPr marL="184150" indent="-17145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30" dirty="0" smtClean="0">
                <a:solidFill>
                  <a:srgbClr val="4756A0"/>
                </a:solidFill>
                <a:latin typeface="Arial"/>
                <a:cs typeface="Arial"/>
              </a:rPr>
              <a:t>ООО «Сибирские бани» – 42 рабочих места</a:t>
            </a:r>
          </a:p>
          <a:p>
            <a:pPr marL="184150" indent="-171450">
              <a:spcBef>
                <a:spcPts val="480"/>
              </a:spcBef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30" dirty="0" smtClean="0">
                <a:solidFill>
                  <a:srgbClr val="4756A0"/>
                </a:solidFill>
                <a:latin typeface="Arial"/>
                <a:cs typeface="Arial"/>
              </a:rPr>
              <a:t>Строительство завода по производству безалкогольных и слабоалкогольных напитков – 39 новых рабочих мест</a:t>
            </a:r>
          </a:p>
          <a:p>
            <a:pPr marL="184150" indent="-171450">
              <a:spcBef>
                <a:spcPts val="480"/>
              </a:spcBef>
              <a:tabLst>
                <a:tab pos="183515" algn="l"/>
                <a:tab pos="184150" algn="l"/>
              </a:tabLst>
            </a:pPr>
            <a:r>
              <a:rPr lang="ru-RU" sz="600" b="1" spc="-30" dirty="0" smtClean="0">
                <a:solidFill>
                  <a:srgbClr val="4756A0"/>
                </a:solidFill>
                <a:latin typeface="Arial"/>
                <a:cs typeface="Arial"/>
              </a:rPr>
              <a:t>*  </a:t>
            </a:r>
            <a:r>
              <a:rPr lang="ru-RU" sz="500" b="1" spc="-30" dirty="0" smtClean="0">
                <a:solidFill>
                  <a:srgbClr val="4756A0"/>
                </a:solidFill>
                <a:latin typeface="Arial"/>
                <a:cs typeface="Arial"/>
              </a:rPr>
              <a:t>за последние три года</a:t>
            </a:r>
            <a:endParaRPr sz="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4756A0"/>
              </a:buClr>
              <a:buFont typeface="Microsoft Sans Serif"/>
              <a:buChar char="•"/>
            </a:pPr>
            <a:endParaRPr sz="500" dirty="0">
              <a:latin typeface="Arial"/>
              <a:cs typeface="Arial"/>
            </a:endParaRPr>
          </a:p>
        </p:txBody>
      </p:sp>
      <p:pic>
        <p:nvPicPr>
          <p:cNvPr id="36" name="object 3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83407" y="3145535"/>
            <a:ext cx="362712" cy="362712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5428488" y="2514600"/>
            <a:ext cx="2472055" cy="993775"/>
            <a:chOff x="5428488" y="2514600"/>
            <a:chExt cx="2472055" cy="993775"/>
          </a:xfrm>
        </p:grpSpPr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37704" y="2514600"/>
              <a:ext cx="362711" cy="36271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28488" y="3145536"/>
              <a:ext cx="362712" cy="362712"/>
            </a:xfrm>
            <a:prstGeom prst="rect">
              <a:avLst/>
            </a:prstGeom>
          </p:spPr>
        </p:pic>
      </p:grpSp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xfrm>
            <a:off x="609600" y="6553200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lang="ru-RU" spc="20" dirty="0" smtClean="0"/>
              <a:t> </a:t>
            </a:r>
            <a:r>
              <a:rPr spc="-20" dirty="0" smtClean="0"/>
              <a:t>ПРОФИЛЬ</a:t>
            </a:r>
            <a:r>
              <a:rPr spc="20" dirty="0" smtClean="0"/>
              <a:t> </a:t>
            </a:r>
            <a:r>
              <a:rPr lang="ru-RU" spc="20" dirty="0" smtClean="0"/>
              <a:t> БРЯНСКОГО  МУНИЦИПАЛЬНОГО РАЙОНА</a:t>
            </a:r>
            <a:endParaRPr spc="-10" dirty="0"/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35</a:t>
            </a:fld>
            <a:endParaRPr dirty="0"/>
          </a:p>
        </p:txBody>
      </p:sp>
      <p:sp>
        <p:nvSpPr>
          <p:cNvPr id="44" name="object 33"/>
          <p:cNvSpPr txBox="1"/>
          <p:nvPr/>
        </p:nvSpPr>
        <p:spPr>
          <a:xfrm>
            <a:off x="8001000" y="4876800"/>
            <a:ext cx="16764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Планируется создать свыше 460 новых  рабочих мест: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7696200" y="5181600"/>
            <a:ext cx="2057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marR="33655" indent="-171450">
              <a:lnSpc>
                <a:spcPts val="600"/>
              </a:lnSpc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30" dirty="0" smtClean="0">
                <a:solidFill>
                  <a:srgbClr val="4756A0"/>
                </a:solidFill>
                <a:latin typeface="Arial"/>
                <a:cs typeface="Arial"/>
              </a:rPr>
              <a:t>Завод нефтегазового и энергетического оборудования  «ГазЭнергоКомплект», </a:t>
            </a:r>
          </a:p>
          <a:p>
            <a:pPr marL="184150" marR="33655" indent="-171450">
              <a:lnSpc>
                <a:spcPts val="600"/>
              </a:lnSpc>
              <a:tabLst>
                <a:tab pos="183515" algn="l"/>
                <a:tab pos="184150" algn="l"/>
              </a:tabLst>
            </a:pPr>
            <a:r>
              <a:rPr lang="ru-RU" sz="600" b="1" spc="-30" dirty="0" smtClean="0">
                <a:solidFill>
                  <a:srgbClr val="4756A0"/>
                </a:solidFill>
                <a:latin typeface="Arial"/>
                <a:cs typeface="Arial"/>
              </a:rPr>
              <a:t>          2 очередь строительства – 150 новых рабочих мест</a:t>
            </a:r>
          </a:p>
          <a:p>
            <a:pPr marL="184150" marR="33655" indent="-171450">
              <a:lnSpc>
                <a:spcPts val="600"/>
              </a:lnSpc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30" dirty="0" smtClean="0">
                <a:solidFill>
                  <a:srgbClr val="4756A0"/>
                </a:solidFill>
                <a:latin typeface="Arial"/>
                <a:cs typeface="Arial"/>
              </a:rPr>
              <a:t>ООО «Брянский сыродельный завод» («Агропромышленная деревня») - 245  новых рабочих мест</a:t>
            </a:r>
          </a:p>
          <a:p>
            <a:pPr marL="184150" marR="33655" indent="-171450">
              <a:lnSpc>
                <a:spcPts val="600"/>
              </a:lnSpc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30" dirty="0" smtClean="0">
                <a:solidFill>
                  <a:srgbClr val="4756A0"/>
                </a:solidFill>
                <a:latin typeface="Arial"/>
                <a:cs typeface="Arial"/>
              </a:rPr>
              <a:t>Завод по производству фруктовых и зерновых дистилляторов – 36 новых рабочих мест</a:t>
            </a:r>
          </a:p>
          <a:p>
            <a:pPr marL="184150" marR="33655" indent="-171450">
              <a:lnSpc>
                <a:spcPts val="600"/>
              </a:lnSpc>
              <a:buFont typeface="Microsoft Sans Serif"/>
              <a:buChar char="•"/>
              <a:tabLst>
                <a:tab pos="183515" algn="l"/>
                <a:tab pos="184150" algn="l"/>
              </a:tabLst>
            </a:pPr>
            <a:r>
              <a:rPr lang="ru-RU" sz="600" b="1" spc="-30" dirty="0" smtClean="0">
                <a:solidFill>
                  <a:srgbClr val="4756A0"/>
                </a:solidFill>
                <a:latin typeface="Arial"/>
                <a:cs typeface="Arial"/>
              </a:rPr>
              <a:t>Строительство почтово-грузового комплекса  - 30 новых рабочих мест </a:t>
            </a:r>
            <a:endParaRPr lang="ru-RU" sz="600" dirty="0">
              <a:latin typeface="Arial"/>
              <a:cs typeface="Arial"/>
            </a:endParaRPr>
          </a:p>
        </p:txBody>
      </p:sp>
      <p:pic>
        <p:nvPicPr>
          <p:cNvPr id="46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91400" y="4876800"/>
            <a:ext cx="362711" cy="373251"/>
          </a:xfrm>
          <a:prstGeom prst="rect">
            <a:avLst/>
          </a:prstGeom>
        </p:spPr>
      </p:pic>
      <p:sp>
        <p:nvSpPr>
          <p:cNvPr id="49" name="Овал 48">
            <a:hlinkClick r:id="rId9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366" name="Picture 6" descr="C:\Users\Щербакова\OneDrive\Рабочий стол\i.jp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410200" y="4953000"/>
            <a:ext cx="381000" cy="323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13"/>
          <p:cNvSpPr/>
          <p:nvPr/>
        </p:nvSpPr>
        <p:spPr>
          <a:xfrm>
            <a:off x="5181600" y="990600"/>
            <a:ext cx="4572000" cy="1143000"/>
          </a:xfrm>
          <a:custGeom>
            <a:avLst/>
            <a:gdLst/>
            <a:ahLst/>
            <a:cxnLst/>
            <a:rect l="l" t="t" r="r" b="b"/>
            <a:pathLst>
              <a:path w="4498340" h="1530350">
                <a:moveTo>
                  <a:pt x="4231669" y="0"/>
                </a:moveTo>
                <a:lnTo>
                  <a:pt x="266171" y="0"/>
                </a:lnTo>
                <a:lnTo>
                  <a:pt x="218326" y="4288"/>
                </a:lnTo>
                <a:lnTo>
                  <a:pt x="173295" y="16652"/>
                </a:lnTo>
                <a:lnTo>
                  <a:pt x="131829" y="36340"/>
                </a:lnTo>
                <a:lnTo>
                  <a:pt x="94680" y="62600"/>
                </a:lnTo>
                <a:lnTo>
                  <a:pt x="62600" y="94680"/>
                </a:lnTo>
                <a:lnTo>
                  <a:pt x="36340" y="131829"/>
                </a:lnTo>
                <a:lnTo>
                  <a:pt x="16652" y="173295"/>
                </a:lnTo>
                <a:lnTo>
                  <a:pt x="4288" y="218326"/>
                </a:lnTo>
                <a:lnTo>
                  <a:pt x="0" y="266171"/>
                </a:lnTo>
                <a:lnTo>
                  <a:pt x="0" y="1263827"/>
                </a:lnTo>
                <a:lnTo>
                  <a:pt x="4288" y="1311672"/>
                </a:lnTo>
                <a:lnTo>
                  <a:pt x="16652" y="1356703"/>
                </a:lnTo>
                <a:lnTo>
                  <a:pt x="36340" y="1398169"/>
                </a:lnTo>
                <a:lnTo>
                  <a:pt x="62600" y="1435318"/>
                </a:lnTo>
                <a:lnTo>
                  <a:pt x="94680" y="1467399"/>
                </a:lnTo>
                <a:lnTo>
                  <a:pt x="131829" y="1493659"/>
                </a:lnTo>
                <a:lnTo>
                  <a:pt x="173295" y="1513347"/>
                </a:lnTo>
                <a:lnTo>
                  <a:pt x="218326" y="1525711"/>
                </a:lnTo>
                <a:lnTo>
                  <a:pt x="266171" y="1529999"/>
                </a:lnTo>
                <a:lnTo>
                  <a:pt x="4231669" y="1529999"/>
                </a:lnTo>
                <a:lnTo>
                  <a:pt x="4279514" y="1525711"/>
                </a:lnTo>
                <a:lnTo>
                  <a:pt x="4324545" y="1513347"/>
                </a:lnTo>
                <a:lnTo>
                  <a:pt x="4366011" y="1493659"/>
                </a:lnTo>
                <a:lnTo>
                  <a:pt x="4403160" y="1467399"/>
                </a:lnTo>
                <a:lnTo>
                  <a:pt x="4435241" y="1435318"/>
                </a:lnTo>
                <a:lnTo>
                  <a:pt x="4461501" y="1398169"/>
                </a:lnTo>
                <a:lnTo>
                  <a:pt x="4481189" y="1356703"/>
                </a:lnTo>
                <a:lnTo>
                  <a:pt x="4493553" y="1311672"/>
                </a:lnTo>
                <a:lnTo>
                  <a:pt x="4497841" y="1263827"/>
                </a:lnTo>
                <a:lnTo>
                  <a:pt x="4497841" y="266171"/>
                </a:lnTo>
                <a:lnTo>
                  <a:pt x="4493553" y="218326"/>
                </a:lnTo>
                <a:lnTo>
                  <a:pt x="4481189" y="173295"/>
                </a:lnTo>
                <a:lnTo>
                  <a:pt x="4461501" y="131829"/>
                </a:lnTo>
                <a:lnTo>
                  <a:pt x="4435241" y="94680"/>
                </a:lnTo>
                <a:lnTo>
                  <a:pt x="4403160" y="62600"/>
                </a:lnTo>
                <a:lnTo>
                  <a:pt x="4366011" y="36340"/>
                </a:lnTo>
                <a:lnTo>
                  <a:pt x="4324545" y="16652"/>
                </a:lnTo>
                <a:lnTo>
                  <a:pt x="4279514" y="4288"/>
                </a:lnTo>
                <a:lnTo>
                  <a:pt x="423166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17335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КО</a:t>
            </a:r>
            <a:r>
              <a:rPr spc="5" dirty="0"/>
              <a:t>Н</a:t>
            </a:r>
            <a:r>
              <a:rPr spc="-155" dirty="0"/>
              <a:t>Т</a:t>
            </a:r>
            <a:r>
              <a:rPr spc="5" dirty="0"/>
              <a:t>А</a:t>
            </a:r>
            <a:r>
              <a:rPr spc="55" dirty="0"/>
              <a:t>К</a:t>
            </a:r>
            <a:r>
              <a:rPr spc="-5" dirty="0"/>
              <a:t>Т</a:t>
            </a:r>
            <a:r>
              <a:rPr dirty="0"/>
              <a:t>Ы</a:t>
            </a:r>
          </a:p>
        </p:txBody>
      </p:sp>
      <p:sp>
        <p:nvSpPr>
          <p:cNvPr id="3" name="object 3"/>
          <p:cNvSpPr/>
          <p:nvPr/>
        </p:nvSpPr>
        <p:spPr>
          <a:xfrm>
            <a:off x="627016" y="163628"/>
            <a:ext cx="757555" cy="274320"/>
          </a:xfrm>
          <a:custGeom>
            <a:avLst/>
            <a:gdLst/>
            <a:ahLst/>
            <a:cxnLst/>
            <a:rect l="l" t="t" r="r" b="b"/>
            <a:pathLst>
              <a:path w="757555" h="274320">
                <a:moveTo>
                  <a:pt x="620244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620244" y="273843"/>
                </a:lnTo>
                <a:lnTo>
                  <a:pt x="663522" y="266863"/>
                </a:lnTo>
                <a:lnTo>
                  <a:pt x="701108" y="247425"/>
                </a:lnTo>
                <a:lnTo>
                  <a:pt x="730748" y="217786"/>
                </a:lnTo>
                <a:lnTo>
                  <a:pt x="750185" y="180200"/>
                </a:lnTo>
                <a:lnTo>
                  <a:pt x="757166" y="136922"/>
                </a:lnTo>
                <a:lnTo>
                  <a:pt x="750185" y="93644"/>
                </a:lnTo>
                <a:lnTo>
                  <a:pt x="730748" y="56057"/>
                </a:lnTo>
                <a:lnTo>
                  <a:pt x="701108" y="26417"/>
                </a:lnTo>
                <a:lnTo>
                  <a:pt x="663522" y="6980"/>
                </a:lnTo>
                <a:lnTo>
                  <a:pt x="62024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62419" y="227076"/>
            <a:ext cx="49339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контакты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09600" y="990600"/>
            <a:ext cx="4498340" cy="1143000"/>
          </a:xfrm>
          <a:custGeom>
            <a:avLst/>
            <a:gdLst/>
            <a:ahLst/>
            <a:cxnLst/>
            <a:rect l="l" t="t" r="r" b="b"/>
            <a:pathLst>
              <a:path w="4498340" h="1530350">
                <a:moveTo>
                  <a:pt x="4231669" y="0"/>
                </a:moveTo>
                <a:lnTo>
                  <a:pt x="266171" y="0"/>
                </a:lnTo>
                <a:lnTo>
                  <a:pt x="218326" y="4288"/>
                </a:lnTo>
                <a:lnTo>
                  <a:pt x="173295" y="16652"/>
                </a:lnTo>
                <a:lnTo>
                  <a:pt x="131829" y="36340"/>
                </a:lnTo>
                <a:lnTo>
                  <a:pt x="94680" y="62600"/>
                </a:lnTo>
                <a:lnTo>
                  <a:pt x="62600" y="94680"/>
                </a:lnTo>
                <a:lnTo>
                  <a:pt x="36340" y="131829"/>
                </a:lnTo>
                <a:lnTo>
                  <a:pt x="16652" y="173295"/>
                </a:lnTo>
                <a:lnTo>
                  <a:pt x="4288" y="218326"/>
                </a:lnTo>
                <a:lnTo>
                  <a:pt x="0" y="266171"/>
                </a:lnTo>
                <a:lnTo>
                  <a:pt x="0" y="1263827"/>
                </a:lnTo>
                <a:lnTo>
                  <a:pt x="4288" y="1311672"/>
                </a:lnTo>
                <a:lnTo>
                  <a:pt x="16652" y="1356703"/>
                </a:lnTo>
                <a:lnTo>
                  <a:pt x="36340" y="1398169"/>
                </a:lnTo>
                <a:lnTo>
                  <a:pt x="62600" y="1435318"/>
                </a:lnTo>
                <a:lnTo>
                  <a:pt x="94680" y="1467399"/>
                </a:lnTo>
                <a:lnTo>
                  <a:pt x="131829" y="1493659"/>
                </a:lnTo>
                <a:lnTo>
                  <a:pt x="173295" y="1513347"/>
                </a:lnTo>
                <a:lnTo>
                  <a:pt x="218326" y="1525711"/>
                </a:lnTo>
                <a:lnTo>
                  <a:pt x="266171" y="1529999"/>
                </a:lnTo>
                <a:lnTo>
                  <a:pt x="4231669" y="1529999"/>
                </a:lnTo>
                <a:lnTo>
                  <a:pt x="4279514" y="1525711"/>
                </a:lnTo>
                <a:lnTo>
                  <a:pt x="4324545" y="1513347"/>
                </a:lnTo>
                <a:lnTo>
                  <a:pt x="4366011" y="1493659"/>
                </a:lnTo>
                <a:lnTo>
                  <a:pt x="4403160" y="1467399"/>
                </a:lnTo>
                <a:lnTo>
                  <a:pt x="4435241" y="1435318"/>
                </a:lnTo>
                <a:lnTo>
                  <a:pt x="4461501" y="1398169"/>
                </a:lnTo>
                <a:lnTo>
                  <a:pt x="4481189" y="1356703"/>
                </a:lnTo>
                <a:lnTo>
                  <a:pt x="4493553" y="1311672"/>
                </a:lnTo>
                <a:lnTo>
                  <a:pt x="4497841" y="1263827"/>
                </a:lnTo>
                <a:lnTo>
                  <a:pt x="4497841" y="266171"/>
                </a:lnTo>
                <a:lnTo>
                  <a:pt x="4493553" y="218326"/>
                </a:lnTo>
                <a:lnTo>
                  <a:pt x="4481189" y="173295"/>
                </a:lnTo>
                <a:lnTo>
                  <a:pt x="4461501" y="131829"/>
                </a:lnTo>
                <a:lnTo>
                  <a:pt x="4435241" y="94680"/>
                </a:lnTo>
                <a:lnTo>
                  <a:pt x="4403160" y="62600"/>
                </a:lnTo>
                <a:lnTo>
                  <a:pt x="4366011" y="36340"/>
                </a:lnTo>
                <a:lnTo>
                  <a:pt x="4324545" y="16652"/>
                </a:lnTo>
                <a:lnTo>
                  <a:pt x="4279514" y="4288"/>
                </a:lnTo>
                <a:lnTo>
                  <a:pt x="423166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 txBox="1"/>
          <p:nvPr/>
        </p:nvSpPr>
        <p:spPr>
          <a:xfrm>
            <a:off x="762000" y="1143000"/>
            <a:ext cx="340169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Администрация Брянского района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334000" y="1066800"/>
            <a:ext cx="4114799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Агенство по сопровождению инвестиционных проектов Брянской области 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762000" y="1524000"/>
            <a:ext cx="2621279" cy="481263"/>
            <a:chOff x="871727" y="1446411"/>
            <a:chExt cx="2621279" cy="498763"/>
          </a:xfrm>
        </p:grpSpPr>
        <p:pic>
          <p:nvPicPr>
            <p:cNvPr id="35" name="object 3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1727" y="1446412"/>
              <a:ext cx="182880" cy="18288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0127" y="1446411"/>
              <a:ext cx="182879" cy="18288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10127" y="1762294"/>
              <a:ext cx="182879" cy="182880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1066800" y="1447800"/>
            <a:ext cx="13716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spc="-10" dirty="0" smtClean="0">
                <a:solidFill>
                  <a:srgbClr val="FFFFFF"/>
                </a:solidFill>
                <a:latin typeface="Arial"/>
                <a:cs typeface="Arial"/>
              </a:rPr>
              <a:t>Брянский район, с.Глинищево, ул.П.М. Яшенина, д.9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581400" y="1524000"/>
            <a:ext cx="12192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ru-RU" sz="900" b="1" dirty="0" smtClean="0">
                <a:solidFill>
                  <a:srgbClr val="FFFFFF"/>
                </a:solidFill>
                <a:latin typeface="Arial"/>
                <a:cs typeface="Arial"/>
              </a:rPr>
              <a:t> (4832)94-10-90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ftr" sz="quarter" idx="5"/>
          </p:nvPr>
        </p:nvSpPr>
        <p:spPr>
          <a:xfrm>
            <a:off x="685800" y="6553200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 smtClean="0"/>
              <a:t>ПРОФИЛЬ</a:t>
            </a:r>
            <a:r>
              <a:rPr lang="ru-RU" spc="-20" dirty="0" smtClean="0"/>
              <a:t> БРЯНСКОГО МУНИЦИПАЛЬНОГО РАЙОНА</a:t>
            </a:r>
            <a:endParaRPr spc="-10" dirty="0"/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36</a:t>
            </a:fld>
            <a:endParaRPr dirty="0"/>
          </a:p>
        </p:txBody>
      </p:sp>
      <p:sp>
        <p:nvSpPr>
          <p:cNvPr id="47" name="TextBox 46"/>
          <p:cNvSpPr txBox="1"/>
          <p:nvPr/>
        </p:nvSpPr>
        <p:spPr>
          <a:xfrm>
            <a:off x="5638800" y="1447800"/>
            <a:ext cx="16764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г.</a:t>
            </a:r>
            <a:r>
              <a:rPr lang="en-US" sz="11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Брянск, ул.Красноармейская, д.156,</a:t>
            </a:r>
            <a:r>
              <a:rPr lang="en-US" sz="11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офис</a:t>
            </a:r>
            <a:r>
              <a:rPr lang="en-US" sz="1100" b="1" dirty="0" smtClean="0">
                <a:solidFill>
                  <a:srgbClr val="FFFFFF"/>
                </a:solidFill>
                <a:latin typeface="Arial"/>
                <a:cs typeface="Arial"/>
              </a:rPr>
              <a:t> 205</a:t>
            </a: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ru-RU" sz="1100" dirty="0"/>
          </a:p>
        </p:txBody>
      </p:sp>
      <p:pic>
        <p:nvPicPr>
          <p:cNvPr id="48" name="object 3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0" y="1524000"/>
            <a:ext cx="182880" cy="176463"/>
          </a:xfrm>
          <a:prstGeom prst="rect">
            <a:avLst/>
          </a:prstGeom>
        </p:spPr>
      </p:pic>
      <p:pic>
        <p:nvPicPr>
          <p:cNvPr id="49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24800" y="1447800"/>
            <a:ext cx="182879" cy="176463"/>
          </a:xfrm>
          <a:prstGeom prst="rect">
            <a:avLst/>
          </a:prstGeom>
        </p:spPr>
      </p:pic>
      <p:sp>
        <p:nvSpPr>
          <p:cNvPr id="50" name="object 41"/>
          <p:cNvSpPr txBox="1"/>
          <p:nvPr/>
        </p:nvSpPr>
        <p:spPr>
          <a:xfrm>
            <a:off x="8382000" y="1371600"/>
            <a:ext cx="990600" cy="453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45" dirty="0" smtClean="0">
                <a:solidFill>
                  <a:srgbClr val="FFFFFF"/>
                </a:solidFill>
                <a:latin typeface="Arial"/>
                <a:cs typeface="Arial"/>
              </a:rPr>
              <a:t>(4832)74-58-55,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900" b="1" spc="-45" dirty="0" smtClean="0">
                <a:solidFill>
                  <a:srgbClr val="FFFFFF"/>
                </a:solidFill>
                <a:latin typeface="Arial"/>
                <a:cs typeface="Arial"/>
              </a:rPr>
              <a:t>+7 (980)331-86-80,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900" b="1" spc="-45" dirty="0" smtClean="0">
                <a:solidFill>
                  <a:srgbClr val="FFFFFF"/>
                </a:solidFill>
                <a:latin typeface="Arial"/>
                <a:cs typeface="Arial"/>
              </a:rPr>
              <a:t>+7 (961) 102-74-92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51" name="object 3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24800" y="1828800"/>
            <a:ext cx="182879" cy="176463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762000" y="2209800"/>
            <a:ext cx="876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Инвестиционный совет при администрации Брянского района</a:t>
            </a:r>
            <a:endParaRPr lang="ru-RU" sz="14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09600" y="2590800"/>
            <a:ext cx="2667000" cy="1066800"/>
          </a:xfrm>
          <a:prstGeom prst="roundRect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609600" y="2590800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Председатель совета, первый заместитель главы администрации Брянского района</a:t>
            </a:r>
            <a:endParaRPr lang="ru-RU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09600" y="3048000"/>
            <a:ext cx="2667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Михальченко Игорь Николаевич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810000" y="2590800"/>
            <a:ext cx="2667000" cy="1066800"/>
          </a:xfrm>
          <a:prstGeom prst="roundRect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086600" y="2590800"/>
            <a:ext cx="2590800" cy="1066800"/>
          </a:xfrm>
          <a:prstGeom prst="roundRect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3810000" y="25908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Заместитель председателя совета, заместитель главы администрации Брянского района-начальник финансового управления</a:t>
            </a:r>
            <a:endParaRPr lang="ru-RU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810000" y="3048000"/>
            <a:ext cx="2590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Воронцова Светлана Николаевна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086600" y="25908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Секретарь совета, начальник отдела экономического анализа финансового управления</a:t>
            </a:r>
            <a:endParaRPr lang="ru-RU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086600" y="3048000"/>
            <a:ext cx="2971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Щербакова Зарифа Ахсарбековна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620000" y="3352800"/>
            <a:ext cx="1676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+7(4832)94-11-38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343400" y="3352800"/>
            <a:ext cx="2057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+7(4832)94-11-50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066800" y="3352800"/>
            <a:ext cx="2286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+7(4832)94-17-59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038600" y="3886200"/>
            <a:ext cx="236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члены совета:</a:t>
            </a:r>
            <a:endParaRPr lang="ru-RU" sz="14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09600" y="4114800"/>
            <a:ext cx="2667000" cy="1066800"/>
          </a:xfrm>
          <a:prstGeom prst="roundRect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7010400" y="4114800"/>
            <a:ext cx="2667000" cy="1066800"/>
          </a:xfrm>
          <a:prstGeom prst="roundRect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609600" y="5334000"/>
            <a:ext cx="2667000" cy="1066800"/>
          </a:xfrm>
          <a:prstGeom prst="roundRect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7010400" y="5334000"/>
            <a:ext cx="2667000" cy="1066800"/>
          </a:xfrm>
          <a:prstGeom prst="roundRect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3810000" y="4953000"/>
            <a:ext cx="2667000" cy="1066800"/>
          </a:xfrm>
          <a:prstGeom prst="roundRect">
            <a:avLst/>
          </a:prstGeom>
          <a:solidFill>
            <a:srgbClr val="4756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TextBox 66"/>
          <p:cNvSpPr txBox="1"/>
          <p:nvPr/>
        </p:nvSpPr>
        <p:spPr>
          <a:xfrm>
            <a:off x="609600" y="4191000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Заместитель главы администрации Брянского района</a:t>
            </a:r>
            <a:endParaRPr lang="ru-RU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09600" y="4572000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Зайцев Игорь Николаевич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066800" y="4876800"/>
            <a:ext cx="1295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+7(4832)94-12-77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010400" y="4191000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Заместитель главы администрации Брянского района</a:t>
            </a:r>
            <a:endParaRPr lang="ru-RU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010400" y="4572000"/>
            <a:ext cx="2667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Шелепко Виталий Борисович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696200" y="4876800"/>
            <a:ext cx="2362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+7(4832)94-17-55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09600" y="5715000"/>
            <a:ext cx="2590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Ермаков Игорь Александрович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066800" y="60960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+7(4832)94-14-17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09600" y="5410200"/>
            <a:ext cx="2667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Начальник отдела архитектуры</a:t>
            </a:r>
            <a:endParaRPr lang="ru-RU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010400" y="5410200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Начальник отдела  юридической и кадровой работы</a:t>
            </a:r>
            <a:endParaRPr lang="ru-RU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810000" y="5029200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Председатель Комитета по управлению муниципальным имуществом</a:t>
            </a:r>
            <a:endParaRPr lang="ru-RU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343400" y="5715000"/>
            <a:ext cx="2209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+7(4832)94-12-39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696200" y="6096000"/>
            <a:ext cx="2057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+7(4832)94-10-24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810000" y="5410200"/>
            <a:ext cx="2667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Голубова Татьяна Васильевна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7010400" y="5791200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Атрошенко Екатерина Алексеевна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2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000" y="3352800"/>
            <a:ext cx="182879" cy="176463"/>
          </a:xfrm>
          <a:prstGeom prst="rect">
            <a:avLst/>
          </a:prstGeom>
        </p:spPr>
      </p:pic>
      <p:pic>
        <p:nvPicPr>
          <p:cNvPr id="83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000" y="4876800"/>
            <a:ext cx="182879" cy="176463"/>
          </a:xfrm>
          <a:prstGeom prst="rect">
            <a:avLst/>
          </a:prstGeom>
        </p:spPr>
      </p:pic>
      <p:pic>
        <p:nvPicPr>
          <p:cNvPr id="85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000" y="6096000"/>
            <a:ext cx="182879" cy="176463"/>
          </a:xfrm>
          <a:prstGeom prst="rect">
            <a:avLst/>
          </a:prstGeom>
        </p:spPr>
      </p:pic>
      <p:pic>
        <p:nvPicPr>
          <p:cNvPr id="86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38600" y="5715000"/>
            <a:ext cx="182879" cy="176463"/>
          </a:xfrm>
          <a:prstGeom prst="rect">
            <a:avLst/>
          </a:prstGeom>
        </p:spPr>
      </p:pic>
      <p:pic>
        <p:nvPicPr>
          <p:cNvPr id="87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38600" y="3352800"/>
            <a:ext cx="182879" cy="176463"/>
          </a:xfrm>
          <a:prstGeom prst="rect">
            <a:avLst/>
          </a:prstGeom>
        </p:spPr>
      </p:pic>
      <p:pic>
        <p:nvPicPr>
          <p:cNvPr id="88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15200" y="3352800"/>
            <a:ext cx="182879" cy="176463"/>
          </a:xfrm>
          <a:prstGeom prst="rect">
            <a:avLst/>
          </a:prstGeom>
        </p:spPr>
      </p:pic>
      <p:pic>
        <p:nvPicPr>
          <p:cNvPr id="89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15200" y="4876800"/>
            <a:ext cx="182879" cy="176463"/>
          </a:xfrm>
          <a:prstGeom prst="rect">
            <a:avLst/>
          </a:prstGeom>
        </p:spPr>
      </p:pic>
      <p:pic>
        <p:nvPicPr>
          <p:cNvPr id="90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15200" y="6096000"/>
            <a:ext cx="182879" cy="176463"/>
          </a:xfrm>
          <a:prstGeom prst="rect">
            <a:avLst/>
          </a:prstGeom>
        </p:spPr>
      </p:pic>
      <p:sp>
        <p:nvSpPr>
          <p:cNvPr id="91" name="TextBox 90"/>
          <p:cNvSpPr txBox="1"/>
          <p:nvPr/>
        </p:nvSpPr>
        <p:spPr>
          <a:xfrm>
            <a:off x="3505200" y="1828800"/>
            <a:ext cx="106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admbr@mail.ru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8305800" y="1828800"/>
            <a:ext cx="1371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agency@invest32.ru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Овал 83">
            <a:hlinkClick r:id="rId5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620000" y="914400"/>
            <a:ext cx="2286000" cy="3657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object 3"/>
          <p:cNvSpPr txBox="1"/>
          <p:nvPr/>
        </p:nvSpPr>
        <p:spPr>
          <a:xfrm>
            <a:off x="533400" y="533400"/>
            <a:ext cx="6934200" cy="15286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 smtClean="0">
                <a:solidFill>
                  <a:srgbClr val="4756A0"/>
                </a:solidFill>
                <a:latin typeface="Arial"/>
                <a:cs typeface="Arial"/>
              </a:rPr>
              <a:t>ПРИЛОЖЕНИЯ</a:t>
            </a:r>
            <a:endParaRPr lang="ru-RU" sz="2400" b="1" spc="-10" dirty="0" smtClean="0">
              <a:solidFill>
                <a:srgbClr val="4756A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spc="-10" dirty="0" smtClean="0">
                <a:solidFill>
                  <a:srgbClr val="4756A0"/>
                </a:solidFill>
                <a:latin typeface="Arial"/>
                <a:cs typeface="Arial"/>
              </a:rPr>
              <a:t>К ИНВЕСТИЦИОННОМУ ПРОФИЛЮ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 smtClean="0">
                <a:solidFill>
                  <a:srgbClr val="4756A0"/>
                </a:solidFill>
                <a:latin typeface="Arial"/>
                <a:cs typeface="Arial"/>
              </a:rPr>
              <a:t>БРЯНСКОГО МУНИЦИПАЛЬНОГО РАЙОНА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4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200" y="6477000"/>
            <a:ext cx="40265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Microsoft Sans Serif"/>
                <a:cs typeface="Microsoft Sans Serif"/>
              </a:rPr>
              <a:t>ИНВЕСТИЦИОННЫЙ</a:t>
            </a:r>
            <a:r>
              <a:rPr sz="800" spc="20" dirty="0">
                <a:latin typeface="Microsoft Sans Serif"/>
                <a:cs typeface="Microsoft Sans Serif"/>
              </a:rPr>
              <a:t> </a:t>
            </a:r>
            <a:r>
              <a:rPr sz="800" spc="-20" dirty="0">
                <a:latin typeface="Microsoft Sans Serif"/>
                <a:cs typeface="Microsoft Sans Serif"/>
              </a:rPr>
              <a:t>ПРОФИЛЬ</a:t>
            </a:r>
            <a:r>
              <a:rPr sz="800" spc="20" dirty="0">
                <a:latin typeface="Microsoft Sans Serif"/>
                <a:cs typeface="Microsoft Sans Serif"/>
              </a:rPr>
              <a:t> </a:t>
            </a:r>
            <a:r>
              <a:rPr lang="ru-RU" sz="800" spc="-5" dirty="0" smtClean="0">
                <a:latin typeface="Microsoft Sans Serif"/>
                <a:cs typeface="Microsoft Sans Serif"/>
              </a:rPr>
              <a:t>БРЯНСКОГО  МУНИЦИПАЛЬНОГО  РАЙОНА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1026" name="AutoShape 2" descr="140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140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140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66" name="AutoShape 2" descr="pooo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68" name="AutoShape 4" descr="pooo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70" name="AutoShape 6" descr="pooo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72" name="AutoShape 8" descr="pooo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1276" name="Picture 12" descr="C:\Users\Щербакова\OneDrive\Рабочий стол\роооо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33600"/>
            <a:ext cx="5715000" cy="2995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11282" name="Picture 18" descr="C:\Users\Щербакова\Downloads\150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2133600"/>
            <a:ext cx="3161430" cy="297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21" name="object 3"/>
          <p:cNvSpPr/>
          <p:nvPr/>
        </p:nvSpPr>
        <p:spPr>
          <a:xfrm>
            <a:off x="627016" y="163628"/>
            <a:ext cx="973184" cy="274320"/>
          </a:xfrm>
          <a:custGeom>
            <a:avLst/>
            <a:gdLst/>
            <a:ahLst/>
            <a:cxnLst/>
            <a:rect l="l" t="t" r="r" b="b"/>
            <a:pathLst>
              <a:path w="757555" h="274320">
                <a:moveTo>
                  <a:pt x="620244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620244" y="273843"/>
                </a:lnTo>
                <a:lnTo>
                  <a:pt x="663522" y="266863"/>
                </a:lnTo>
                <a:lnTo>
                  <a:pt x="701108" y="247425"/>
                </a:lnTo>
                <a:lnTo>
                  <a:pt x="730748" y="217786"/>
                </a:lnTo>
                <a:lnTo>
                  <a:pt x="750185" y="180200"/>
                </a:lnTo>
                <a:lnTo>
                  <a:pt x="757166" y="136922"/>
                </a:lnTo>
                <a:lnTo>
                  <a:pt x="750185" y="93644"/>
                </a:lnTo>
                <a:lnTo>
                  <a:pt x="730748" y="56057"/>
                </a:lnTo>
                <a:lnTo>
                  <a:pt x="701108" y="26417"/>
                </a:lnTo>
                <a:lnTo>
                  <a:pt x="663522" y="6980"/>
                </a:lnTo>
                <a:lnTo>
                  <a:pt x="62024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lang="ru-RU" sz="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приложения</a:t>
            </a:r>
            <a:endParaRPr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>
            <a:hlinkClick r:id="rId4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8"/>
          <p:cNvSpPr/>
          <p:nvPr/>
        </p:nvSpPr>
        <p:spPr>
          <a:xfrm>
            <a:off x="5105400" y="4419600"/>
            <a:ext cx="4547235" cy="720090"/>
          </a:xfrm>
          <a:custGeom>
            <a:avLst/>
            <a:gdLst/>
            <a:ahLst/>
            <a:cxnLst/>
            <a:rect l="l" t="t" r="r" b="b"/>
            <a:pathLst>
              <a:path w="4547234" h="720089">
                <a:moveTo>
                  <a:pt x="4276920" y="0"/>
                </a:moveTo>
                <a:lnTo>
                  <a:pt x="269878" y="0"/>
                </a:lnTo>
                <a:lnTo>
                  <a:pt x="221367" y="4348"/>
                </a:lnTo>
                <a:lnTo>
                  <a:pt x="175709" y="16884"/>
                </a:lnTo>
                <a:lnTo>
                  <a:pt x="133665" y="36846"/>
                </a:lnTo>
                <a:lnTo>
                  <a:pt x="95999" y="63472"/>
                </a:lnTo>
                <a:lnTo>
                  <a:pt x="63472" y="95999"/>
                </a:lnTo>
                <a:lnTo>
                  <a:pt x="36846" y="133666"/>
                </a:lnTo>
                <a:lnTo>
                  <a:pt x="16884" y="175710"/>
                </a:lnTo>
                <a:lnTo>
                  <a:pt x="4348" y="221368"/>
                </a:lnTo>
                <a:lnTo>
                  <a:pt x="0" y="269880"/>
                </a:lnTo>
                <a:lnTo>
                  <a:pt x="0" y="450121"/>
                </a:lnTo>
                <a:lnTo>
                  <a:pt x="4348" y="498632"/>
                </a:lnTo>
                <a:lnTo>
                  <a:pt x="16884" y="544290"/>
                </a:lnTo>
                <a:lnTo>
                  <a:pt x="36846" y="586333"/>
                </a:lnTo>
                <a:lnTo>
                  <a:pt x="63472" y="624000"/>
                </a:lnTo>
                <a:lnTo>
                  <a:pt x="95999" y="656527"/>
                </a:lnTo>
                <a:lnTo>
                  <a:pt x="133665" y="683153"/>
                </a:lnTo>
                <a:lnTo>
                  <a:pt x="175709" y="703115"/>
                </a:lnTo>
                <a:lnTo>
                  <a:pt x="221367" y="715651"/>
                </a:lnTo>
                <a:lnTo>
                  <a:pt x="269878" y="719999"/>
                </a:lnTo>
                <a:lnTo>
                  <a:pt x="4276920" y="719999"/>
                </a:lnTo>
                <a:lnTo>
                  <a:pt x="4325431" y="715651"/>
                </a:lnTo>
                <a:lnTo>
                  <a:pt x="4371089" y="703115"/>
                </a:lnTo>
                <a:lnTo>
                  <a:pt x="4413133" y="683153"/>
                </a:lnTo>
                <a:lnTo>
                  <a:pt x="4450799" y="656527"/>
                </a:lnTo>
                <a:lnTo>
                  <a:pt x="4483327" y="624000"/>
                </a:lnTo>
                <a:lnTo>
                  <a:pt x="4509952" y="586333"/>
                </a:lnTo>
                <a:lnTo>
                  <a:pt x="4529915" y="544290"/>
                </a:lnTo>
                <a:lnTo>
                  <a:pt x="4542451" y="498632"/>
                </a:lnTo>
                <a:lnTo>
                  <a:pt x="4546799" y="450121"/>
                </a:lnTo>
                <a:lnTo>
                  <a:pt x="4546799" y="269880"/>
                </a:lnTo>
                <a:lnTo>
                  <a:pt x="4542451" y="221368"/>
                </a:lnTo>
                <a:lnTo>
                  <a:pt x="4529915" y="175710"/>
                </a:lnTo>
                <a:lnTo>
                  <a:pt x="4509952" y="133666"/>
                </a:lnTo>
                <a:lnTo>
                  <a:pt x="4483327" y="95999"/>
                </a:lnTo>
                <a:lnTo>
                  <a:pt x="4450799" y="63472"/>
                </a:lnTo>
                <a:lnTo>
                  <a:pt x="4413133" y="36846"/>
                </a:lnTo>
                <a:lnTo>
                  <a:pt x="4371089" y="16884"/>
                </a:lnTo>
                <a:lnTo>
                  <a:pt x="4325431" y="4348"/>
                </a:lnTo>
                <a:lnTo>
                  <a:pt x="427692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8"/>
          <p:cNvSpPr/>
          <p:nvPr/>
        </p:nvSpPr>
        <p:spPr>
          <a:xfrm>
            <a:off x="5105400" y="3352800"/>
            <a:ext cx="4547235" cy="720090"/>
          </a:xfrm>
          <a:custGeom>
            <a:avLst/>
            <a:gdLst/>
            <a:ahLst/>
            <a:cxnLst/>
            <a:rect l="l" t="t" r="r" b="b"/>
            <a:pathLst>
              <a:path w="4547234" h="720089">
                <a:moveTo>
                  <a:pt x="4276920" y="0"/>
                </a:moveTo>
                <a:lnTo>
                  <a:pt x="269878" y="0"/>
                </a:lnTo>
                <a:lnTo>
                  <a:pt x="221367" y="4348"/>
                </a:lnTo>
                <a:lnTo>
                  <a:pt x="175709" y="16884"/>
                </a:lnTo>
                <a:lnTo>
                  <a:pt x="133665" y="36846"/>
                </a:lnTo>
                <a:lnTo>
                  <a:pt x="95999" y="63472"/>
                </a:lnTo>
                <a:lnTo>
                  <a:pt x="63472" y="95999"/>
                </a:lnTo>
                <a:lnTo>
                  <a:pt x="36846" y="133666"/>
                </a:lnTo>
                <a:lnTo>
                  <a:pt x="16884" y="175710"/>
                </a:lnTo>
                <a:lnTo>
                  <a:pt x="4348" y="221368"/>
                </a:lnTo>
                <a:lnTo>
                  <a:pt x="0" y="269880"/>
                </a:lnTo>
                <a:lnTo>
                  <a:pt x="0" y="450121"/>
                </a:lnTo>
                <a:lnTo>
                  <a:pt x="4348" y="498632"/>
                </a:lnTo>
                <a:lnTo>
                  <a:pt x="16884" y="544290"/>
                </a:lnTo>
                <a:lnTo>
                  <a:pt x="36846" y="586333"/>
                </a:lnTo>
                <a:lnTo>
                  <a:pt x="63472" y="624000"/>
                </a:lnTo>
                <a:lnTo>
                  <a:pt x="95999" y="656527"/>
                </a:lnTo>
                <a:lnTo>
                  <a:pt x="133665" y="683153"/>
                </a:lnTo>
                <a:lnTo>
                  <a:pt x="175709" y="703115"/>
                </a:lnTo>
                <a:lnTo>
                  <a:pt x="221367" y="715651"/>
                </a:lnTo>
                <a:lnTo>
                  <a:pt x="269878" y="719999"/>
                </a:lnTo>
                <a:lnTo>
                  <a:pt x="4276920" y="719999"/>
                </a:lnTo>
                <a:lnTo>
                  <a:pt x="4325431" y="715651"/>
                </a:lnTo>
                <a:lnTo>
                  <a:pt x="4371089" y="703115"/>
                </a:lnTo>
                <a:lnTo>
                  <a:pt x="4413133" y="683153"/>
                </a:lnTo>
                <a:lnTo>
                  <a:pt x="4450799" y="656527"/>
                </a:lnTo>
                <a:lnTo>
                  <a:pt x="4483327" y="624000"/>
                </a:lnTo>
                <a:lnTo>
                  <a:pt x="4509952" y="586333"/>
                </a:lnTo>
                <a:lnTo>
                  <a:pt x="4529915" y="544290"/>
                </a:lnTo>
                <a:lnTo>
                  <a:pt x="4542451" y="498632"/>
                </a:lnTo>
                <a:lnTo>
                  <a:pt x="4546799" y="450121"/>
                </a:lnTo>
                <a:lnTo>
                  <a:pt x="4546799" y="269880"/>
                </a:lnTo>
                <a:lnTo>
                  <a:pt x="4542451" y="221368"/>
                </a:lnTo>
                <a:lnTo>
                  <a:pt x="4529915" y="175710"/>
                </a:lnTo>
                <a:lnTo>
                  <a:pt x="4509952" y="133666"/>
                </a:lnTo>
                <a:lnTo>
                  <a:pt x="4483327" y="95999"/>
                </a:lnTo>
                <a:lnTo>
                  <a:pt x="4450799" y="63472"/>
                </a:lnTo>
                <a:lnTo>
                  <a:pt x="4413133" y="36846"/>
                </a:lnTo>
                <a:lnTo>
                  <a:pt x="4371089" y="16884"/>
                </a:lnTo>
                <a:lnTo>
                  <a:pt x="4325431" y="4348"/>
                </a:lnTo>
                <a:lnTo>
                  <a:pt x="427692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4065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ЦЕЛЬ</a:t>
            </a:r>
            <a:r>
              <a:rPr spc="-20" dirty="0"/>
              <a:t> </a:t>
            </a:r>
            <a:r>
              <a:rPr dirty="0"/>
              <a:t>И</a:t>
            </a:r>
            <a:r>
              <a:rPr spc="-15" dirty="0"/>
              <a:t> </a:t>
            </a:r>
            <a:r>
              <a:rPr spc="-20" dirty="0"/>
              <a:t>ЗАДАЧИ</a:t>
            </a:r>
            <a:r>
              <a:rPr spc="-15" dirty="0"/>
              <a:t> </a:t>
            </a:r>
            <a:r>
              <a:rPr spc="-25" dirty="0"/>
              <a:t>ПРОЕКТА</a:t>
            </a:r>
          </a:p>
        </p:txBody>
      </p:sp>
      <p:sp>
        <p:nvSpPr>
          <p:cNvPr id="3" name="object 3"/>
          <p:cNvSpPr/>
          <p:nvPr/>
        </p:nvSpPr>
        <p:spPr>
          <a:xfrm>
            <a:off x="627016" y="163628"/>
            <a:ext cx="1437640" cy="274320"/>
          </a:xfrm>
          <a:custGeom>
            <a:avLst/>
            <a:gdLst/>
            <a:ahLst/>
            <a:cxnLst/>
            <a:rect l="l" t="t" r="r" b="b"/>
            <a:pathLst>
              <a:path w="1437639" h="274320">
                <a:moveTo>
                  <a:pt x="1300252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300252" y="273843"/>
                </a:lnTo>
                <a:lnTo>
                  <a:pt x="1343530" y="266863"/>
                </a:lnTo>
                <a:lnTo>
                  <a:pt x="1381116" y="247425"/>
                </a:lnTo>
                <a:lnTo>
                  <a:pt x="1410755" y="217786"/>
                </a:lnTo>
                <a:lnTo>
                  <a:pt x="1430193" y="180200"/>
                </a:lnTo>
                <a:lnTo>
                  <a:pt x="1437173" y="136922"/>
                </a:lnTo>
                <a:lnTo>
                  <a:pt x="1430193" y="93644"/>
                </a:lnTo>
                <a:lnTo>
                  <a:pt x="1410755" y="56057"/>
                </a:lnTo>
                <a:lnTo>
                  <a:pt x="1381116" y="26417"/>
                </a:lnTo>
                <a:lnTo>
                  <a:pt x="1343530" y="6980"/>
                </a:lnTo>
                <a:lnTo>
                  <a:pt x="1300252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62419" y="227076"/>
            <a:ext cx="11696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цель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задачи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проекта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7015" y="1401546"/>
            <a:ext cx="3992245" cy="4906645"/>
          </a:xfrm>
          <a:custGeom>
            <a:avLst/>
            <a:gdLst/>
            <a:ahLst/>
            <a:cxnLst/>
            <a:rect l="l" t="t" r="r" b="b"/>
            <a:pathLst>
              <a:path w="3992245" h="4906645">
                <a:moveTo>
                  <a:pt x="3718924" y="0"/>
                </a:moveTo>
                <a:lnTo>
                  <a:pt x="272967" y="0"/>
                </a:lnTo>
                <a:lnTo>
                  <a:pt x="223901" y="4397"/>
                </a:lnTo>
                <a:lnTo>
                  <a:pt x="177720" y="17077"/>
                </a:lnTo>
                <a:lnTo>
                  <a:pt x="135195" y="37268"/>
                </a:lnTo>
                <a:lnTo>
                  <a:pt x="97098" y="64198"/>
                </a:lnTo>
                <a:lnTo>
                  <a:pt x="64198" y="97098"/>
                </a:lnTo>
                <a:lnTo>
                  <a:pt x="37268" y="135196"/>
                </a:lnTo>
                <a:lnTo>
                  <a:pt x="17077" y="177721"/>
                </a:lnTo>
                <a:lnTo>
                  <a:pt x="4397" y="223902"/>
                </a:lnTo>
                <a:lnTo>
                  <a:pt x="0" y="272968"/>
                </a:lnTo>
                <a:lnTo>
                  <a:pt x="0" y="4633307"/>
                </a:lnTo>
                <a:lnTo>
                  <a:pt x="4397" y="4682373"/>
                </a:lnTo>
                <a:lnTo>
                  <a:pt x="17077" y="4728554"/>
                </a:lnTo>
                <a:lnTo>
                  <a:pt x="37268" y="4771079"/>
                </a:lnTo>
                <a:lnTo>
                  <a:pt x="64198" y="4809177"/>
                </a:lnTo>
                <a:lnTo>
                  <a:pt x="97098" y="4842076"/>
                </a:lnTo>
                <a:lnTo>
                  <a:pt x="135195" y="4869007"/>
                </a:lnTo>
                <a:lnTo>
                  <a:pt x="177720" y="4889197"/>
                </a:lnTo>
                <a:lnTo>
                  <a:pt x="223901" y="4901877"/>
                </a:lnTo>
                <a:lnTo>
                  <a:pt x="272967" y="4906275"/>
                </a:lnTo>
                <a:lnTo>
                  <a:pt x="3718924" y="4906275"/>
                </a:lnTo>
                <a:lnTo>
                  <a:pt x="3767991" y="4901877"/>
                </a:lnTo>
                <a:lnTo>
                  <a:pt x="3814172" y="4889197"/>
                </a:lnTo>
                <a:lnTo>
                  <a:pt x="3856696" y="4869007"/>
                </a:lnTo>
                <a:lnTo>
                  <a:pt x="3894794" y="4842076"/>
                </a:lnTo>
                <a:lnTo>
                  <a:pt x="3927693" y="4809177"/>
                </a:lnTo>
                <a:lnTo>
                  <a:pt x="3954624" y="4771079"/>
                </a:lnTo>
                <a:lnTo>
                  <a:pt x="3974814" y="4728554"/>
                </a:lnTo>
                <a:lnTo>
                  <a:pt x="3987494" y="4682373"/>
                </a:lnTo>
                <a:lnTo>
                  <a:pt x="3991892" y="4633307"/>
                </a:lnTo>
                <a:lnTo>
                  <a:pt x="3991892" y="272968"/>
                </a:lnTo>
                <a:lnTo>
                  <a:pt x="3987494" y="223902"/>
                </a:lnTo>
                <a:lnTo>
                  <a:pt x="3974814" y="177721"/>
                </a:lnTo>
                <a:lnTo>
                  <a:pt x="3954624" y="135196"/>
                </a:lnTo>
                <a:lnTo>
                  <a:pt x="3927693" y="97098"/>
                </a:lnTo>
                <a:lnTo>
                  <a:pt x="3894794" y="64198"/>
                </a:lnTo>
                <a:lnTo>
                  <a:pt x="3856696" y="37268"/>
                </a:lnTo>
                <a:lnTo>
                  <a:pt x="3814172" y="17077"/>
                </a:lnTo>
                <a:lnTo>
                  <a:pt x="3767991" y="4397"/>
                </a:lnTo>
                <a:lnTo>
                  <a:pt x="3718924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4756796" y="1401545"/>
            <a:ext cx="5013325" cy="4906645"/>
            <a:chOff x="4756796" y="1401545"/>
            <a:chExt cx="5013325" cy="4906645"/>
          </a:xfrm>
        </p:grpSpPr>
        <p:sp>
          <p:nvSpPr>
            <p:cNvPr id="7" name="object 7"/>
            <p:cNvSpPr/>
            <p:nvPr/>
          </p:nvSpPr>
          <p:spPr>
            <a:xfrm>
              <a:off x="4756796" y="1401545"/>
              <a:ext cx="5013325" cy="4906645"/>
            </a:xfrm>
            <a:custGeom>
              <a:avLst/>
              <a:gdLst/>
              <a:ahLst/>
              <a:cxnLst/>
              <a:rect l="l" t="t" r="r" b="b"/>
              <a:pathLst>
                <a:path w="5013325" h="4906645">
                  <a:moveTo>
                    <a:pt x="0" y="255715"/>
                  </a:moveTo>
                  <a:lnTo>
                    <a:pt x="4119" y="209749"/>
                  </a:lnTo>
                  <a:lnTo>
                    <a:pt x="15998" y="166487"/>
                  </a:lnTo>
                  <a:lnTo>
                    <a:pt x="34912" y="126650"/>
                  </a:lnTo>
                  <a:lnTo>
                    <a:pt x="60140" y="90961"/>
                  </a:lnTo>
                  <a:lnTo>
                    <a:pt x="90961" y="60140"/>
                  </a:lnTo>
                  <a:lnTo>
                    <a:pt x="126650" y="34912"/>
                  </a:lnTo>
                  <a:lnTo>
                    <a:pt x="166487" y="15998"/>
                  </a:lnTo>
                  <a:lnTo>
                    <a:pt x="209749" y="4119"/>
                  </a:lnTo>
                  <a:lnTo>
                    <a:pt x="255714" y="0"/>
                  </a:lnTo>
                  <a:lnTo>
                    <a:pt x="4757163" y="0"/>
                  </a:lnTo>
                  <a:lnTo>
                    <a:pt x="4803128" y="4119"/>
                  </a:lnTo>
                  <a:lnTo>
                    <a:pt x="4846390" y="15998"/>
                  </a:lnTo>
                  <a:lnTo>
                    <a:pt x="4886227" y="34912"/>
                  </a:lnTo>
                  <a:lnTo>
                    <a:pt x="4921917" y="60140"/>
                  </a:lnTo>
                  <a:lnTo>
                    <a:pt x="4952737" y="90961"/>
                  </a:lnTo>
                  <a:lnTo>
                    <a:pt x="4977965" y="126650"/>
                  </a:lnTo>
                  <a:lnTo>
                    <a:pt x="4996879" y="166487"/>
                  </a:lnTo>
                  <a:lnTo>
                    <a:pt x="5008758" y="209749"/>
                  </a:lnTo>
                  <a:lnTo>
                    <a:pt x="5012878" y="255715"/>
                  </a:lnTo>
                  <a:lnTo>
                    <a:pt x="5012878" y="4650561"/>
                  </a:lnTo>
                  <a:lnTo>
                    <a:pt x="5008758" y="4696526"/>
                  </a:lnTo>
                  <a:lnTo>
                    <a:pt x="4996879" y="4739788"/>
                  </a:lnTo>
                  <a:lnTo>
                    <a:pt x="4977965" y="4779625"/>
                  </a:lnTo>
                  <a:lnTo>
                    <a:pt x="4952737" y="4815314"/>
                  </a:lnTo>
                  <a:lnTo>
                    <a:pt x="4921917" y="4846134"/>
                  </a:lnTo>
                  <a:lnTo>
                    <a:pt x="4886227" y="4871363"/>
                  </a:lnTo>
                  <a:lnTo>
                    <a:pt x="4846390" y="4890277"/>
                  </a:lnTo>
                  <a:lnTo>
                    <a:pt x="4803128" y="4902156"/>
                  </a:lnTo>
                  <a:lnTo>
                    <a:pt x="4757163" y="4906276"/>
                  </a:lnTo>
                  <a:lnTo>
                    <a:pt x="255714" y="4906276"/>
                  </a:lnTo>
                  <a:lnTo>
                    <a:pt x="209749" y="4902156"/>
                  </a:lnTo>
                  <a:lnTo>
                    <a:pt x="166487" y="4890277"/>
                  </a:lnTo>
                  <a:lnTo>
                    <a:pt x="126650" y="4871363"/>
                  </a:lnTo>
                  <a:lnTo>
                    <a:pt x="90961" y="4846134"/>
                  </a:lnTo>
                  <a:lnTo>
                    <a:pt x="60140" y="4815314"/>
                  </a:lnTo>
                  <a:lnTo>
                    <a:pt x="34912" y="4779625"/>
                  </a:lnTo>
                  <a:lnTo>
                    <a:pt x="15998" y="4739788"/>
                  </a:lnTo>
                  <a:lnTo>
                    <a:pt x="4119" y="4696526"/>
                  </a:lnTo>
                  <a:lnTo>
                    <a:pt x="0" y="4650561"/>
                  </a:lnTo>
                  <a:lnTo>
                    <a:pt x="0" y="255715"/>
                  </a:lnTo>
                  <a:close/>
                </a:path>
              </a:pathLst>
            </a:custGeom>
            <a:ln w="12700">
              <a:solidFill>
                <a:srgbClr val="4756A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5105400" y="2362200"/>
              <a:ext cx="4547235" cy="720090"/>
            </a:xfrm>
            <a:custGeom>
              <a:avLst/>
              <a:gdLst/>
              <a:ahLst/>
              <a:cxnLst/>
              <a:rect l="l" t="t" r="r" b="b"/>
              <a:pathLst>
                <a:path w="4547234" h="720089">
                  <a:moveTo>
                    <a:pt x="4276920" y="0"/>
                  </a:moveTo>
                  <a:lnTo>
                    <a:pt x="269878" y="0"/>
                  </a:lnTo>
                  <a:lnTo>
                    <a:pt x="221367" y="4348"/>
                  </a:lnTo>
                  <a:lnTo>
                    <a:pt x="175709" y="16884"/>
                  </a:lnTo>
                  <a:lnTo>
                    <a:pt x="133665" y="36846"/>
                  </a:lnTo>
                  <a:lnTo>
                    <a:pt x="95999" y="63472"/>
                  </a:lnTo>
                  <a:lnTo>
                    <a:pt x="63472" y="95999"/>
                  </a:lnTo>
                  <a:lnTo>
                    <a:pt x="36846" y="133666"/>
                  </a:lnTo>
                  <a:lnTo>
                    <a:pt x="16884" y="175710"/>
                  </a:lnTo>
                  <a:lnTo>
                    <a:pt x="4348" y="221368"/>
                  </a:lnTo>
                  <a:lnTo>
                    <a:pt x="0" y="269880"/>
                  </a:lnTo>
                  <a:lnTo>
                    <a:pt x="0" y="450121"/>
                  </a:lnTo>
                  <a:lnTo>
                    <a:pt x="4348" y="498632"/>
                  </a:lnTo>
                  <a:lnTo>
                    <a:pt x="16884" y="544290"/>
                  </a:lnTo>
                  <a:lnTo>
                    <a:pt x="36846" y="586333"/>
                  </a:lnTo>
                  <a:lnTo>
                    <a:pt x="63472" y="624000"/>
                  </a:lnTo>
                  <a:lnTo>
                    <a:pt x="95999" y="656527"/>
                  </a:lnTo>
                  <a:lnTo>
                    <a:pt x="133665" y="683153"/>
                  </a:lnTo>
                  <a:lnTo>
                    <a:pt x="175709" y="703115"/>
                  </a:lnTo>
                  <a:lnTo>
                    <a:pt x="221367" y="715651"/>
                  </a:lnTo>
                  <a:lnTo>
                    <a:pt x="269878" y="719999"/>
                  </a:lnTo>
                  <a:lnTo>
                    <a:pt x="4276920" y="719999"/>
                  </a:lnTo>
                  <a:lnTo>
                    <a:pt x="4325431" y="715651"/>
                  </a:lnTo>
                  <a:lnTo>
                    <a:pt x="4371089" y="703115"/>
                  </a:lnTo>
                  <a:lnTo>
                    <a:pt x="4413133" y="683153"/>
                  </a:lnTo>
                  <a:lnTo>
                    <a:pt x="4450799" y="656527"/>
                  </a:lnTo>
                  <a:lnTo>
                    <a:pt x="4483327" y="624000"/>
                  </a:lnTo>
                  <a:lnTo>
                    <a:pt x="4509952" y="586333"/>
                  </a:lnTo>
                  <a:lnTo>
                    <a:pt x="4529915" y="544290"/>
                  </a:lnTo>
                  <a:lnTo>
                    <a:pt x="4542451" y="498632"/>
                  </a:lnTo>
                  <a:lnTo>
                    <a:pt x="4546799" y="450121"/>
                  </a:lnTo>
                  <a:lnTo>
                    <a:pt x="4546799" y="269880"/>
                  </a:lnTo>
                  <a:lnTo>
                    <a:pt x="4542451" y="221368"/>
                  </a:lnTo>
                  <a:lnTo>
                    <a:pt x="4529915" y="175710"/>
                  </a:lnTo>
                  <a:lnTo>
                    <a:pt x="4509952" y="133666"/>
                  </a:lnTo>
                  <a:lnTo>
                    <a:pt x="4483327" y="95999"/>
                  </a:lnTo>
                  <a:lnTo>
                    <a:pt x="4450799" y="63472"/>
                  </a:lnTo>
                  <a:lnTo>
                    <a:pt x="4413133" y="36846"/>
                  </a:lnTo>
                  <a:lnTo>
                    <a:pt x="4371089" y="16884"/>
                  </a:lnTo>
                  <a:lnTo>
                    <a:pt x="4325431" y="4348"/>
                  </a:lnTo>
                  <a:lnTo>
                    <a:pt x="427692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257800" y="2362200"/>
            <a:ext cx="4038599" cy="5129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1300"/>
              </a:lnSpc>
            </a:pP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      </a:t>
            </a:r>
          </a:p>
          <a:p>
            <a:pPr marL="12700" marR="5080">
              <a:lnSpc>
                <a:spcPts val="1300"/>
              </a:lnSpc>
            </a:pP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Вовлечь </a:t>
            </a:r>
            <a:r>
              <a:rPr sz="1100" b="1" dirty="0" smtClean="0">
                <a:solidFill>
                  <a:srgbClr val="4756A0"/>
                </a:solidFill>
                <a:latin typeface="Arial"/>
                <a:cs typeface="Arial"/>
              </a:rPr>
              <a:t>в </a:t>
            </a:r>
            <a:r>
              <a:rPr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процесс разработки инвестиционных </a:t>
            </a:r>
            <a:r>
              <a:rPr sz="1100" b="1" spc="-29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spc="-295" dirty="0" smtClean="0">
                <a:solidFill>
                  <a:srgbClr val="4756A0"/>
                </a:solidFill>
                <a:latin typeface="Arial"/>
                <a:cs typeface="Arial"/>
              </a:rPr>
              <a:t>      </a:t>
            </a:r>
            <a:r>
              <a:rPr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профилей</a:t>
            </a:r>
            <a:r>
              <a:rPr sz="1100" b="1" spc="-1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заинтересованные стороны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57800" y="3505200"/>
            <a:ext cx="264604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Выбрать приоритетные направления </a:t>
            </a:r>
            <a:r>
              <a:rPr sz="1100" b="1" spc="-29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инвестиционного</a:t>
            </a: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развития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57800" y="4572000"/>
            <a:ext cx="2981960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Выработать рекомендации по улучшению </a:t>
            </a:r>
            <a:r>
              <a:rPr sz="1100" b="1" spc="-29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инвестиционной</a:t>
            </a:r>
            <a:r>
              <a:rPr sz="11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привлекательности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1703" y="1600201"/>
            <a:ext cx="2872097" cy="20569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 smtClean="0">
                <a:solidFill>
                  <a:srgbClr val="4756A0"/>
                </a:solidFill>
                <a:latin typeface="Arial"/>
                <a:cs typeface="Arial"/>
              </a:rPr>
              <a:t>ЦЕЛЬ</a:t>
            </a:r>
            <a:endParaRPr lang="ru-RU" sz="2400" b="1" spc="-5" dirty="0" smtClean="0">
              <a:solidFill>
                <a:srgbClr val="4756A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400" dirty="0">
              <a:solidFill>
                <a:srgbClr val="4756A0"/>
              </a:solidFill>
              <a:latin typeface="Arial"/>
              <a:cs typeface="Arial"/>
            </a:endParaRPr>
          </a:p>
          <a:p>
            <a:pPr marL="12700" marR="268605"/>
            <a:r>
              <a:rPr sz="1400" b="1" spc="-5" dirty="0">
                <a:solidFill>
                  <a:srgbClr val="4756A0"/>
                </a:solidFill>
                <a:latin typeface="Arial"/>
                <a:cs typeface="Arial"/>
              </a:rPr>
              <a:t>УЛУЧШЕНИЕ ИНВЕСТИЦИОННОГО </a:t>
            </a:r>
            <a:r>
              <a:rPr sz="1400" b="1" spc="-29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756A0"/>
                </a:solidFill>
                <a:latin typeface="Arial"/>
                <a:cs typeface="Arial"/>
              </a:rPr>
              <a:t>КЛИМАТА </a:t>
            </a:r>
            <a:r>
              <a:rPr sz="1400" b="1" dirty="0">
                <a:solidFill>
                  <a:srgbClr val="4756A0"/>
                </a:solidFill>
                <a:latin typeface="Arial"/>
                <a:cs typeface="Arial"/>
              </a:rPr>
              <a:t>В </a:t>
            </a:r>
            <a:r>
              <a:rPr sz="1400" b="1" dirty="0" smtClean="0">
                <a:solidFill>
                  <a:srgbClr val="4756A0"/>
                </a:solidFill>
                <a:latin typeface="Arial"/>
                <a:cs typeface="Arial"/>
              </a:rPr>
              <a:t>Б</a:t>
            </a:r>
            <a:r>
              <a:rPr lang="ru-RU" sz="1400" b="1" dirty="0" smtClean="0">
                <a:solidFill>
                  <a:srgbClr val="4756A0"/>
                </a:solidFill>
                <a:latin typeface="Arial"/>
                <a:cs typeface="Arial"/>
              </a:rPr>
              <a:t>РЯ</a:t>
            </a:r>
            <a:r>
              <a:rPr sz="1400" b="1" dirty="0" smtClean="0">
                <a:solidFill>
                  <a:srgbClr val="4756A0"/>
                </a:solidFill>
                <a:latin typeface="Arial"/>
                <a:cs typeface="Arial"/>
              </a:rPr>
              <a:t>НСКОМ </a:t>
            </a:r>
            <a:r>
              <a:rPr sz="1400" b="1" spc="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756A0"/>
                </a:solidFill>
                <a:latin typeface="Arial"/>
                <a:cs typeface="Arial"/>
              </a:rPr>
              <a:t>МУНИЦИПАЛЬНОМ</a:t>
            </a:r>
            <a:r>
              <a:rPr sz="14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400" b="1" spc="-5" dirty="0" smtClean="0">
                <a:solidFill>
                  <a:srgbClr val="4756A0"/>
                </a:solidFill>
                <a:latin typeface="Arial"/>
                <a:cs typeface="Arial"/>
              </a:rPr>
              <a:t>РАЙОНЕ</a:t>
            </a:r>
            <a:endParaRPr sz="1400" dirty="0">
              <a:solidFill>
                <a:srgbClr val="4756A0"/>
              </a:solidFill>
              <a:latin typeface="Arial"/>
              <a:cs typeface="Arial"/>
            </a:endParaRPr>
          </a:p>
          <a:p>
            <a:pPr marL="12700" marR="5080"/>
            <a:r>
              <a:rPr sz="1400" b="1" dirty="0">
                <a:solidFill>
                  <a:srgbClr val="4756A0"/>
                </a:solidFill>
                <a:latin typeface="Arial"/>
                <a:cs typeface="Arial"/>
              </a:rPr>
              <a:t>ДЛЯ</a:t>
            </a:r>
            <a:r>
              <a:rPr sz="1400" b="1" spc="-4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756A0"/>
                </a:solidFill>
                <a:latin typeface="Arial"/>
                <a:cs typeface="Arial"/>
              </a:rPr>
              <a:t>УВЕЛИЧЕНИЯ</a:t>
            </a:r>
            <a:r>
              <a:rPr sz="14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756A0"/>
                </a:solidFill>
                <a:latin typeface="Arial"/>
                <a:cs typeface="Arial"/>
              </a:rPr>
              <a:t>ПОТОКА</a:t>
            </a:r>
            <a:r>
              <a:rPr sz="1400" b="1" spc="-3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4756A0"/>
                </a:solidFill>
                <a:latin typeface="Arial"/>
                <a:cs typeface="Arial"/>
              </a:rPr>
              <a:t>ЧАСТНЫХ </a:t>
            </a:r>
            <a:r>
              <a:rPr sz="1400" b="1" spc="-29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756A0"/>
                </a:solidFill>
                <a:latin typeface="Arial"/>
                <a:cs typeface="Arial"/>
              </a:rPr>
              <a:t>ИНВЕСТИЦИИ</a:t>
            </a:r>
            <a:endParaRPr sz="14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9067800" y="2590800"/>
            <a:ext cx="362711" cy="2362199"/>
            <a:chOff x="9055607" y="2137729"/>
            <a:chExt cx="362711" cy="2045207"/>
          </a:xfrm>
        </p:grpSpPr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55607" y="2995397"/>
              <a:ext cx="362711" cy="29673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55607" y="2137729"/>
              <a:ext cx="362711" cy="29673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5607" y="3853064"/>
              <a:ext cx="362711" cy="329872"/>
            </a:xfrm>
            <a:prstGeom prst="rect">
              <a:avLst/>
            </a:prstGeom>
          </p:spPr>
        </p:pic>
      </p:grp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 МУНИЦИПАЛЬНОГО  РАЙОНА</a:t>
            </a:r>
            <a:endParaRPr spc="-10" dirty="0"/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38</a:t>
            </a:fld>
            <a:endParaRPr dirty="0"/>
          </a:p>
        </p:txBody>
      </p:sp>
      <p:sp>
        <p:nvSpPr>
          <p:cNvPr id="10242" name="AutoShape 2" descr="140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5105400" y="1600200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ЗАДАЧИ ПРОЕКТА</a:t>
            </a:r>
            <a:endParaRPr lang="ru-RU" sz="24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Овал 28">
            <a:hlinkClick r:id="rId5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3723246" y="1400482"/>
            <a:ext cx="2982354" cy="775970"/>
          </a:xfrm>
          <a:custGeom>
            <a:avLst/>
            <a:gdLst/>
            <a:ahLst/>
            <a:cxnLst/>
            <a:rect l="l" t="t" r="r" b="b"/>
            <a:pathLst>
              <a:path w="2952115" h="775969">
                <a:moveTo>
                  <a:pt x="2695881" y="0"/>
                </a:moveTo>
                <a:lnTo>
                  <a:pt x="256117" y="0"/>
                </a:lnTo>
                <a:lnTo>
                  <a:pt x="210079" y="4126"/>
                </a:lnTo>
                <a:lnTo>
                  <a:pt x="166749" y="16023"/>
                </a:lnTo>
                <a:lnTo>
                  <a:pt x="126849" y="34967"/>
                </a:lnTo>
                <a:lnTo>
                  <a:pt x="91103" y="60235"/>
                </a:lnTo>
                <a:lnTo>
                  <a:pt x="60235" y="91103"/>
                </a:lnTo>
                <a:lnTo>
                  <a:pt x="34967" y="126849"/>
                </a:lnTo>
                <a:lnTo>
                  <a:pt x="16023" y="166749"/>
                </a:lnTo>
                <a:lnTo>
                  <a:pt x="4126" y="210079"/>
                </a:lnTo>
                <a:lnTo>
                  <a:pt x="0" y="256117"/>
                </a:lnTo>
                <a:lnTo>
                  <a:pt x="0" y="519476"/>
                </a:lnTo>
                <a:lnTo>
                  <a:pt x="4126" y="565514"/>
                </a:lnTo>
                <a:lnTo>
                  <a:pt x="16023" y="608844"/>
                </a:lnTo>
                <a:lnTo>
                  <a:pt x="34967" y="648744"/>
                </a:lnTo>
                <a:lnTo>
                  <a:pt x="60235" y="684490"/>
                </a:lnTo>
                <a:lnTo>
                  <a:pt x="91103" y="715358"/>
                </a:lnTo>
                <a:lnTo>
                  <a:pt x="126849" y="740626"/>
                </a:lnTo>
                <a:lnTo>
                  <a:pt x="166749" y="759570"/>
                </a:lnTo>
                <a:lnTo>
                  <a:pt x="210079" y="771467"/>
                </a:lnTo>
                <a:lnTo>
                  <a:pt x="256117" y="775594"/>
                </a:lnTo>
                <a:lnTo>
                  <a:pt x="2695881" y="775594"/>
                </a:lnTo>
                <a:lnTo>
                  <a:pt x="2741918" y="771467"/>
                </a:lnTo>
                <a:lnTo>
                  <a:pt x="2785248" y="759570"/>
                </a:lnTo>
                <a:lnTo>
                  <a:pt x="2825148" y="740626"/>
                </a:lnTo>
                <a:lnTo>
                  <a:pt x="2860894" y="715358"/>
                </a:lnTo>
                <a:lnTo>
                  <a:pt x="2891762" y="684490"/>
                </a:lnTo>
                <a:lnTo>
                  <a:pt x="2917030" y="648744"/>
                </a:lnTo>
                <a:lnTo>
                  <a:pt x="2935974" y="608844"/>
                </a:lnTo>
                <a:lnTo>
                  <a:pt x="2947871" y="565514"/>
                </a:lnTo>
                <a:lnTo>
                  <a:pt x="2951998" y="519476"/>
                </a:lnTo>
                <a:lnTo>
                  <a:pt x="2951998" y="256117"/>
                </a:lnTo>
                <a:lnTo>
                  <a:pt x="2947871" y="210079"/>
                </a:lnTo>
                <a:lnTo>
                  <a:pt x="2935974" y="166749"/>
                </a:lnTo>
                <a:lnTo>
                  <a:pt x="2917030" y="126849"/>
                </a:lnTo>
                <a:lnTo>
                  <a:pt x="2891762" y="91103"/>
                </a:lnTo>
                <a:lnTo>
                  <a:pt x="2860894" y="60235"/>
                </a:lnTo>
                <a:lnTo>
                  <a:pt x="2825148" y="34967"/>
                </a:lnTo>
                <a:lnTo>
                  <a:pt x="2785248" y="16023"/>
                </a:lnTo>
                <a:lnTo>
                  <a:pt x="2741918" y="4126"/>
                </a:lnTo>
                <a:lnTo>
                  <a:pt x="269588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627016" y="1401545"/>
            <a:ext cx="2952115" cy="775970"/>
          </a:xfrm>
          <a:custGeom>
            <a:avLst/>
            <a:gdLst/>
            <a:ahLst/>
            <a:cxnLst/>
            <a:rect l="l" t="t" r="r" b="b"/>
            <a:pathLst>
              <a:path w="2952115" h="775969">
                <a:moveTo>
                  <a:pt x="2700668" y="0"/>
                </a:moveTo>
                <a:lnTo>
                  <a:pt x="251329" y="0"/>
                </a:lnTo>
                <a:lnTo>
                  <a:pt x="206152" y="4049"/>
                </a:lnTo>
                <a:lnTo>
                  <a:pt x="163632" y="15724"/>
                </a:lnTo>
                <a:lnTo>
                  <a:pt x="124478" y="34314"/>
                </a:lnTo>
                <a:lnTo>
                  <a:pt x="89401" y="59110"/>
                </a:lnTo>
                <a:lnTo>
                  <a:pt x="59109" y="89402"/>
                </a:lnTo>
                <a:lnTo>
                  <a:pt x="34313" y="124480"/>
                </a:lnTo>
                <a:lnTo>
                  <a:pt x="15723" y="163634"/>
                </a:lnTo>
                <a:lnTo>
                  <a:pt x="4049" y="206154"/>
                </a:lnTo>
                <a:lnTo>
                  <a:pt x="0" y="251331"/>
                </a:lnTo>
                <a:lnTo>
                  <a:pt x="0" y="524266"/>
                </a:lnTo>
                <a:lnTo>
                  <a:pt x="4049" y="569443"/>
                </a:lnTo>
                <a:lnTo>
                  <a:pt x="15723" y="611964"/>
                </a:lnTo>
                <a:lnTo>
                  <a:pt x="34313" y="651118"/>
                </a:lnTo>
                <a:lnTo>
                  <a:pt x="59109" y="686196"/>
                </a:lnTo>
                <a:lnTo>
                  <a:pt x="89401" y="716487"/>
                </a:lnTo>
                <a:lnTo>
                  <a:pt x="124478" y="741283"/>
                </a:lnTo>
                <a:lnTo>
                  <a:pt x="163632" y="759874"/>
                </a:lnTo>
                <a:lnTo>
                  <a:pt x="206152" y="771548"/>
                </a:lnTo>
                <a:lnTo>
                  <a:pt x="251329" y="775597"/>
                </a:lnTo>
                <a:lnTo>
                  <a:pt x="2700668" y="775597"/>
                </a:lnTo>
                <a:lnTo>
                  <a:pt x="2745845" y="771548"/>
                </a:lnTo>
                <a:lnTo>
                  <a:pt x="2788365" y="759874"/>
                </a:lnTo>
                <a:lnTo>
                  <a:pt x="2827519" y="741283"/>
                </a:lnTo>
                <a:lnTo>
                  <a:pt x="2862597" y="716487"/>
                </a:lnTo>
                <a:lnTo>
                  <a:pt x="2892889" y="686196"/>
                </a:lnTo>
                <a:lnTo>
                  <a:pt x="2917684" y="651118"/>
                </a:lnTo>
                <a:lnTo>
                  <a:pt x="2936275" y="611964"/>
                </a:lnTo>
                <a:lnTo>
                  <a:pt x="2947949" y="569443"/>
                </a:lnTo>
                <a:lnTo>
                  <a:pt x="2951998" y="524266"/>
                </a:lnTo>
                <a:lnTo>
                  <a:pt x="2951998" y="251331"/>
                </a:lnTo>
                <a:lnTo>
                  <a:pt x="2947949" y="206154"/>
                </a:lnTo>
                <a:lnTo>
                  <a:pt x="2936275" y="163634"/>
                </a:lnTo>
                <a:lnTo>
                  <a:pt x="2917684" y="124480"/>
                </a:lnTo>
                <a:lnTo>
                  <a:pt x="2892889" y="89402"/>
                </a:lnTo>
                <a:lnTo>
                  <a:pt x="2862597" y="59110"/>
                </a:lnTo>
                <a:lnTo>
                  <a:pt x="2827519" y="34314"/>
                </a:lnTo>
                <a:lnTo>
                  <a:pt x="2788365" y="15724"/>
                </a:lnTo>
                <a:lnTo>
                  <a:pt x="2745845" y="4049"/>
                </a:lnTo>
                <a:lnTo>
                  <a:pt x="270066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371600" y="1600200"/>
            <a:ext cx="1508760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СБОР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ru-RU" sz="1100" b="1" spc="-55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ИНФОРМАЦИИ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4838065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МЕТОДОЛОГИЯ</a:t>
            </a:r>
            <a:r>
              <a:rPr spc="-30" dirty="0"/>
              <a:t> </a:t>
            </a:r>
            <a:r>
              <a:rPr spc="-45" dirty="0"/>
              <a:t>РАЗРАБОТКИ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0" spc="-25" dirty="0">
                <a:latin typeface="Microsoft Sans Serif"/>
                <a:cs typeface="Microsoft Sans Serif"/>
              </a:rPr>
              <a:t>ИНВЕСТИЦИОННОГО</a:t>
            </a:r>
            <a:r>
              <a:rPr b="0" spc="-35" dirty="0">
                <a:latin typeface="Microsoft Sans Serif"/>
                <a:cs typeface="Microsoft Sans Serif"/>
              </a:rPr>
              <a:t> </a:t>
            </a:r>
            <a:r>
              <a:rPr b="0" spc="-65" dirty="0">
                <a:latin typeface="Microsoft Sans Serif"/>
                <a:cs typeface="Microsoft Sans Serif"/>
              </a:rPr>
              <a:t>ПРОФИЛЯ</a:t>
            </a:r>
          </a:p>
        </p:txBody>
      </p:sp>
      <p:sp>
        <p:nvSpPr>
          <p:cNvPr id="8" name="object 8"/>
          <p:cNvSpPr/>
          <p:nvPr/>
        </p:nvSpPr>
        <p:spPr>
          <a:xfrm>
            <a:off x="627016" y="163628"/>
            <a:ext cx="1586865" cy="274320"/>
          </a:xfrm>
          <a:custGeom>
            <a:avLst/>
            <a:gdLst/>
            <a:ahLst/>
            <a:cxnLst/>
            <a:rect l="l" t="t" r="r" b="b"/>
            <a:pathLst>
              <a:path w="1586864" h="274320">
                <a:moveTo>
                  <a:pt x="1449873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449873" y="273843"/>
                </a:lnTo>
                <a:lnTo>
                  <a:pt x="1493151" y="266863"/>
                </a:lnTo>
                <a:lnTo>
                  <a:pt x="1530737" y="247425"/>
                </a:lnTo>
                <a:lnTo>
                  <a:pt x="1560376" y="217786"/>
                </a:lnTo>
                <a:lnTo>
                  <a:pt x="1579814" y="180200"/>
                </a:lnTo>
                <a:lnTo>
                  <a:pt x="1586794" y="136922"/>
                </a:lnTo>
                <a:lnTo>
                  <a:pt x="1579814" y="93644"/>
                </a:lnTo>
                <a:lnTo>
                  <a:pt x="1560376" y="56057"/>
                </a:lnTo>
                <a:lnTo>
                  <a:pt x="1530737" y="26417"/>
                </a:lnTo>
                <a:lnTo>
                  <a:pt x="1493151" y="6980"/>
                </a:lnTo>
                <a:lnTo>
                  <a:pt x="144987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762418" y="227076"/>
            <a:ext cx="12915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методология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разработки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19475" y="1400482"/>
            <a:ext cx="2952115" cy="775970"/>
          </a:xfrm>
          <a:custGeom>
            <a:avLst/>
            <a:gdLst/>
            <a:ahLst/>
            <a:cxnLst/>
            <a:rect l="l" t="t" r="r" b="b"/>
            <a:pathLst>
              <a:path w="2952115" h="775969">
                <a:moveTo>
                  <a:pt x="2695881" y="0"/>
                </a:moveTo>
                <a:lnTo>
                  <a:pt x="256117" y="0"/>
                </a:lnTo>
                <a:lnTo>
                  <a:pt x="210079" y="4126"/>
                </a:lnTo>
                <a:lnTo>
                  <a:pt x="166749" y="16023"/>
                </a:lnTo>
                <a:lnTo>
                  <a:pt x="126849" y="34967"/>
                </a:lnTo>
                <a:lnTo>
                  <a:pt x="91103" y="60236"/>
                </a:lnTo>
                <a:lnTo>
                  <a:pt x="60235" y="91104"/>
                </a:lnTo>
                <a:lnTo>
                  <a:pt x="34967" y="126850"/>
                </a:lnTo>
                <a:lnTo>
                  <a:pt x="16023" y="166751"/>
                </a:lnTo>
                <a:lnTo>
                  <a:pt x="4126" y="210081"/>
                </a:lnTo>
                <a:lnTo>
                  <a:pt x="0" y="256119"/>
                </a:lnTo>
                <a:lnTo>
                  <a:pt x="0" y="519479"/>
                </a:lnTo>
                <a:lnTo>
                  <a:pt x="4126" y="565517"/>
                </a:lnTo>
                <a:lnTo>
                  <a:pt x="16023" y="608847"/>
                </a:lnTo>
                <a:lnTo>
                  <a:pt x="34967" y="648747"/>
                </a:lnTo>
                <a:lnTo>
                  <a:pt x="60235" y="684493"/>
                </a:lnTo>
                <a:lnTo>
                  <a:pt x="91103" y="715361"/>
                </a:lnTo>
                <a:lnTo>
                  <a:pt x="126849" y="740630"/>
                </a:lnTo>
                <a:lnTo>
                  <a:pt x="166749" y="759574"/>
                </a:lnTo>
                <a:lnTo>
                  <a:pt x="210079" y="771471"/>
                </a:lnTo>
                <a:lnTo>
                  <a:pt x="256117" y="775597"/>
                </a:lnTo>
                <a:lnTo>
                  <a:pt x="2695881" y="775597"/>
                </a:lnTo>
                <a:lnTo>
                  <a:pt x="2741918" y="771471"/>
                </a:lnTo>
                <a:lnTo>
                  <a:pt x="2785248" y="759574"/>
                </a:lnTo>
                <a:lnTo>
                  <a:pt x="2825148" y="740630"/>
                </a:lnTo>
                <a:lnTo>
                  <a:pt x="2860894" y="715361"/>
                </a:lnTo>
                <a:lnTo>
                  <a:pt x="2891763" y="684493"/>
                </a:lnTo>
                <a:lnTo>
                  <a:pt x="2917031" y="648747"/>
                </a:lnTo>
                <a:lnTo>
                  <a:pt x="2935975" y="608847"/>
                </a:lnTo>
                <a:lnTo>
                  <a:pt x="2947873" y="565517"/>
                </a:lnTo>
                <a:lnTo>
                  <a:pt x="2951999" y="519479"/>
                </a:lnTo>
                <a:lnTo>
                  <a:pt x="2951999" y="256119"/>
                </a:lnTo>
                <a:lnTo>
                  <a:pt x="2947873" y="210081"/>
                </a:lnTo>
                <a:lnTo>
                  <a:pt x="2935975" y="166751"/>
                </a:lnTo>
                <a:lnTo>
                  <a:pt x="2917031" y="126850"/>
                </a:lnTo>
                <a:lnTo>
                  <a:pt x="2891763" y="91104"/>
                </a:lnTo>
                <a:lnTo>
                  <a:pt x="2860894" y="60236"/>
                </a:lnTo>
                <a:lnTo>
                  <a:pt x="2825148" y="34967"/>
                </a:lnTo>
                <a:lnTo>
                  <a:pt x="2785248" y="16023"/>
                </a:lnTo>
                <a:lnTo>
                  <a:pt x="2741918" y="4126"/>
                </a:lnTo>
                <a:lnTo>
                  <a:pt x="269588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xfrm>
            <a:off x="609600" y="6553200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39</a:t>
            </a:fld>
            <a:endParaRPr dirty="0"/>
          </a:p>
        </p:txBody>
      </p:sp>
      <p:pic>
        <p:nvPicPr>
          <p:cNvPr id="9218" name="Picture 2" descr="https://avatars.mds.yandex.net/i?id=2b94e8d17f3566534d88fc3bb35660cd8efa9b3e-12346182-images-thumbs&amp;n=1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9600" y="2362200"/>
            <a:ext cx="2895600" cy="297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9220" name="Picture 4" descr="https://avatars.mds.yandex.net/i?id=596fc224a64d774ee9cb008102a1200be7264727-10812270-images-thumbs&amp;n=1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10000" y="2362200"/>
            <a:ext cx="2895600" cy="2971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4267200" y="1600200"/>
            <a:ext cx="1752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АНАЛИЗ СОБРАННОЙ ИНФОРМАЦИИ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67600" y="1600200"/>
            <a:ext cx="175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ПРЕДЛОЖЕНИЯ ПО ДАЛЬНЕЙШЕМУ РАЗВИТИЮ</a:t>
            </a:r>
            <a:endParaRPr lang="ru-RU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2" name="Picture 6" descr="https://avatars.mds.yandex.net/i?id=f3271e2459d68be0f48360a9db0a10814c28708d-9066439-images-thumbs&amp;n=1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2362201"/>
            <a:ext cx="2743200" cy="297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17" name="Овал 16">
            <a:hlinkClick r:id="rId5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57800" y="1371600"/>
            <a:ext cx="362712" cy="36271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627016" y="1295400"/>
            <a:ext cx="2438400" cy="1051661"/>
          </a:xfrm>
          <a:custGeom>
            <a:avLst/>
            <a:gdLst/>
            <a:ahLst/>
            <a:cxnLst/>
            <a:rect l="l" t="t" r="r" b="b"/>
            <a:pathLst>
              <a:path w="2438400" h="945514">
                <a:moveTo>
                  <a:pt x="0" y="231305"/>
                </a:moveTo>
                <a:lnTo>
                  <a:pt x="4699" y="184689"/>
                </a:lnTo>
                <a:lnTo>
                  <a:pt x="18177" y="141270"/>
                </a:lnTo>
                <a:lnTo>
                  <a:pt x="39503" y="101980"/>
                </a:lnTo>
                <a:lnTo>
                  <a:pt x="67747" y="67747"/>
                </a:lnTo>
                <a:lnTo>
                  <a:pt x="101980" y="39503"/>
                </a:lnTo>
                <a:lnTo>
                  <a:pt x="141270" y="18177"/>
                </a:lnTo>
                <a:lnTo>
                  <a:pt x="184689" y="4699"/>
                </a:lnTo>
                <a:lnTo>
                  <a:pt x="231305" y="0"/>
                </a:lnTo>
                <a:lnTo>
                  <a:pt x="2206601" y="0"/>
                </a:lnTo>
                <a:lnTo>
                  <a:pt x="2253216" y="4699"/>
                </a:lnTo>
                <a:lnTo>
                  <a:pt x="2296635" y="18177"/>
                </a:lnTo>
                <a:lnTo>
                  <a:pt x="2335925" y="39503"/>
                </a:lnTo>
                <a:lnTo>
                  <a:pt x="2370158" y="67747"/>
                </a:lnTo>
                <a:lnTo>
                  <a:pt x="2398402" y="101980"/>
                </a:lnTo>
                <a:lnTo>
                  <a:pt x="2419728" y="141270"/>
                </a:lnTo>
                <a:lnTo>
                  <a:pt x="2433206" y="184689"/>
                </a:lnTo>
                <a:lnTo>
                  <a:pt x="2437906" y="231305"/>
                </a:lnTo>
                <a:lnTo>
                  <a:pt x="2437906" y="714108"/>
                </a:lnTo>
                <a:lnTo>
                  <a:pt x="2433206" y="760724"/>
                </a:lnTo>
                <a:lnTo>
                  <a:pt x="2419728" y="804143"/>
                </a:lnTo>
                <a:lnTo>
                  <a:pt x="2398402" y="843433"/>
                </a:lnTo>
                <a:lnTo>
                  <a:pt x="2370158" y="877666"/>
                </a:lnTo>
                <a:lnTo>
                  <a:pt x="2335925" y="905910"/>
                </a:lnTo>
                <a:lnTo>
                  <a:pt x="2296635" y="927236"/>
                </a:lnTo>
                <a:lnTo>
                  <a:pt x="2253216" y="940714"/>
                </a:lnTo>
                <a:lnTo>
                  <a:pt x="2206601" y="945414"/>
                </a:lnTo>
                <a:lnTo>
                  <a:pt x="231305" y="945414"/>
                </a:lnTo>
                <a:lnTo>
                  <a:pt x="184689" y="940714"/>
                </a:lnTo>
                <a:lnTo>
                  <a:pt x="141270" y="927236"/>
                </a:lnTo>
                <a:lnTo>
                  <a:pt x="101980" y="905910"/>
                </a:lnTo>
                <a:lnTo>
                  <a:pt x="67747" y="877666"/>
                </a:lnTo>
                <a:lnTo>
                  <a:pt x="39503" y="843433"/>
                </a:lnTo>
                <a:lnTo>
                  <a:pt x="18177" y="804143"/>
                </a:lnTo>
                <a:lnTo>
                  <a:pt x="4699" y="760724"/>
                </a:lnTo>
                <a:lnTo>
                  <a:pt x="0" y="714108"/>
                </a:lnTo>
                <a:lnTo>
                  <a:pt x="0" y="231305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3276600" y="1371600"/>
            <a:ext cx="2440305" cy="945515"/>
          </a:xfrm>
          <a:custGeom>
            <a:avLst/>
            <a:gdLst/>
            <a:ahLst/>
            <a:cxnLst/>
            <a:rect l="l" t="t" r="r" b="b"/>
            <a:pathLst>
              <a:path w="2440305" h="945514">
                <a:moveTo>
                  <a:pt x="0" y="231305"/>
                </a:moveTo>
                <a:lnTo>
                  <a:pt x="4699" y="184689"/>
                </a:lnTo>
                <a:lnTo>
                  <a:pt x="18177" y="141271"/>
                </a:lnTo>
                <a:lnTo>
                  <a:pt x="39503" y="101980"/>
                </a:lnTo>
                <a:lnTo>
                  <a:pt x="67747" y="67747"/>
                </a:lnTo>
                <a:lnTo>
                  <a:pt x="101980" y="39503"/>
                </a:lnTo>
                <a:lnTo>
                  <a:pt x="141270" y="18177"/>
                </a:lnTo>
                <a:lnTo>
                  <a:pt x="184689" y="4699"/>
                </a:lnTo>
                <a:lnTo>
                  <a:pt x="231305" y="0"/>
                </a:lnTo>
                <a:lnTo>
                  <a:pt x="2208938" y="0"/>
                </a:lnTo>
                <a:lnTo>
                  <a:pt x="2255553" y="4699"/>
                </a:lnTo>
                <a:lnTo>
                  <a:pt x="2298972" y="18177"/>
                </a:lnTo>
                <a:lnTo>
                  <a:pt x="2338262" y="39503"/>
                </a:lnTo>
                <a:lnTo>
                  <a:pt x="2372495" y="67747"/>
                </a:lnTo>
                <a:lnTo>
                  <a:pt x="2400739" y="101980"/>
                </a:lnTo>
                <a:lnTo>
                  <a:pt x="2422065" y="141271"/>
                </a:lnTo>
                <a:lnTo>
                  <a:pt x="2435543" y="184689"/>
                </a:lnTo>
                <a:lnTo>
                  <a:pt x="2440243" y="231305"/>
                </a:lnTo>
                <a:lnTo>
                  <a:pt x="2440243" y="714108"/>
                </a:lnTo>
                <a:lnTo>
                  <a:pt x="2435543" y="760724"/>
                </a:lnTo>
                <a:lnTo>
                  <a:pt x="2422065" y="804142"/>
                </a:lnTo>
                <a:lnTo>
                  <a:pt x="2400739" y="843433"/>
                </a:lnTo>
                <a:lnTo>
                  <a:pt x="2372495" y="877666"/>
                </a:lnTo>
                <a:lnTo>
                  <a:pt x="2338262" y="905910"/>
                </a:lnTo>
                <a:lnTo>
                  <a:pt x="2298972" y="927236"/>
                </a:lnTo>
                <a:lnTo>
                  <a:pt x="2255553" y="940714"/>
                </a:lnTo>
                <a:lnTo>
                  <a:pt x="2208938" y="945414"/>
                </a:lnTo>
                <a:lnTo>
                  <a:pt x="231305" y="945414"/>
                </a:lnTo>
                <a:lnTo>
                  <a:pt x="184689" y="940714"/>
                </a:lnTo>
                <a:lnTo>
                  <a:pt x="141270" y="927236"/>
                </a:lnTo>
                <a:lnTo>
                  <a:pt x="101980" y="905910"/>
                </a:lnTo>
                <a:lnTo>
                  <a:pt x="67747" y="877666"/>
                </a:lnTo>
                <a:lnTo>
                  <a:pt x="39503" y="843433"/>
                </a:lnTo>
                <a:lnTo>
                  <a:pt x="18177" y="804142"/>
                </a:lnTo>
                <a:lnTo>
                  <a:pt x="4699" y="760724"/>
                </a:lnTo>
                <a:lnTo>
                  <a:pt x="0" y="714108"/>
                </a:lnTo>
                <a:lnTo>
                  <a:pt x="0" y="231305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609600" y="3505200"/>
            <a:ext cx="51816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1400" b="1" spc="-5" dirty="0" smtClean="0">
                <a:solidFill>
                  <a:srgbClr val="4756A0"/>
                </a:solidFill>
                <a:latin typeface="Arial"/>
                <a:cs typeface="Arial"/>
              </a:rPr>
              <a:t>ранспортная</a:t>
            </a:r>
            <a:r>
              <a:rPr sz="1400" b="1" spc="-4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4756A0"/>
                </a:solidFill>
                <a:latin typeface="Arial"/>
                <a:cs typeface="Arial"/>
              </a:rPr>
              <a:t>доступность</a:t>
            </a:r>
            <a:r>
              <a:rPr sz="1400" b="1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400" b="1" spc="-10" dirty="0" smtClean="0">
                <a:solidFill>
                  <a:srgbClr val="4756A0"/>
                </a:solidFill>
                <a:latin typeface="Arial"/>
                <a:cs typeface="Arial"/>
              </a:rPr>
              <a:t>района</a:t>
            </a:r>
            <a:endParaRPr sz="14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09600" y="3810000"/>
            <a:ext cx="5181600" cy="914400"/>
          </a:xfrm>
          <a:custGeom>
            <a:avLst/>
            <a:gdLst/>
            <a:ahLst/>
            <a:cxnLst/>
            <a:rect l="l" t="t" r="r" b="b"/>
            <a:pathLst>
              <a:path w="1602105" h="945514">
                <a:moveTo>
                  <a:pt x="1370694" y="0"/>
                </a:moveTo>
                <a:lnTo>
                  <a:pt x="231305" y="0"/>
                </a:lnTo>
                <a:lnTo>
                  <a:pt x="184689" y="4699"/>
                </a:lnTo>
                <a:lnTo>
                  <a:pt x="141270" y="18177"/>
                </a:lnTo>
                <a:lnTo>
                  <a:pt x="101980" y="39503"/>
                </a:lnTo>
                <a:lnTo>
                  <a:pt x="67747" y="67747"/>
                </a:lnTo>
                <a:lnTo>
                  <a:pt x="39503" y="101980"/>
                </a:lnTo>
                <a:lnTo>
                  <a:pt x="18177" y="141270"/>
                </a:lnTo>
                <a:lnTo>
                  <a:pt x="4699" y="184688"/>
                </a:lnTo>
                <a:lnTo>
                  <a:pt x="0" y="231305"/>
                </a:lnTo>
                <a:lnTo>
                  <a:pt x="0" y="714108"/>
                </a:lnTo>
                <a:lnTo>
                  <a:pt x="4699" y="760724"/>
                </a:lnTo>
                <a:lnTo>
                  <a:pt x="18177" y="804142"/>
                </a:lnTo>
                <a:lnTo>
                  <a:pt x="39503" y="843433"/>
                </a:lnTo>
                <a:lnTo>
                  <a:pt x="67747" y="877665"/>
                </a:lnTo>
                <a:lnTo>
                  <a:pt x="101980" y="905910"/>
                </a:lnTo>
                <a:lnTo>
                  <a:pt x="141270" y="927236"/>
                </a:lnTo>
                <a:lnTo>
                  <a:pt x="184689" y="940714"/>
                </a:lnTo>
                <a:lnTo>
                  <a:pt x="231305" y="945413"/>
                </a:lnTo>
                <a:lnTo>
                  <a:pt x="1370694" y="945413"/>
                </a:lnTo>
                <a:lnTo>
                  <a:pt x="1417311" y="940714"/>
                </a:lnTo>
                <a:lnTo>
                  <a:pt x="1460729" y="927236"/>
                </a:lnTo>
                <a:lnTo>
                  <a:pt x="1500020" y="905910"/>
                </a:lnTo>
                <a:lnTo>
                  <a:pt x="1534253" y="877665"/>
                </a:lnTo>
                <a:lnTo>
                  <a:pt x="1562497" y="843433"/>
                </a:lnTo>
                <a:lnTo>
                  <a:pt x="1583824" y="804142"/>
                </a:lnTo>
                <a:lnTo>
                  <a:pt x="1597302" y="760724"/>
                </a:lnTo>
                <a:lnTo>
                  <a:pt x="1602001" y="714108"/>
                </a:lnTo>
                <a:lnTo>
                  <a:pt x="1602001" y="231305"/>
                </a:lnTo>
                <a:lnTo>
                  <a:pt x="1597302" y="184688"/>
                </a:lnTo>
                <a:lnTo>
                  <a:pt x="1583824" y="141270"/>
                </a:lnTo>
                <a:lnTo>
                  <a:pt x="1562497" y="101980"/>
                </a:lnTo>
                <a:lnTo>
                  <a:pt x="1534253" y="67747"/>
                </a:lnTo>
                <a:lnTo>
                  <a:pt x="1500020" y="39503"/>
                </a:lnTo>
                <a:lnTo>
                  <a:pt x="1460729" y="18177"/>
                </a:lnTo>
                <a:lnTo>
                  <a:pt x="1417311" y="4699"/>
                </a:lnTo>
                <a:lnTo>
                  <a:pt x="137069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609600" y="4800600"/>
            <a:ext cx="2438400" cy="990600"/>
          </a:xfrm>
          <a:custGeom>
            <a:avLst/>
            <a:gdLst/>
            <a:ahLst/>
            <a:cxnLst/>
            <a:rect l="l" t="t" r="r" b="b"/>
            <a:pathLst>
              <a:path w="1602104" h="945514">
                <a:moveTo>
                  <a:pt x="1370694" y="0"/>
                </a:moveTo>
                <a:lnTo>
                  <a:pt x="231305" y="0"/>
                </a:lnTo>
                <a:lnTo>
                  <a:pt x="184688" y="4699"/>
                </a:lnTo>
                <a:lnTo>
                  <a:pt x="141270" y="18177"/>
                </a:lnTo>
                <a:lnTo>
                  <a:pt x="101980" y="39503"/>
                </a:lnTo>
                <a:lnTo>
                  <a:pt x="67747" y="67747"/>
                </a:lnTo>
                <a:lnTo>
                  <a:pt x="39503" y="101980"/>
                </a:lnTo>
                <a:lnTo>
                  <a:pt x="18177" y="141270"/>
                </a:lnTo>
                <a:lnTo>
                  <a:pt x="4699" y="184688"/>
                </a:lnTo>
                <a:lnTo>
                  <a:pt x="0" y="231305"/>
                </a:lnTo>
                <a:lnTo>
                  <a:pt x="0" y="714108"/>
                </a:lnTo>
                <a:lnTo>
                  <a:pt x="4699" y="760724"/>
                </a:lnTo>
                <a:lnTo>
                  <a:pt x="18177" y="804142"/>
                </a:lnTo>
                <a:lnTo>
                  <a:pt x="39503" y="843433"/>
                </a:lnTo>
                <a:lnTo>
                  <a:pt x="67747" y="877665"/>
                </a:lnTo>
                <a:lnTo>
                  <a:pt x="101980" y="905910"/>
                </a:lnTo>
                <a:lnTo>
                  <a:pt x="141270" y="927236"/>
                </a:lnTo>
                <a:lnTo>
                  <a:pt x="184688" y="940714"/>
                </a:lnTo>
                <a:lnTo>
                  <a:pt x="231305" y="945413"/>
                </a:lnTo>
                <a:lnTo>
                  <a:pt x="1370694" y="945413"/>
                </a:lnTo>
                <a:lnTo>
                  <a:pt x="1417310" y="940714"/>
                </a:lnTo>
                <a:lnTo>
                  <a:pt x="1460729" y="927236"/>
                </a:lnTo>
                <a:lnTo>
                  <a:pt x="1500019" y="905910"/>
                </a:lnTo>
                <a:lnTo>
                  <a:pt x="1534252" y="877665"/>
                </a:lnTo>
                <a:lnTo>
                  <a:pt x="1562497" y="843433"/>
                </a:lnTo>
                <a:lnTo>
                  <a:pt x="1583823" y="804142"/>
                </a:lnTo>
                <a:lnTo>
                  <a:pt x="1597301" y="760724"/>
                </a:lnTo>
                <a:lnTo>
                  <a:pt x="1602000" y="714108"/>
                </a:lnTo>
                <a:lnTo>
                  <a:pt x="1602000" y="231305"/>
                </a:lnTo>
                <a:lnTo>
                  <a:pt x="1597301" y="184688"/>
                </a:lnTo>
                <a:lnTo>
                  <a:pt x="1583823" y="141270"/>
                </a:lnTo>
                <a:lnTo>
                  <a:pt x="1562497" y="101980"/>
                </a:lnTo>
                <a:lnTo>
                  <a:pt x="1534252" y="67747"/>
                </a:lnTo>
                <a:lnTo>
                  <a:pt x="1500019" y="39503"/>
                </a:lnTo>
                <a:lnTo>
                  <a:pt x="1460729" y="18177"/>
                </a:lnTo>
                <a:lnTo>
                  <a:pt x="1417310" y="4699"/>
                </a:lnTo>
                <a:lnTo>
                  <a:pt x="137069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18"/>
          <p:cNvGrpSpPr/>
          <p:nvPr/>
        </p:nvGrpSpPr>
        <p:grpSpPr>
          <a:xfrm>
            <a:off x="3200400" y="4800600"/>
            <a:ext cx="2590800" cy="990600"/>
            <a:chOff x="4019848" y="3920208"/>
            <a:chExt cx="1607820" cy="945515"/>
          </a:xfrm>
        </p:grpSpPr>
        <p:sp>
          <p:nvSpPr>
            <p:cNvPr id="19" name="object 19"/>
            <p:cNvSpPr/>
            <p:nvPr/>
          </p:nvSpPr>
          <p:spPr>
            <a:xfrm>
              <a:off x="4025197" y="3920208"/>
              <a:ext cx="1602105" cy="945515"/>
            </a:xfrm>
            <a:custGeom>
              <a:avLst/>
              <a:gdLst/>
              <a:ahLst/>
              <a:cxnLst/>
              <a:rect l="l" t="t" r="r" b="b"/>
              <a:pathLst>
                <a:path w="1602104" h="945514">
                  <a:moveTo>
                    <a:pt x="1370694" y="0"/>
                  </a:moveTo>
                  <a:lnTo>
                    <a:pt x="231305" y="0"/>
                  </a:lnTo>
                  <a:lnTo>
                    <a:pt x="184689" y="4699"/>
                  </a:lnTo>
                  <a:lnTo>
                    <a:pt x="141271" y="18177"/>
                  </a:lnTo>
                  <a:lnTo>
                    <a:pt x="101980" y="39503"/>
                  </a:lnTo>
                  <a:lnTo>
                    <a:pt x="67747" y="67747"/>
                  </a:lnTo>
                  <a:lnTo>
                    <a:pt x="39503" y="101980"/>
                  </a:lnTo>
                  <a:lnTo>
                    <a:pt x="18177" y="141270"/>
                  </a:lnTo>
                  <a:lnTo>
                    <a:pt x="4699" y="184688"/>
                  </a:lnTo>
                  <a:lnTo>
                    <a:pt x="0" y="231305"/>
                  </a:lnTo>
                  <a:lnTo>
                    <a:pt x="0" y="714108"/>
                  </a:lnTo>
                  <a:lnTo>
                    <a:pt x="4699" y="760724"/>
                  </a:lnTo>
                  <a:lnTo>
                    <a:pt x="18177" y="804142"/>
                  </a:lnTo>
                  <a:lnTo>
                    <a:pt x="39503" y="843433"/>
                  </a:lnTo>
                  <a:lnTo>
                    <a:pt x="67747" y="877665"/>
                  </a:lnTo>
                  <a:lnTo>
                    <a:pt x="101980" y="905910"/>
                  </a:lnTo>
                  <a:lnTo>
                    <a:pt x="141271" y="927236"/>
                  </a:lnTo>
                  <a:lnTo>
                    <a:pt x="184689" y="940714"/>
                  </a:lnTo>
                  <a:lnTo>
                    <a:pt x="231305" y="945413"/>
                  </a:lnTo>
                  <a:lnTo>
                    <a:pt x="1370694" y="945413"/>
                  </a:lnTo>
                  <a:lnTo>
                    <a:pt x="1417310" y="940714"/>
                  </a:lnTo>
                  <a:lnTo>
                    <a:pt x="1460729" y="927236"/>
                  </a:lnTo>
                  <a:lnTo>
                    <a:pt x="1500019" y="905910"/>
                  </a:lnTo>
                  <a:lnTo>
                    <a:pt x="1534252" y="877665"/>
                  </a:lnTo>
                  <a:lnTo>
                    <a:pt x="1562496" y="843433"/>
                  </a:lnTo>
                  <a:lnTo>
                    <a:pt x="1583822" y="804142"/>
                  </a:lnTo>
                  <a:lnTo>
                    <a:pt x="1597300" y="760724"/>
                  </a:lnTo>
                  <a:lnTo>
                    <a:pt x="1601999" y="714108"/>
                  </a:lnTo>
                  <a:lnTo>
                    <a:pt x="1601999" y="231305"/>
                  </a:lnTo>
                  <a:lnTo>
                    <a:pt x="1597300" y="184688"/>
                  </a:lnTo>
                  <a:lnTo>
                    <a:pt x="1583822" y="141270"/>
                  </a:lnTo>
                  <a:lnTo>
                    <a:pt x="1562496" y="101980"/>
                  </a:lnTo>
                  <a:lnTo>
                    <a:pt x="1534252" y="67747"/>
                  </a:lnTo>
                  <a:lnTo>
                    <a:pt x="1500019" y="39503"/>
                  </a:lnTo>
                  <a:lnTo>
                    <a:pt x="1460729" y="18177"/>
                  </a:lnTo>
                  <a:lnTo>
                    <a:pt x="1417310" y="4699"/>
                  </a:lnTo>
                  <a:lnTo>
                    <a:pt x="137069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4019848" y="3920208"/>
              <a:ext cx="1602105" cy="945515"/>
            </a:xfrm>
            <a:custGeom>
              <a:avLst/>
              <a:gdLst/>
              <a:ahLst/>
              <a:cxnLst/>
              <a:rect l="l" t="t" r="r" b="b"/>
              <a:pathLst>
                <a:path w="1602104" h="945514">
                  <a:moveTo>
                    <a:pt x="1370695" y="0"/>
                  </a:moveTo>
                  <a:lnTo>
                    <a:pt x="231306" y="0"/>
                  </a:lnTo>
                  <a:lnTo>
                    <a:pt x="184690" y="4699"/>
                  </a:lnTo>
                  <a:lnTo>
                    <a:pt x="141271" y="18177"/>
                  </a:lnTo>
                  <a:lnTo>
                    <a:pt x="101980" y="39503"/>
                  </a:lnTo>
                  <a:lnTo>
                    <a:pt x="67748" y="67747"/>
                  </a:lnTo>
                  <a:lnTo>
                    <a:pt x="39503" y="101980"/>
                  </a:lnTo>
                  <a:lnTo>
                    <a:pt x="18177" y="141270"/>
                  </a:lnTo>
                  <a:lnTo>
                    <a:pt x="4699" y="184688"/>
                  </a:lnTo>
                  <a:lnTo>
                    <a:pt x="0" y="231305"/>
                  </a:lnTo>
                  <a:lnTo>
                    <a:pt x="0" y="714108"/>
                  </a:lnTo>
                  <a:lnTo>
                    <a:pt x="4699" y="760724"/>
                  </a:lnTo>
                  <a:lnTo>
                    <a:pt x="18177" y="804142"/>
                  </a:lnTo>
                  <a:lnTo>
                    <a:pt x="39503" y="843433"/>
                  </a:lnTo>
                  <a:lnTo>
                    <a:pt x="67748" y="877665"/>
                  </a:lnTo>
                  <a:lnTo>
                    <a:pt x="101980" y="905910"/>
                  </a:lnTo>
                  <a:lnTo>
                    <a:pt x="141271" y="927236"/>
                  </a:lnTo>
                  <a:lnTo>
                    <a:pt x="184690" y="940714"/>
                  </a:lnTo>
                  <a:lnTo>
                    <a:pt x="231306" y="945413"/>
                  </a:lnTo>
                  <a:lnTo>
                    <a:pt x="1370695" y="945413"/>
                  </a:lnTo>
                  <a:lnTo>
                    <a:pt x="1417311" y="940714"/>
                  </a:lnTo>
                  <a:lnTo>
                    <a:pt x="1460730" y="927236"/>
                  </a:lnTo>
                  <a:lnTo>
                    <a:pt x="1500021" y="905910"/>
                  </a:lnTo>
                  <a:lnTo>
                    <a:pt x="1534253" y="877665"/>
                  </a:lnTo>
                  <a:lnTo>
                    <a:pt x="1562498" y="843433"/>
                  </a:lnTo>
                  <a:lnTo>
                    <a:pt x="1583824" y="804142"/>
                  </a:lnTo>
                  <a:lnTo>
                    <a:pt x="1597302" y="760724"/>
                  </a:lnTo>
                  <a:lnTo>
                    <a:pt x="1602002" y="714108"/>
                  </a:lnTo>
                  <a:lnTo>
                    <a:pt x="1602002" y="231305"/>
                  </a:lnTo>
                  <a:lnTo>
                    <a:pt x="1597302" y="184688"/>
                  </a:lnTo>
                  <a:lnTo>
                    <a:pt x="1583824" y="141270"/>
                  </a:lnTo>
                  <a:lnTo>
                    <a:pt x="1562498" y="101980"/>
                  </a:lnTo>
                  <a:lnTo>
                    <a:pt x="1534253" y="67747"/>
                  </a:lnTo>
                  <a:lnTo>
                    <a:pt x="1500021" y="39503"/>
                  </a:lnTo>
                  <a:lnTo>
                    <a:pt x="1460730" y="18177"/>
                  </a:lnTo>
                  <a:lnTo>
                    <a:pt x="1417311" y="4699"/>
                  </a:lnTo>
                  <a:lnTo>
                    <a:pt x="1370695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6" name="object 26"/>
          <p:cNvSpPr/>
          <p:nvPr/>
        </p:nvSpPr>
        <p:spPr>
          <a:xfrm>
            <a:off x="1219200" y="2438400"/>
            <a:ext cx="4038600" cy="1021715"/>
          </a:xfrm>
          <a:custGeom>
            <a:avLst/>
            <a:gdLst/>
            <a:ahLst/>
            <a:cxnLst/>
            <a:rect l="l" t="t" r="r" b="b"/>
            <a:pathLst>
              <a:path w="2444750" h="945514">
                <a:moveTo>
                  <a:pt x="0" y="237241"/>
                </a:moveTo>
                <a:lnTo>
                  <a:pt x="4819" y="189429"/>
                </a:lnTo>
                <a:lnTo>
                  <a:pt x="18643" y="144896"/>
                </a:lnTo>
                <a:lnTo>
                  <a:pt x="40517" y="104597"/>
                </a:lnTo>
                <a:lnTo>
                  <a:pt x="69486" y="69486"/>
                </a:lnTo>
                <a:lnTo>
                  <a:pt x="104597" y="40517"/>
                </a:lnTo>
                <a:lnTo>
                  <a:pt x="144896" y="18643"/>
                </a:lnTo>
                <a:lnTo>
                  <a:pt x="189428" y="4819"/>
                </a:lnTo>
                <a:lnTo>
                  <a:pt x="237241" y="0"/>
                </a:lnTo>
                <a:lnTo>
                  <a:pt x="2207025" y="0"/>
                </a:lnTo>
                <a:lnTo>
                  <a:pt x="2254837" y="4819"/>
                </a:lnTo>
                <a:lnTo>
                  <a:pt x="2299370" y="18643"/>
                </a:lnTo>
                <a:lnTo>
                  <a:pt x="2339669" y="40517"/>
                </a:lnTo>
                <a:lnTo>
                  <a:pt x="2374780" y="69486"/>
                </a:lnTo>
                <a:lnTo>
                  <a:pt x="2403749" y="104597"/>
                </a:lnTo>
                <a:lnTo>
                  <a:pt x="2425623" y="144896"/>
                </a:lnTo>
                <a:lnTo>
                  <a:pt x="2439447" y="189429"/>
                </a:lnTo>
                <a:lnTo>
                  <a:pt x="2444267" y="237241"/>
                </a:lnTo>
                <a:lnTo>
                  <a:pt x="2444267" y="708172"/>
                </a:lnTo>
                <a:lnTo>
                  <a:pt x="2439447" y="755984"/>
                </a:lnTo>
                <a:lnTo>
                  <a:pt x="2425623" y="800517"/>
                </a:lnTo>
                <a:lnTo>
                  <a:pt x="2403749" y="840816"/>
                </a:lnTo>
                <a:lnTo>
                  <a:pt x="2374780" y="875927"/>
                </a:lnTo>
                <a:lnTo>
                  <a:pt x="2339669" y="904896"/>
                </a:lnTo>
                <a:lnTo>
                  <a:pt x="2299370" y="926770"/>
                </a:lnTo>
                <a:lnTo>
                  <a:pt x="2254837" y="940594"/>
                </a:lnTo>
                <a:lnTo>
                  <a:pt x="2207025" y="945414"/>
                </a:lnTo>
                <a:lnTo>
                  <a:pt x="237241" y="945414"/>
                </a:lnTo>
                <a:lnTo>
                  <a:pt x="189428" y="940594"/>
                </a:lnTo>
                <a:lnTo>
                  <a:pt x="144896" y="926770"/>
                </a:lnTo>
                <a:lnTo>
                  <a:pt x="104597" y="904896"/>
                </a:lnTo>
                <a:lnTo>
                  <a:pt x="69486" y="875927"/>
                </a:lnTo>
                <a:lnTo>
                  <a:pt x="40517" y="840816"/>
                </a:lnTo>
                <a:lnTo>
                  <a:pt x="18643" y="800517"/>
                </a:lnTo>
                <a:lnTo>
                  <a:pt x="4819" y="755984"/>
                </a:lnTo>
                <a:lnTo>
                  <a:pt x="0" y="708172"/>
                </a:lnTo>
                <a:lnTo>
                  <a:pt x="0" y="23724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838200" y="1219200"/>
            <a:ext cx="2209800" cy="106247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lang="ru-RU" b="1" spc="89" baseline="3472" dirty="0" smtClean="0">
                <a:solidFill>
                  <a:srgbClr val="4756A0"/>
                </a:solidFill>
                <a:cs typeface="Arial"/>
              </a:rPr>
              <a:t>1 800,4 </a:t>
            </a:r>
            <a:r>
              <a:rPr lang="ru-RU" sz="1200" b="1" spc="-5" dirty="0" smtClean="0">
                <a:solidFill>
                  <a:srgbClr val="4756A0"/>
                </a:solidFill>
                <a:cs typeface="Microsoft New Tai Lue" pitchFamily="34" charset="0"/>
              </a:rPr>
              <a:t>кв. км</a:t>
            </a:r>
            <a:endParaRPr lang="ru-RU" b="1" spc="-5" dirty="0" smtClean="0">
              <a:solidFill>
                <a:srgbClr val="4756A0"/>
              </a:solidFill>
              <a:cs typeface="Microsoft New Tai Lue" pitchFamily="34" charset="0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lang="ru-RU" sz="11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Площадь </a:t>
            </a:r>
            <a:r>
              <a:rPr lang="ru-RU" sz="1100" spc="-1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территории</a:t>
            </a: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lang="ru-RU" sz="1200" b="1" spc="-15" dirty="0" smtClean="0">
                <a:solidFill>
                  <a:srgbClr val="4756A0"/>
                </a:solidFill>
                <a:cs typeface="Microsoft Sans Serif"/>
              </a:rPr>
              <a:t>71 483</a:t>
            </a:r>
            <a:r>
              <a:rPr lang="ru-RU" sz="1200" spc="-15" dirty="0" smtClean="0">
                <a:solidFill>
                  <a:srgbClr val="4756A0"/>
                </a:solidFill>
                <a:cs typeface="Microsoft Sans Serif"/>
              </a:rPr>
              <a:t> </a:t>
            </a:r>
            <a:r>
              <a:rPr lang="ru-RU" sz="1200" b="1" spc="-15" dirty="0" smtClean="0">
                <a:solidFill>
                  <a:srgbClr val="4756A0"/>
                </a:solidFill>
                <a:cs typeface="Microsoft Sans Serif"/>
              </a:rPr>
              <a:t>человек</a:t>
            </a:r>
            <a:r>
              <a:rPr lang="ru-RU" sz="1100" spc="-1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 (на 01.01.2025г.)</a:t>
            </a: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lang="ru-RU" sz="1100" spc="-1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Численность населения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371600" y="2514600"/>
            <a:ext cx="4038600" cy="78996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3 874  </a:t>
            </a:r>
            <a:r>
              <a:rPr lang="ru-RU" sz="14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число налогоплательщиков </a:t>
            </a:r>
            <a:r>
              <a:rPr lang="ru-RU" sz="110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(на 01.01.2026г.):</a:t>
            </a:r>
          </a:p>
          <a:p>
            <a:endParaRPr lang="ru-RU" sz="1200" dirty="0" smtClean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1 129 - юридические лица,  </a:t>
            </a:r>
          </a:p>
          <a:p>
            <a:r>
              <a:rPr lang="ru-RU" sz="120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2 745 - индивидуальные предприниматели</a:t>
            </a:r>
            <a:endParaRPr sz="12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6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90800" y="1447800"/>
            <a:ext cx="362712" cy="362712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2438400" y="3886200"/>
            <a:ext cx="1396243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втотранспорт</a:t>
            </a:r>
            <a:endParaRPr sz="700" dirty="0">
              <a:latin typeface="Microsoft Sans Serif"/>
              <a:cs typeface="Microsoft Sans Serif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62000" y="4876800"/>
            <a:ext cx="2057400" cy="37959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ctr">
              <a:lnSpc>
                <a:spcPts val="1300"/>
              </a:lnSpc>
              <a:spcBef>
                <a:spcPts val="160"/>
              </a:spcBef>
            </a:pPr>
            <a:r>
              <a:rPr lang="ru-RU" sz="1100" b="1" spc="-35" dirty="0" smtClean="0">
                <a:solidFill>
                  <a:srgbClr val="FFFFFF"/>
                </a:solidFill>
                <a:latin typeface="Arial"/>
                <a:cs typeface="Arial"/>
              </a:rPr>
              <a:t>Воздушный </a:t>
            </a:r>
            <a:r>
              <a:rPr sz="1100" b="1" spc="-35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100" b="1" spc="-30" dirty="0" smtClean="0">
                <a:solidFill>
                  <a:srgbClr val="FFFFFF"/>
                </a:solidFill>
                <a:latin typeface="Arial"/>
                <a:cs typeface="Arial"/>
              </a:rPr>
              <a:t>ра</a:t>
            </a:r>
            <a:r>
              <a:rPr sz="1100" b="1" spc="-35" dirty="0" smtClean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100" b="1" spc="-30" dirty="0" smtClean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100" b="1" spc="-35" dirty="0" smtClean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100" b="1" spc="-30" dirty="0" smtClean="0">
                <a:solidFill>
                  <a:srgbClr val="FFFFFF"/>
                </a:solidFill>
                <a:latin typeface="Arial"/>
                <a:cs typeface="Arial"/>
              </a:rPr>
              <a:t>ор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endParaRPr lang="ru-RU" sz="11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 algn="ctr">
              <a:lnSpc>
                <a:spcPts val="1300"/>
              </a:lnSpc>
              <a:spcBef>
                <a:spcPts val="160"/>
              </a:spcBef>
            </a:pPr>
            <a:endParaRPr sz="11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219200" y="5257800"/>
            <a:ext cx="108775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900" spc="-5" dirty="0" smtClean="0">
                <a:solidFill>
                  <a:srgbClr val="FFFFFF"/>
                </a:solidFill>
                <a:latin typeface="Arial"/>
                <a:cs typeface="Arial"/>
              </a:rPr>
              <a:t>Международный аэропорт «Брянск»</a:t>
            </a:r>
            <a:endParaRPr sz="900" dirty="0">
              <a:latin typeface="Segoe UI Symbol"/>
              <a:cs typeface="Segoe UI Symbo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276600" y="4876800"/>
            <a:ext cx="219377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35" dirty="0" smtClean="0">
                <a:solidFill>
                  <a:srgbClr val="FFFFFF"/>
                </a:solidFill>
                <a:latin typeface="Arial"/>
                <a:cs typeface="Arial"/>
              </a:rPr>
              <a:t>Железнодорожный транспорт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549855" y="3229355"/>
            <a:ext cx="4540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800" b="1" spc="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800" b="1" spc="5" dirty="0">
                <a:solidFill>
                  <a:srgbClr val="FFFFFF"/>
                </a:solidFill>
                <a:latin typeface="Arial"/>
                <a:cs typeface="Arial"/>
              </a:rPr>
              <a:t>ах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94" name="object 94"/>
          <p:cNvSpPr txBox="1">
            <a:spLocks noGrp="1"/>
          </p:cNvSpPr>
          <p:nvPr>
            <p:ph type="title"/>
          </p:nvPr>
        </p:nvSpPr>
        <p:spPr>
          <a:xfrm>
            <a:off x="614315" y="523747"/>
            <a:ext cx="8495665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ОБЩАЯ</a:t>
            </a:r>
            <a:r>
              <a:rPr spc="-25" dirty="0"/>
              <a:t> </a:t>
            </a:r>
            <a:r>
              <a:rPr spc="-20" dirty="0"/>
              <a:t>ХАРАКТЕРИСТИКА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b="0" spc="-10" dirty="0" smtClean="0">
                <a:latin typeface="Arial" pitchFamily="34" charset="0"/>
                <a:cs typeface="Arial" pitchFamily="34" charset="0"/>
              </a:rPr>
              <a:t>БРЯНСКОГО МУНИЦИПАЛЬНОГО РАЙОНА</a:t>
            </a:r>
            <a:endParaRPr b="0" spc="-8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object 95"/>
          <p:cNvSpPr txBox="1">
            <a:spLocks noGrp="1"/>
          </p:cNvSpPr>
          <p:nvPr>
            <p:ph type="ftr" sz="quarter" idx="5"/>
          </p:nvPr>
        </p:nvSpPr>
        <p:spPr>
          <a:xfrm>
            <a:off x="609600" y="6629400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20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97" name="object 97"/>
          <p:cNvSpPr txBox="1"/>
          <p:nvPr/>
        </p:nvSpPr>
        <p:spPr>
          <a:xfrm>
            <a:off x="9691799" y="6603972"/>
            <a:ext cx="132715" cy="13906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z="800" dirty="0">
                <a:latin typeface="Microsoft Sans Serif"/>
                <a:cs typeface="Microsoft Sans Serif"/>
              </a:rPr>
              <a:pPr marL="38100">
                <a:lnSpc>
                  <a:spcPct val="100000"/>
                </a:lnSpc>
                <a:spcBef>
                  <a:spcPts val="25"/>
                </a:spcBef>
              </a:pPr>
              <a:t>4</a:t>
            </a:fld>
            <a:endParaRPr sz="800" dirty="0">
              <a:latin typeface="Microsoft Sans Serif"/>
              <a:cs typeface="Microsoft Sans Serif"/>
            </a:endParaRPr>
          </a:p>
        </p:txBody>
      </p:sp>
      <p:pic>
        <p:nvPicPr>
          <p:cNvPr id="98" name="Рисунок 97" descr="Пользователи со сплошной заливкой">
            <a:extLst>
              <a:ext uri="{FF2B5EF4-FFF2-40B4-BE49-F238E27FC236}">
                <a16:creationId xmlns="" xmlns:a16="http://schemas.microsoft.com/office/drawing/2014/main" id="{CD68CE8E-FB46-8639-D97A-1B6559563D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4724400" y="2971800"/>
            <a:ext cx="360000" cy="360000"/>
          </a:xfrm>
          <a:prstGeom prst="rect">
            <a:avLst/>
          </a:prstGeom>
        </p:spPr>
      </p:pic>
      <p:sp>
        <p:nvSpPr>
          <p:cNvPr id="109" name="TextBox 108"/>
          <p:cNvSpPr txBox="1"/>
          <p:nvPr/>
        </p:nvSpPr>
        <p:spPr>
          <a:xfrm>
            <a:off x="685800" y="4114801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М-3  Москва-Калуга-Брянск-граница с Украиной, подъезд к г.Брянску</a:t>
            </a:r>
          </a:p>
          <a:p>
            <a:pPr algn="ctr"/>
            <a:endParaRPr lang="ru-RU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276600" y="5181600"/>
            <a:ext cx="24384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 направлений:</a:t>
            </a:r>
          </a:p>
          <a:p>
            <a:pPr algn="ctr"/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Москву, Орел, Навлю, Гомель, Смоленск, Вязьму</a:t>
            </a:r>
            <a:endParaRPr lang="ru-RU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object 11"/>
          <p:cNvSpPr/>
          <p:nvPr/>
        </p:nvSpPr>
        <p:spPr>
          <a:xfrm>
            <a:off x="533400" y="5867400"/>
            <a:ext cx="5105400" cy="716915"/>
          </a:xfrm>
          <a:custGeom>
            <a:avLst/>
            <a:gdLst/>
            <a:ahLst/>
            <a:cxnLst/>
            <a:rect l="l" t="t" r="r" b="b"/>
            <a:pathLst>
              <a:path w="2438400" h="945514">
                <a:moveTo>
                  <a:pt x="0" y="231305"/>
                </a:moveTo>
                <a:lnTo>
                  <a:pt x="4699" y="184689"/>
                </a:lnTo>
                <a:lnTo>
                  <a:pt x="18177" y="141270"/>
                </a:lnTo>
                <a:lnTo>
                  <a:pt x="39503" y="101980"/>
                </a:lnTo>
                <a:lnTo>
                  <a:pt x="67747" y="67747"/>
                </a:lnTo>
                <a:lnTo>
                  <a:pt x="101980" y="39503"/>
                </a:lnTo>
                <a:lnTo>
                  <a:pt x="141270" y="18177"/>
                </a:lnTo>
                <a:lnTo>
                  <a:pt x="184689" y="4699"/>
                </a:lnTo>
                <a:lnTo>
                  <a:pt x="231305" y="0"/>
                </a:lnTo>
                <a:lnTo>
                  <a:pt x="2206601" y="0"/>
                </a:lnTo>
                <a:lnTo>
                  <a:pt x="2253216" y="4699"/>
                </a:lnTo>
                <a:lnTo>
                  <a:pt x="2296635" y="18177"/>
                </a:lnTo>
                <a:lnTo>
                  <a:pt x="2335925" y="39503"/>
                </a:lnTo>
                <a:lnTo>
                  <a:pt x="2370158" y="67747"/>
                </a:lnTo>
                <a:lnTo>
                  <a:pt x="2398402" y="101980"/>
                </a:lnTo>
                <a:lnTo>
                  <a:pt x="2419728" y="141270"/>
                </a:lnTo>
                <a:lnTo>
                  <a:pt x="2433206" y="184689"/>
                </a:lnTo>
                <a:lnTo>
                  <a:pt x="2437906" y="231305"/>
                </a:lnTo>
                <a:lnTo>
                  <a:pt x="2437906" y="714108"/>
                </a:lnTo>
                <a:lnTo>
                  <a:pt x="2433206" y="760724"/>
                </a:lnTo>
                <a:lnTo>
                  <a:pt x="2419728" y="804143"/>
                </a:lnTo>
                <a:lnTo>
                  <a:pt x="2398402" y="843433"/>
                </a:lnTo>
                <a:lnTo>
                  <a:pt x="2370158" y="877666"/>
                </a:lnTo>
                <a:lnTo>
                  <a:pt x="2335925" y="905910"/>
                </a:lnTo>
                <a:lnTo>
                  <a:pt x="2296635" y="927236"/>
                </a:lnTo>
                <a:lnTo>
                  <a:pt x="2253216" y="940714"/>
                </a:lnTo>
                <a:lnTo>
                  <a:pt x="2206601" y="945414"/>
                </a:lnTo>
                <a:lnTo>
                  <a:pt x="231305" y="945414"/>
                </a:lnTo>
                <a:lnTo>
                  <a:pt x="184689" y="940714"/>
                </a:lnTo>
                <a:lnTo>
                  <a:pt x="141270" y="927236"/>
                </a:lnTo>
                <a:lnTo>
                  <a:pt x="101980" y="905910"/>
                </a:lnTo>
                <a:lnTo>
                  <a:pt x="67747" y="877666"/>
                </a:lnTo>
                <a:lnTo>
                  <a:pt x="39503" y="843433"/>
                </a:lnTo>
                <a:lnTo>
                  <a:pt x="18177" y="804143"/>
                </a:lnTo>
                <a:lnTo>
                  <a:pt x="4699" y="760724"/>
                </a:lnTo>
                <a:lnTo>
                  <a:pt x="0" y="714108"/>
                </a:lnTo>
                <a:lnTo>
                  <a:pt x="0" y="231305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6" name="Прямоугольник 105"/>
          <p:cNvSpPr/>
          <p:nvPr/>
        </p:nvSpPr>
        <p:spPr>
          <a:xfrm>
            <a:off x="2514600" y="5791200"/>
            <a:ext cx="929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lang="ru-RU" sz="2400" b="1" spc="-7" baseline="3472" dirty="0" smtClean="0">
                <a:solidFill>
                  <a:srgbClr val="4756A0"/>
                </a:solidFill>
                <a:latin typeface="Arial"/>
                <a:cs typeface="Arial"/>
              </a:rPr>
              <a:t>Дороги</a:t>
            </a:r>
            <a:endParaRPr lang="ru-RU" sz="1100" dirty="0">
              <a:latin typeface="Arial"/>
              <a:cs typeface="Arial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762000" y="6019800"/>
            <a:ext cx="47244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600" b="1" spc="-7" baseline="3472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spc="-7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spc="-7" baseline="3472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613,1 км</a:t>
            </a:r>
            <a:r>
              <a:rPr lang="ru-RU" sz="1000" b="1" spc="-7" baseline="3472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ru-RU" sz="1600" b="1" spc="-7" baseline="3472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285,2 км</a:t>
            </a:r>
          </a:p>
          <a:p>
            <a:pPr marL="12700">
              <a:lnSpc>
                <a:spcPct val="100000"/>
              </a:lnSpc>
            </a:pPr>
            <a:r>
              <a:rPr lang="ru-RU" sz="1400" b="1" spc="-7" baseline="3472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spc="-7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400" b="1" spc="-7" baseline="3472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Общая протяженность</a:t>
            </a:r>
            <a:r>
              <a:rPr lang="ru-RU" sz="1000" b="1" spc="-7" baseline="3472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	                                       </a:t>
            </a:r>
            <a:r>
              <a:rPr lang="ru-RU" sz="1400" b="1" spc="-7" baseline="3472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с твердым покрытием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" name="Рисунок 111" descr="Посевы со сплошной заливкой">
            <a:extLst>
              <a:ext uri="{FF2B5EF4-FFF2-40B4-BE49-F238E27FC236}">
                <a16:creationId xmlns:a16="http://schemas.microsoft.com/office/drawing/2014/main" xmlns="" id="{E526B50D-B468-6E65-1E05-09F88416ED32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96DAC541-7B7A-43D3-8B79-37D633B846F1}">
                <asvg:svgBlip xmlns:asvg="http://schemas.microsoft.com/office/drawing/2016/SVG/main" xmlns="" r:embed="rId94"/>
              </a:ext>
            </a:extLst>
          </a:blip>
          <a:stretch>
            <a:fillRect/>
          </a:stretch>
        </p:blipFill>
        <p:spPr>
          <a:xfrm>
            <a:off x="6248400" y="1752600"/>
            <a:ext cx="307450" cy="283800"/>
          </a:xfrm>
          <a:prstGeom prst="rect">
            <a:avLst/>
          </a:prstGeom>
        </p:spPr>
      </p:pic>
      <p:pic>
        <p:nvPicPr>
          <p:cNvPr id="113" name="Рисунок 112" descr="Маркер со сплошной заливкой">
            <a:extLst>
              <a:ext uri="{FF2B5EF4-FFF2-40B4-BE49-F238E27FC236}">
                <a16:creationId xmlns:a16="http://schemas.microsoft.com/office/drawing/2014/main" xmlns="" id="{269CD3C7-572E-F6D8-C631-8653F10CF22B}"/>
              </a:ext>
            </a:extLst>
          </p:cNvPr>
          <p:cNvPicPr>
            <a:picLocks noChangeAspect="1"/>
          </p:cNvPicPr>
          <p:nvPr/>
        </p:nvPicPr>
        <p:blipFill>
          <a:blip r:embed="rId95" cstate="print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6248400" y="2057400"/>
            <a:ext cx="307450" cy="283800"/>
          </a:xfrm>
          <a:prstGeom prst="rect">
            <a:avLst/>
          </a:prstGeom>
        </p:spPr>
      </p:pic>
      <p:pic>
        <p:nvPicPr>
          <p:cNvPr id="114" name="Рисунок 113" descr="Елка со сплошной заливкой">
            <a:extLst>
              <a:ext uri="{FF2B5EF4-FFF2-40B4-BE49-F238E27FC236}">
                <a16:creationId xmlns:a16="http://schemas.microsoft.com/office/drawing/2014/main" xmlns="" id="{D5AC30CF-ACCF-E76C-69B4-81E297D865D7}"/>
              </a:ext>
            </a:extLst>
          </p:cNvPr>
          <p:cNvPicPr>
            <a:picLocks noChangeAspect="1"/>
          </p:cNvPicPr>
          <p:nvPr/>
        </p:nvPicPr>
        <p:blipFill>
          <a:blip r:embed="rId96" cstate="print">
            <a:extLst>
              <a:ext uri="{96DAC541-7B7A-43D3-8B79-37D633B846F1}">
                <asvg:svgBlip xmlns:asvg="http://schemas.microsoft.com/office/drawing/2016/SVG/main" xmlns="" r:embed="rId104"/>
              </a:ext>
            </a:extLst>
          </a:blip>
          <a:stretch>
            <a:fillRect/>
          </a:stretch>
        </p:blipFill>
        <p:spPr>
          <a:xfrm>
            <a:off x="6248400" y="2362200"/>
            <a:ext cx="304800" cy="297766"/>
          </a:xfrm>
          <a:prstGeom prst="rect">
            <a:avLst/>
          </a:prstGeom>
        </p:spPr>
      </p:pic>
      <p:pic>
        <p:nvPicPr>
          <p:cNvPr id="115" name="Рисунок 114" descr="Производство со сплошной заливкой">
            <a:extLst>
              <a:ext uri="{FF2B5EF4-FFF2-40B4-BE49-F238E27FC236}">
                <a16:creationId xmlns:a16="http://schemas.microsoft.com/office/drawing/2014/main" xmlns="" id="{9195D2C7-9AA8-A560-E1AA-FBE49BC6C967}"/>
              </a:ext>
            </a:extLst>
          </p:cNvPr>
          <p:cNvPicPr>
            <a:picLocks noChangeAspect="1"/>
          </p:cNvPicPr>
          <p:nvPr/>
        </p:nvPicPr>
        <p:blipFill>
          <a:blip r:embed="rId105" cstate="print">
            <a:extLst>
              <a:ext uri="{96DAC541-7B7A-43D3-8B79-37D633B846F1}">
                <asvg:svgBlip xmlns:asvg="http://schemas.microsoft.com/office/drawing/2016/SVG/main" xmlns="" r:embed="rId106"/>
              </a:ext>
            </a:extLst>
          </a:blip>
          <a:stretch>
            <a:fillRect/>
          </a:stretch>
        </p:blipFill>
        <p:spPr>
          <a:xfrm>
            <a:off x="6248400" y="2743200"/>
            <a:ext cx="304800" cy="235367"/>
          </a:xfrm>
          <a:prstGeom prst="rect">
            <a:avLst/>
          </a:prstGeom>
        </p:spPr>
      </p:pic>
      <p:pic>
        <p:nvPicPr>
          <p:cNvPr id="116" name="Рисунок 115" descr="Самолет со сплошной заливкой">
            <a:extLst>
              <a:ext uri="{FF2B5EF4-FFF2-40B4-BE49-F238E27FC236}">
                <a16:creationId xmlns:a16="http://schemas.microsoft.com/office/drawing/2014/main" xmlns="" id="{078C0994-434D-033D-C90D-CDB29F0FE588}"/>
              </a:ext>
            </a:extLst>
          </p:cNvPr>
          <p:cNvPicPr>
            <a:picLocks noChangeAspect="1"/>
          </p:cNvPicPr>
          <p:nvPr/>
        </p:nvPicPr>
        <p:blipFill>
          <a:blip r:embed="rId107" cstate="print">
            <a:extLst>
              <a:ext uri="{96DAC541-7B7A-43D3-8B79-37D633B846F1}">
                <asvg:svgBlip xmlns:asvg="http://schemas.microsoft.com/office/drawing/2016/SVG/main" xmlns="" r:embed="rId82"/>
              </a:ext>
            </a:extLst>
          </a:blip>
          <a:stretch>
            <a:fillRect/>
          </a:stretch>
        </p:blipFill>
        <p:spPr>
          <a:xfrm>
            <a:off x="6248400" y="3048000"/>
            <a:ext cx="304800" cy="283800"/>
          </a:xfrm>
          <a:prstGeom prst="rect">
            <a:avLst/>
          </a:prstGeom>
        </p:spPr>
      </p:pic>
      <p:pic>
        <p:nvPicPr>
          <p:cNvPr id="117" name="Рисунок 116" descr="Раковина со сплошной заливкой">
            <a:extLst>
              <a:ext uri="{FF2B5EF4-FFF2-40B4-BE49-F238E27FC236}">
                <a16:creationId xmlns:a16="http://schemas.microsoft.com/office/drawing/2014/main" xmlns="" id="{06AE1DB8-3A6F-9B08-FD45-8944F7B4CF68}"/>
              </a:ext>
            </a:extLst>
          </p:cNvPr>
          <p:cNvPicPr>
            <a:picLocks noChangeAspect="1"/>
          </p:cNvPicPr>
          <p:nvPr/>
        </p:nvPicPr>
        <p:blipFill>
          <a:blip r:embed="rId108" cstate="print">
            <a:extLst>
              <a:ext uri="{96DAC541-7B7A-43D3-8B79-37D633B846F1}">
                <asvg:svgBlip xmlns:asvg="http://schemas.microsoft.com/office/drawing/2016/SVG/main" xmlns="" r:embed="rId198"/>
              </a:ext>
            </a:extLst>
          </a:blip>
          <a:stretch>
            <a:fillRect/>
          </a:stretch>
        </p:blipFill>
        <p:spPr>
          <a:xfrm>
            <a:off x="6248400" y="3352800"/>
            <a:ext cx="307450" cy="283800"/>
          </a:xfrm>
          <a:prstGeom prst="rect">
            <a:avLst/>
          </a:prstGeom>
        </p:spPr>
      </p:pic>
      <p:pic>
        <p:nvPicPr>
          <p:cNvPr id="118" name="Рисунок 117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465528E6-5C95-558C-0F45-407295006D06}"/>
              </a:ext>
            </a:extLst>
          </p:cNvPr>
          <p:cNvPicPr>
            <a:picLocks noChangeAspect="1"/>
          </p:cNvPicPr>
          <p:nvPr/>
        </p:nvPicPr>
        <p:blipFill>
          <a:blip r:embed="rId199" cstate="print">
            <a:extLst>
              <a:ext uri="{96DAC541-7B7A-43D3-8B79-37D633B846F1}">
                <asvg:svgBlip xmlns:asvg="http://schemas.microsoft.com/office/drawing/2016/SVG/main" xmlns="" r:embed="rId86"/>
              </a:ext>
            </a:extLst>
          </a:blip>
          <a:stretch>
            <a:fillRect/>
          </a:stretch>
        </p:blipFill>
        <p:spPr>
          <a:xfrm>
            <a:off x="6248400" y="3733800"/>
            <a:ext cx="307450" cy="283800"/>
          </a:xfrm>
          <a:prstGeom prst="rect">
            <a:avLst/>
          </a:prstGeom>
        </p:spPr>
      </p:pic>
      <p:sp>
        <p:nvSpPr>
          <p:cNvPr id="121" name="Скругленный прямоугольник 120"/>
          <p:cNvSpPr/>
          <p:nvPr/>
        </p:nvSpPr>
        <p:spPr>
          <a:xfrm>
            <a:off x="6019800" y="1371600"/>
            <a:ext cx="3657600" cy="2743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2" name="Прямоугольник 121"/>
          <p:cNvSpPr/>
          <p:nvPr/>
        </p:nvSpPr>
        <p:spPr>
          <a:xfrm>
            <a:off x="6858000" y="1752600"/>
            <a:ext cx="2438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с/х назначения  53,2 тыс. га,</a:t>
            </a:r>
          </a:p>
          <a:p>
            <a:pPr>
              <a:lnSpc>
                <a:spcPct val="200000"/>
              </a:lnSpc>
            </a:pPr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населенных пунктов 10,6 тыс.га,</a:t>
            </a:r>
          </a:p>
          <a:p>
            <a:pPr>
              <a:lnSpc>
                <a:spcPct val="200000"/>
              </a:lnSpc>
            </a:pPr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лесного фонда  109,5 тыс. га,</a:t>
            </a:r>
          </a:p>
          <a:p>
            <a:pPr>
              <a:lnSpc>
                <a:spcPct val="200000"/>
              </a:lnSpc>
            </a:pPr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промышленности 0,8 тыс. га,</a:t>
            </a:r>
          </a:p>
          <a:p>
            <a:pPr>
              <a:lnSpc>
                <a:spcPct val="200000"/>
              </a:lnSpc>
            </a:pPr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транспорта 1,9 тыс. га, </a:t>
            </a:r>
          </a:p>
          <a:p>
            <a:pPr>
              <a:lnSpc>
                <a:spcPct val="200000"/>
              </a:lnSpc>
            </a:pPr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водного фонда  0,5 тыс. га,</a:t>
            </a:r>
          </a:p>
          <a:p>
            <a:pPr>
              <a:lnSpc>
                <a:spcPct val="200000"/>
              </a:lnSpc>
            </a:pPr>
            <a:r>
              <a:rPr lang="ru-RU" sz="10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прочие 3,5 тыс. га.</a:t>
            </a:r>
            <a:endParaRPr lang="ru-RU" sz="1100" dirty="0" smtClean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781800" y="1447800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5" dirty="0" smtClean="0">
                <a:solidFill>
                  <a:srgbClr val="4756A0"/>
                </a:solidFill>
                <a:latin typeface="Arial"/>
                <a:cs typeface="Arial"/>
              </a:rPr>
              <a:t>Земельные ресурсы</a:t>
            </a:r>
            <a:endParaRPr lang="ru-RU" sz="1200" dirty="0">
              <a:latin typeface="Arial"/>
              <a:cs typeface="Arial"/>
            </a:endParaRPr>
          </a:p>
        </p:txBody>
      </p:sp>
      <p:pic>
        <p:nvPicPr>
          <p:cNvPr id="124" name="Рисунок 123" descr="C:\Users\Щербакова\AppData\Local\Packages\Microsoft.Windows.Photos_8wekyb3d8bbwe\TempState\ShareServiceTempFolder\п.jpeg"/>
          <p:cNvPicPr/>
          <p:nvPr/>
        </p:nvPicPr>
        <p:blipFill>
          <a:blip r:embed="rId200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5400000">
            <a:off x="6667499" y="3619501"/>
            <a:ext cx="2286000" cy="3581399"/>
          </a:xfrm>
          <a:prstGeom prst="round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25" name="Рисунок 124" descr="Дорога со сплошной заливкой">
            <a:extLst>
              <a:ext uri="{FF2B5EF4-FFF2-40B4-BE49-F238E27FC236}">
                <a16:creationId xmlns:a16="http://schemas.microsoft.com/office/drawing/2014/main" xmlns="" id="{C4C90715-B4DA-81A2-4AAF-13074C2191F5}"/>
              </a:ext>
            </a:extLst>
          </p:cNvPr>
          <p:cNvPicPr>
            <a:picLocks noChangeAspect="1"/>
          </p:cNvPicPr>
          <p:nvPr/>
        </p:nvPicPr>
        <p:blipFill>
          <a:blip r:embed="rId201" cstate="print">
            <a:extLst>
              <a:ext uri="{96DAC541-7B7A-43D3-8B79-37D633B846F1}">
                <asvg:svgBlip xmlns:asvg="http://schemas.microsoft.com/office/drawing/2016/SVG/main" xmlns="" r:embed="rId134"/>
              </a:ext>
            </a:extLst>
          </a:blip>
          <a:stretch>
            <a:fillRect/>
          </a:stretch>
        </p:blipFill>
        <p:spPr>
          <a:xfrm>
            <a:off x="4876800" y="5867400"/>
            <a:ext cx="390000" cy="360000"/>
          </a:xfrm>
          <a:prstGeom prst="rect">
            <a:avLst/>
          </a:prstGeom>
        </p:spPr>
      </p:pic>
      <p:pic>
        <p:nvPicPr>
          <p:cNvPr id="126" name="Рисунок 125" descr="Окрестности со сплошной заливкой">
            <a:extLst>
              <a:ext uri="{FF2B5EF4-FFF2-40B4-BE49-F238E27FC236}">
                <a16:creationId xmlns:a16="http://schemas.microsoft.com/office/drawing/2014/main" xmlns="" id="{9A6F2614-FE42-F12A-A559-C10FAB040175}"/>
              </a:ext>
            </a:extLst>
          </p:cNvPr>
          <p:cNvPicPr>
            <a:picLocks noChangeAspect="1"/>
          </p:cNvPicPr>
          <p:nvPr/>
        </p:nvPicPr>
        <p:blipFill>
          <a:blip r:embed="rId202" cstate="print">
            <a:extLst>
              <a:ext uri="{96DAC541-7B7A-43D3-8B79-37D633B846F1}">
                <asvg:svgBlip xmlns:asvg="http://schemas.microsoft.com/office/drawing/2016/SVG/main" xmlns="" r:embed="rId130"/>
              </a:ext>
            </a:extLst>
          </a:blip>
          <a:stretch>
            <a:fillRect/>
          </a:stretch>
        </p:blipFill>
        <p:spPr>
          <a:xfrm>
            <a:off x="762000" y="5867400"/>
            <a:ext cx="390000" cy="36000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2514600" y="4114800"/>
            <a:ext cx="1600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А-240 Брянск-Новозыбков-граница с Республикой Белоруссия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114800" y="38100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Р-120 Орел-Брянск-Смоленск-граница с Республикой Белоруссия</a:t>
            </a:r>
            <a:endParaRPr lang="ru-RU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Овал 53">
            <a:hlinkClick r:id="rId203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object 2"/>
          <p:cNvSpPr/>
          <p:nvPr/>
        </p:nvSpPr>
        <p:spPr>
          <a:xfrm>
            <a:off x="627016" y="163628"/>
            <a:ext cx="1582784" cy="274320"/>
          </a:xfrm>
          <a:custGeom>
            <a:avLst/>
            <a:gdLst/>
            <a:ahLst/>
            <a:cxnLst/>
            <a:rect l="l" t="t" r="r" b="b"/>
            <a:pathLst>
              <a:path w="2273300" h="274320">
                <a:moveTo>
                  <a:pt x="2136171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8" y="56058"/>
                </a:lnTo>
                <a:lnTo>
                  <a:pt x="6980" y="93645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2136169" y="273846"/>
                </a:lnTo>
                <a:lnTo>
                  <a:pt x="2179447" y="266865"/>
                </a:lnTo>
                <a:lnTo>
                  <a:pt x="2217034" y="247428"/>
                </a:lnTo>
                <a:lnTo>
                  <a:pt x="2246673" y="217788"/>
                </a:lnTo>
                <a:lnTo>
                  <a:pt x="2266111" y="180201"/>
                </a:lnTo>
                <a:lnTo>
                  <a:pt x="2273094" y="136923"/>
                </a:lnTo>
                <a:lnTo>
                  <a:pt x="2266113" y="93645"/>
                </a:lnTo>
                <a:lnTo>
                  <a:pt x="2246676" y="56058"/>
                </a:lnTo>
                <a:lnTo>
                  <a:pt x="2217036" y="26418"/>
                </a:lnTo>
                <a:lnTo>
                  <a:pt x="2179449" y="6980"/>
                </a:lnTo>
                <a:lnTo>
                  <a:pt x="213617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6" name="TextBox 55"/>
          <p:cNvSpPr txBox="1"/>
          <p:nvPr/>
        </p:nvSpPr>
        <p:spPr>
          <a:xfrm>
            <a:off x="762000" y="228600"/>
            <a:ext cx="2057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общая характеристика</a:t>
            </a:r>
            <a:endParaRPr lang="ru-RU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29000" y="1371600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ru-RU" sz="1600" b="1" dirty="0" smtClean="0">
                <a:solidFill>
                  <a:srgbClr val="4756A0"/>
                </a:solidFill>
                <a:ea typeface="Microsoft Sans Serif" pitchFamily="34" charset="0"/>
                <a:cs typeface="Microsoft Sans Serif" pitchFamily="34" charset="0"/>
              </a:rPr>
              <a:t>15</a:t>
            </a:r>
            <a:r>
              <a:rPr lang="ru-RU" sz="1400" b="1" dirty="0" smtClean="0">
                <a:solidFill>
                  <a:srgbClr val="4756A0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 </a:t>
            </a:r>
            <a:r>
              <a:rPr lang="ru-RU" sz="1100" dirty="0" smtClean="0">
                <a:solidFill>
                  <a:srgbClr val="4756A0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сельских поселений</a:t>
            </a:r>
          </a:p>
          <a:p>
            <a:pPr marL="228600" indent="-228600"/>
            <a:endParaRPr lang="ru-RU" sz="1200" dirty="0" smtClean="0">
              <a:solidFill>
                <a:srgbClr val="4756A0"/>
              </a:solidFill>
            </a:endParaRPr>
          </a:p>
          <a:p>
            <a:pPr marL="228600" indent="-228600"/>
            <a:r>
              <a:rPr lang="ru-RU" sz="1600" b="1" dirty="0" smtClean="0">
                <a:solidFill>
                  <a:srgbClr val="4756A0"/>
                </a:solidFill>
              </a:rPr>
              <a:t>98</a:t>
            </a:r>
            <a:r>
              <a:rPr lang="ru-RU" sz="1200" b="1" dirty="0" smtClean="0">
                <a:solidFill>
                  <a:srgbClr val="4756A0"/>
                </a:solidFill>
              </a:rPr>
              <a:t> </a:t>
            </a:r>
            <a:r>
              <a:rPr lang="ru-RU" sz="1100" dirty="0" smtClean="0">
                <a:solidFill>
                  <a:srgbClr val="4756A0"/>
                </a:solidFill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населенных пунктов</a:t>
            </a:r>
            <a:endParaRPr lang="ru-RU" sz="1600" dirty="0" smtClean="0">
              <a:solidFill>
                <a:srgbClr val="4756A0"/>
              </a:solidFill>
              <a:latin typeface="Microsoft Sans Serif" pitchFamily="34" charset="0"/>
              <a:ea typeface="Microsoft Sans Serif" pitchFamily="34" charset="0"/>
              <a:cs typeface="Microsoft Sans Serif" pitchFamily="34" charset="0"/>
            </a:endParaRPr>
          </a:p>
          <a:p>
            <a:pPr marL="228600" indent="-228600"/>
            <a:endParaRPr lang="ru-RU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/>
          <p:nvPr/>
        </p:nvSpPr>
        <p:spPr>
          <a:xfrm>
            <a:off x="6821196" y="3116366"/>
            <a:ext cx="2966720" cy="72009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0" y="0"/>
                </a:lnTo>
                <a:lnTo>
                  <a:pt x="178457" y="4540"/>
                </a:lnTo>
                <a:lnTo>
                  <a:pt x="136504" y="17564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9"/>
                </a:lnTo>
                <a:lnTo>
                  <a:pt x="0" y="223503"/>
                </a:lnTo>
                <a:lnTo>
                  <a:pt x="0" y="496497"/>
                </a:lnTo>
                <a:lnTo>
                  <a:pt x="4540" y="541541"/>
                </a:lnTo>
                <a:lnTo>
                  <a:pt x="17563" y="583495"/>
                </a:lnTo>
                <a:lnTo>
                  <a:pt x="38170" y="621460"/>
                </a:lnTo>
                <a:lnTo>
                  <a:pt x="65461" y="654537"/>
                </a:lnTo>
                <a:lnTo>
                  <a:pt x="98539" y="681829"/>
                </a:lnTo>
                <a:lnTo>
                  <a:pt x="136504" y="702436"/>
                </a:lnTo>
                <a:lnTo>
                  <a:pt x="178457" y="715459"/>
                </a:lnTo>
                <a:lnTo>
                  <a:pt x="223500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6"/>
                </a:lnTo>
                <a:lnTo>
                  <a:pt x="2867859" y="681829"/>
                </a:lnTo>
                <a:lnTo>
                  <a:pt x="2900936" y="654537"/>
                </a:lnTo>
                <a:lnTo>
                  <a:pt x="2928228" y="621460"/>
                </a:lnTo>
                <a:lnTo>
                  <a:pt x="2948834" y="583495"/>
                </a:lnTo>
                <a:lnTo>
                  <a:pt x="2961857" y="541541"/>
                </a:lnTo>
                <a:lnTo>
                  <a:pt x="2966398" y="496497"/>
                </a:lnTo>
                <a:lnTo>
                  <a:pt x="2966398" y="223503"/>
                </a:lnTo>
                <a:lnTo>
                  <a:pt x="2961857" y="178459"/>
                </a:lnTo>
                <a:lnTo>
                  <a:pt x="2948834" y="136505"/>
                </a:lnTo>
                <a:lnTo>
                  <a:pt x="2928228" y="98540"/>
                </a:lnTo>
                <a:lnTo>
                  <a:pt x="2900936" y="65462"/>
                </a:lnTo>
                <a:lnTo>
                  <a:pt x="2867859" y="38170"/>
                </a:lnTo>
                <a:lnTo>
                  <a:pt x="2829894" y="17564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627016" y="1401545"/>
            <a:ext cx="2952115" cy="775970"/>
          </a:xfrm>
          <a:custGeom>
            <a:avLst/>
            <a:gdLst/>
            <a:ahLst/>
            <a:cxnLst/>
            <a:rect l="l" t="t" r="r" b="b"/>
            <a:pathLst>
              <a:path w="2952115" h="775969">
                <a:moveTo>
                  <a:pt x="2700668" y="0"/>
                </a:moveTo>
                <a:lnTo>
                  <a:pt x="251329" y="0"/>
                </a:lnTo>
                <a:lnTo>
                  <a:pt x="206152" y="4049"/>
                </a:lnTo>
                <a:lnTo>
                  <a:pt x="163632" y="15724"/>
                </a:lnTo>
                <a:lnTo>
                  <a:pt x="124478" y="34314"/>
                </a:lnTo>
                <a:lnTo>
                  <a:pt x="89401" y="59110"/>
                </a:lnTo>
                <a:lnTo>
                  <a:pt x="59109" y="89402"/>
                </a:lnTo>
                <a:lnTo>
                  <a:pt x="34313" y="124480"/>
                </a:lnTo>
                <a:lnTo>
                  <a:pt x="15723" y="163634"/>
                </a:lnTo>
                <a:lnTo>
                  <a:pt x="4049" y="206154"/>
                </a:lnTo>
                <a:lnTo>
                  <a:pt x="0" y="251331"/>
                </a:lnTo>
                <a:lnTo>
                  <a:pt x="0" y="524266"/>
                </a:lnTo>
                <a:lnTo>
                  <a:pt x="4049" y="569443"/>
                </a:lnTo>
                <a:lnTo>
                  <a:pt x="15723" y="611964"/>
                </a:lnTo>
                <a:lnTo>
                  <a:pt x="34313" y="651118"/>
                </a:lnTo>
                <a:lnTo>
                  <a:pt x="59109" y="686196"/>
                </a:lnTo>
                <a:lnTo>
                  <a:pt x="89401" y="716487"/>
                </a:lnTo>
                <a:lnTo>
                  <a:pt x="124478" y="741283"/>
                </a:lnTo>
                <a:lnTo>
                  <a:pt x="163632" y="759874"/>
                </a:lnTo>
                <a:lnTo>
                  <a:pt x="206152" y="771548"/>
                </a:lnTo>
                <a:lnTo>
                  <a:pt x="251329" y="775597"/>
                </a:lnTo>
                <a:lnTo>
                  <a:pt x="2700668" y="775597"/>
                </a:lnTo>
                <a:lnTo>
                  <a:pt x="2745845" y="771548"/>
                </a:lnTo>
                <a:lnTo>
                  <a:pt x="2788365" y="759874"/>
                </a:lnTo>
                <a:lnTo>
                  <a:pt x="2827519" y="741283"/>
                </a:lnTo>
                <a:lnTo>
                  <a:pt x="2862597" y="716487"/>
                </a:lnTo>
                <a:lnTo>
                  <a:pt x="2892889" y="686196"/>
                </a:lnTo>
                <a:lnTo>
                  <a:pt x="2917684" y="651118"/>
                </a:lnTo>
                <a:lnTo>
                  <a:pt x="2936275" y="611964"/>
                </a:lnTo>
                <a:lnTo>
                  <a:pt x="2947949" y="569443"/>
                </a:lnTo>
                <a:lnTo>
                  <a:pt x="2951998" y="524266"/>
                </a:lnTo>
                <a:lnTo>
                  <a:pt x="2951998" y="251331"/>
                </a:lnTo>
                <a:lnTo>
                  <a:pt x="2947949" y="206154"/>
                </a:lnTo>
                <a:lnTo>
                  <a:pt x="2936275" y="163634"/>
                </a:lnTo>
                <a:lnTo>
                  <a:pt x="2917684" y="124480"/>
                </a:lnTo>
                <a:lnTo>
                  <a:pt x="2892889" y="89402"/>
                </a:lnTo>
                <a:lnTo>
                  <a:pt x="2862597" y="59110"/>
                </a:lnTo>
                <a:lnTo>
                  <a:pt x="2827519" y="34314"/>
                </a:lnTo>
                <a:lnTo>
                  <a:pt x="2788365" y="15724"/>
                </a:lnTo>
                <a:lnTo>
                  <a:pt x="2745845" y="4049"/>
                </a:lnTo>
                <a:lnTo>
                  <a:pt x="270066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348953" y="1691640"/>
            <a:ext cx="15087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СБОР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ИНФОРМАЦИИ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4838065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МЕТОДОЛОГИЯ</a:t>
            </a:r>
            <a:r>
              <a:rPr spc="-30" dirty="0"/>
              <a:t> </a:t>
            </a:r>
            <a:r>
              <a:rPr spc="-45" dirty="0"/>
              <a:t>РАЗРАБОТКИ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0" spc="-25" dirty="0">
                <a:latin typeface="Microsoft Sans Serif"/>
                <a:cs typeface="Microsoft Sans Serif"/>
              </a:rPr>
              <a:t>ИНВЕСТИЦИОННОГО</a:t>
            </a:r>
            <a:r>
              <a:rPr b="0" spc="-35" dirty="0">
                <a:latin typeface="Microsoft Sans Serif"/>
                <a:cs typeface="Microsoft Sans Serif"/>
              </a:rPr>
              <a:t> </a:t>
            </a:r>
            <a:r>
              <a:rPr b="0" spc="-65" dirty="0">
                <a:latin typeface="Microsoft Sans Serif"/>
                <a:cs typeface="Microsoft Sans Serif"/>
              </a:rPr>
              <a:t>ПРОФИЛЯ</a:t>
            </a:r>
          </a:p>
        </p:txBody>
      </p:sp>
      <p:sp>
        <p:nvSpPr>
          <p:cNvPr id="6" name="object 6"/>
          <p:cNvSpPr/>
          <p:nvPr/>
        </p:nvSpPr>
        <p:spPr>
          <a:xfrm>
            <a:off x="627016" y="163628"/>
            <a:ext cx="1586865" cy="274320"/>
          </a:xfrm>
          <a:custGeom>
            <a:avLst/>
            <a:gdLst/>
            <a:ahLst/>
            <a:cxnLst/>
            <a:rect l="l" t="t" r="r" b="b"/>
            <a:pathLst>
              <a:path w="1586864" h="274320">
                <a:moveTo>
                  <a:pt x="1449873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449873" y="273843"/>
                </a:lnTo>
                <a:lnTo>
                  <a:pt x="1493151" y="266863"/>
                </a:lnTo>
                <a:lnTo>
                  <a:pt x="1530737" y="247425"/>
                </a:lnTo>
                <a:lnTo>
                  <a:pt x="1560376" y="217786"/>
                </a:lnTo>
                <a:lnTo>
                  <a:pt x="1579814" y="180200"/>
                </a:lnTo>
                <a:lnTo>
                  <a:pt x="1586794" y="136922"/>
                </a:lnTo>
                <a:lnTo>
                  <a:pt x="1579814" y="93644"/>
                </a:lnTo>
                <a:lnTo>
                  <a:pt x="1560376" y="56057"/>
                </a:lnTo>
                <a:lnTo>
                  <a:pt x="1530737" y="26417"/>
                </a:lnTo>
                <a:lnTo>
                  <a:pt x="1493151" y="6980"/>
                </a:lnTo>
                <a:lnTo>
                  <a:pt x="144987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762418" y="227076"/>
            <a:ext cx="12915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методология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разработки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715185" y="1401545"/>
            <a:ext cx="2968625" cy="775970"/>
          </a:xfrm>
          <a:custGeom>
            <a:avLst/>
            <a:gdLst/>
            <a:ahLst/>
            <a:cxnLst/>
            <a:rect l="l" t="t" r="r" b="b"/>
            <a:pathLst>
              <a:path w="2968625" h="775969">
                <a:moveTo>
                  <a:pt x="0" y="256721"/>
                </a:moveTo>
                <a:lnTo>
                  <a:pt x="4136" y="210575"/>
                </a:lnTo>
                <a:lnTo>
                  <a:pt x="16061" y="167142"/>
                </a:lnTo>
                <a:lnTo>
                  <a:pt x="35049" y="127149"/>
                </a:lnTo>
                <a:lnTo>
                  <a:pt x="60377" y="91318"/>
                </a:lnTo>
                <a:lnTo>
                  <a:pt x="91318" y="60377"/>
                </a:lnTo>
                <a:lnTo>
                  <a:pt x="127148" y="35049"/>
                </a:lnTo>
                <a:lnTo>
                  <a:pt x="167142" y="16061"/>
                </a:lnTo>
                <a:lnTo>
                  <a:pt x="210575" y="4136"/>
                </a:lnTo>
                <a:lnTo>
                  <a:pt x="256721" y="0"/>
                </a:lnTo>
                <a:lnTo>
                  <a:pt x="2711399" y="0"/>
                </a:lnTo>
                <a:lnTo>
                  <a:pt x="2757544" y="4136"/>
                </a:lnTo>
                <a:lnTo>
                  <a:pt x="2800977" y="16061"/>
                </a:lnTo>
                <a:lnTo>
                  <a:pt x="2840971" y="35049"/>
                </a:lnTo>
                <a:lnTo>
                  <a:pt x="2876801" y="60377"/>
                </a:lnTo>
                <a:lnTo>
                  <a:pt x="2907742" y="91318"/>
                </a:lnTo>
                <a:lnTo>
                  <a:pt x="2933070" y="127149"/>
                </a:lnTo>
                <a:lnTo>
                  <a:pt x="2952058" y="167142"/>
                </a:lnTo>
                <a:lnTo>
                  <a:pt x="2963983" y="210575"/>
                </a:lnTo>
                <a:lnTo>
                  <a:pt x="2968120" y="256721"/>
                </a:lnTo>
                <a:lnTo>
                  <a:pt x="2968120" y="518875"/>
                </a:lnTo>
                <a:lnTo>
                  <a:pt x="2963983" y="565021"/>
                </a:lnTo>
                <a:lnTo>
                  <a:pt x="2952058" y="608454"/>
                </a:lnTo>
                <a:lnTo>
                  <a:pt x="2933070" y="648447"/>
                </a:lnTo>
                <a:lnTo>
                  <a:pt x="2907742" y="684278"/>
                </a:lnTo>
                <a:lnTo>
                  <a:pt x="2876801" y="715219"/>
                </a:lnTo>
                <a:lnTo>
                  <a:pt x="2840971" y="740547"/>
                </a:lnTo>
                <a:lnTo>
                  <a:pt x="2800977" y="759535"/>
                </a:lnTo>
                <a:lnTo>
                  <a:pt x="2757544" y="771460"/>
                </a:lnTo>
                <a:lnTo>
                  <a:pt x="2711399" y="775597"/>
                </a:lnTo>
                <a:lnTo>
                  <a:pt x="256721" y="775597"/>
                </a:lnTo>
                <a:lnTo>
                  <a:pt x="210575" y="771460"/>
                </a:lnTo>
                <a:lnTo>
                  <a:pt x="167142" y="759535"/>
                </a:lnTo>
                <a:lnTo>
                  <a:pt x="127148" y="740547"/>
                </a:lnTo>
                <a:lnTo>
                  <a:pt x="91318" y="715219"/>
                </a:lnTo>
                <a:lnTo>
                  <a:pt x="60377" y="684278"/>
                </a:lnTo>
                <a:lnTo>
                  <a:pt x="35049" y="648447"/>
                </a:lnTo>
                <a:lnTo>
                  <a:pt x="16061" y="608454"/>
                </a:lnTo>
                <a:lnTo>
                  <a:pt x="4136" y="565021"/>
                </a:lnTo>
                <a:lnTo>
                  <a:pt x="0" y="518875"/>
                </a:lnTo>
                <a:lnTo>
                  <a:pt x="0" y="25672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4661082" y="1609344"/>
            <a:ext cx="107632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42545" marR="5080" indent="-30480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З</a:t>
            </a: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 О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ТКР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Ы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Ы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Х 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ИСТОЧНИКОВ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716905" y="5581967"/>
            <a:ext cx="2966720" cy="72009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2" y="0"/>
                </a:lnTo>
                <a:lnTo>
                  <a:pt x="178458" y="4540"/>
                </a:lnTo>
                <a:lnTo>
                  <a:pt x="136504" y="17564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9"/>
                </a:lnTo>
                <a:lnTo>
                  <a:pt x="0" y="223503"/>
                </a:lnTo>
                <a:lnTo>
                  <a:pt x="0" y="496497"/>
                </a:lnTo>
                <a:lnTo>
                  <a:pt x="4540" y="541541"/>
                </a:lnTo>
                <a:lnTo>
                  <a:pt x="17563" y="583495"/>
                </a:lnTo>
                <a:lnTo>
                  <a:pt x="38170" y="621460"/>
                </a:lnTo>
                <a:lnTo>
                  <a:pt x="65461" y="654538"/>
                </a:lnTo>
                <a:lnTo>
                  <a:pt x="98539" y="681829"/>
                </a:lnTo>
                <a:lnTo>
                  <a:pt x="136504" y="702436"/>
                </a:lnTo>
                <a:lnTo>
                  <a:pt x="178458" y="715459"/>
                </a:lnTo>
                <a:lnTo>
                  <a:pt x="223502" y="720000"/>
                </a:lnTo>
                <a:lnTo>
                  <a:pt x="2742897" y="720000"/>
                </a:lnTo>
                <a:lnTo>
                  <a:pt x="2787941" y="715459"/>
                </a:lnTo>
                <a:lnTo>
                  <a:pt x="2829894" y="702436"/>
                </a:lnTo>
                <a:lnTo>
                  <a:pt x="2867859" y="681829"/>
                </a:lnTo>
                <a:lnTo>
                  <a:pt x="2900937" y="654538"/>
                </a:lnTo>
                <a:lnTo>
                  <a:pt x="2928229" y="621460"/>
                </a:lnTo>
                <a:lnTo>
                  <a:pt x="2948835" y="583495"/>
                </a:lnTo>
                <a:lnTo>
                  <a:pt x="2961859" y="541541"/>
                </a:lnTo>
                <a:lnTo>
                  <a:pt x="2966399" y="496497"/>
                </a:lnTo>
                <a:lnTo>
                  <a:pt x="2966399" y="223503"/>
                </a:lnTo>
                <a:lnTo>
                  <a:pt x="2961859" y="178459"/>
                </a:lnTo>
                <a:lnTo>
                  <a:pt x="2948835" y="136505"/>
                </a:lnTo>
                <a:lnTo>
                  <a:pt x="2928229" y="98540"/>
                </a:lnTo>
                <a:lnTo>
                  <a:pt x="2900937" y="65462"/>
                </a:lnTo>
                <a:lnTo>
                  <a:pt x="2867859" y="38170"/>
                </a:lnTo>
                <a:lnTo>
                  <a:pt x="2829894" y="17564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3913666" y="5807964"/>
            <a:ext cx="1996439" cy="26035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890"/>
              </a:lnSpc>
              <a:spcBef>
                <a:spcPts val="185"/>
              </a:spcBef>
            </a:pP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Российское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 агентство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международной </a:t>
            </a:r>
            <a:r>
              <a:rPr sz="800" b="1" spc="-2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информации</a:t>
            </a:r>
            <a:r>
              <a:rPr sz="8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«РИА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 Новости»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16905" y="2294500"/>
            <a:ext cx="2966720" cy="72009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2" y="0"/>
                </a:lnTo>
                <a:lnTo>
                  <a:pt x="178458" y="4540"/>
                </a:lnTo>
                <a:lnTo>
                  <a:pt x="136504" y="17563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8"/>
                </a:lnTo>
                <a:lnTo>
                  <a:pt x="0" y="223502"/>
                </a:lnTo>
                <a:lnTo>
                  <a:pt x="0" y="496497"/>
                </a:lnTo>
                <a:lnTo>
                  <a:pt x="4540" y="541540"/>
                </a:lnTo>
                <a:lnTo>
                  <a:pt x="17563" y="583494"/>
                </a:lnTo>
                <a:lnTo>
                  <a:pt x="38170" y="621459"/>
                </a:lnTo>
                <a:lnTo>
                  <a:pt x="65461" y="654537"/>
                </a:lnTo>
                <a:lnTo>
                  <a:pt x="98539" y="681829"/>
                </a:lnTo>
                <a:lnTo>
                  <a:pt x="136504" y="702435"/>
                </a:lnTo>
                <a:lnTo>
                  <a:pt x="178458" y="715459"/>
                </a:lnTo>
                <a:lnTo>
                  <a:pt x="223502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5"/>
                </a:lnTo>
                <a:lnTo>
                  <a:pt x="2867859" y="681829"/>
                </a:lnTo>
                <a:lnTo>
                  <a:pt x="2900937" y="654537"/>
                </a:lnTo>
                <a:lnTo>
                  <a:pt x="2928229" y="621459"/>
                </a:lnTo>
                <a:lnTo>
                  <a:pt x="2948835" y="583494"/>
                </a:lnTo>
                <a:lnTo>
                  <a:pt x="2961859" y="541540"/>
                </a:lnTo>
                <a:lnTo>
                  <a:pt x="2966399" y="496497"/>
                </a:lnTo>
                <a:lnTo>
                  <a:pt x="2966399" y="223502"/>
                </a:lnTo>
                <a:lnTo>
                  <a:pt x="2961859" y="178458"/>
                </a:lnTo>
                <a:lnTo>
                  <a:pt x="2948835" y="136505"/>
                </a:lnTo>
                <a:lnTo>
                  <a:pt x="2928229" y="98540"/>
                </a:lnTo>
                <a:lnTo>
                  <a:pt x="2900937" y="65462"/>
                </a:lnTo>
                <a:lnTo>
                  <a:pt x="2867859" y="38170"/>
                </a:lnTo>
                <a:lnTo>
                  <a:pt x="2829894" y="17563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3913666" y="2519171"/>
            <a:ext cx="174371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935"/>
              </a:lnSpc>
              <a:spcBef>
                <a:spcPts val="100"/>
              </a:spcBef>
            </a:pP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Данные</a:t>
            </a:r>
            <a:r>
              <a:rPr sz="8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официальной</a:t>
            </a:r>
            <a:r>
              <a:rPr sz="8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статистики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ts val="935"/>
              </a:lnSpc>
            </a:pPr>
            <a:r>
              <a:rPr sz="8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(</a:t>
            </a:r>
            <a:r>
              <a:rPr lang="ru-RU" sz="8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Брянск</a:t>
            </a:r>
            <a:r>
              <a:rPr sz="8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стат</a:t>
            </a:r>
            <a:r>
              <a:rPr sz="8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)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716905" y="3116366"/>
            <a:ext cx="2966720" cy="72009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2" y="0"/>
                </a:lnTo>
                <a:lnTo>
                  <a:pt x="178458" y="4540"/>
                </a:lnTo>
                <a:lnTo>
                  <a:pt x="136504" y="17564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9"/>
                </a:lnTo>
                <a:lnTo>
                  <a:pt x="0" y="223503"/>
                </a:lnTo>
                <a:lnTo>
                  <a:pt x="0" y="496497"/>
                </a:lnTo>
                <a:lnTo>
                  <a:pt x="4540" y="541541"/>
                </a:lnTo>
                <a:lnTo>
                  <a:pt x="17563" y="583495"/>
                </a:lnTo>
                <a:lnTo>
                  <a:pt x="38170" y="621460"/>
                </a:lnTo>
                <a:lnTo>
                  <a:pt x="65461" y="654537"/>
                </a:lnTo>
                <a:lnTo>
                  <a:pt x="98539" y="681829"/>
                </a:lnTo>
                <a:lnTo>
                  <a:pt x="136504" y="702436"/>
                </a:lnTo>
                <a:lnTo>
                  <a:pt x="178458" y="715459"/>
                </a:lnTo>
                <a:lnTo>
                  <a:pt x="223502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6"/>
                </a:lnTo>
                <a:lnTo>
                  <a:pt x="2867859" y="681829"/>
                </a:lnTo>
                <a:lnTo>
                  <a:pt x="2900937" y="654537"/>
                </a:lnTo>
                <a:lnTo>
                  <a:pt x="2928229" y="621460"/>
                </a:lnTo>
                <a:lnTo>
                  <a:pt x="2948835" y="583495"/>
                </a:lnTo>
                <a:lnTo>
                  <a:pt x="2961859" y="541541"/>
                </a:lnTo>
                <a:lnTo>
                  <a:pt x="2966399" y="496497"/>
                </a:lnTo>
                <a:lnTo>
                  <a:pt x="2966399" y="223503"/>
                </a:lnTo>
                <a:lnTo>
                  <a:pt x="2961859" y="178459"/>
                </a:lnTo>
                <a:lnTo>
                  <a:pt x="2948835" y="136505"/>
                </a:lnTo>
                <a:lnTo>
                  <a:pt x="2928229" y="98540"/>
                </a:lnTo>
                <a:lnTo>
                  <a:pt x="2900937" y="65462"/>
                </a:lnTo>
                <a:lnTo>
                  <a:pt x="2867859" y="38170"/>
                </a:lnTo>
                <a:lnTo>
                  <a:pt x="2829894" y="17564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3886200" y="3276600"/>
            <a:ext cx="2258534" cy="37683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0"/>
              </a:spcBef>
            </a:pP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Исследования,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статьи, рейтинги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и </a:t>
            </a:r>
            <a:r>
              <a:rPr sz="800" b="1" spc="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прочие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работы</a:t>
            </a:r>
            <a:r>
              <a:rPr sz="800" b="1" spc="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на</a:t>
            </a:r>
            <a:r>
              <a:rPr sz="800" b="1" spc="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тему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инвестиционной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и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привлекательности </a:t>
            </a:r>
            <a:r>
              <a:rPr sz="800" b="1" spc="-2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авторитетных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 smtClean="0">
                <a:solidFill>
                  <a:srgbClr val="4756A0"/>
                </a:solidFill>
                <a:latin typeface="Arial"/>
                <a:cs typeface="Arial"/>
              </a:rPr>
              <a:t>издании</a:t>
            </a:r>
            <a:endParaRPr lang="ru-RU" sz="800" b="1" spc="-5" dirty="0" smtClean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716905" y="3938234"/>
            <a:ext cx="2966720" cy="72009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2" y="0"/>
                </a:lnTo>
                <a:lnTo>
                  <a:pt x="178458" y="4540"/>
                </a:lnTo>
                <a:lnTo>
                  <a:pt x="136504" y="17563"/>
                </a:lnTo>
                <a:lnTo>
                  <a:pt x="98539" y="38170"/>
                </a:lnTo>
                <a:lnTo>
                  <a:pt x="65461" y="65461"/>
                </a:lnTo>
                <a:lnTo>
                  <a:pt x="38170" y="98539"/>
                </a:lnTo>
                <a:lnTo>
                  <a:pt x="17563" y="136504"/>
                </a:lnTo>
                <a:lnTo>
                  <a:pt x="4540" y="178458"/>
                </a:lnTo>
                <a:lnTo>
                  <a:pt x="0" y="223502"/>
                </a:lnTo>
                <a:lnTo>
                  <a:pt x="0" y="496496"/>
                </a:lnTo>
                <a:lnTo>
                  <a:pt x="4540" y="541540"/>
                </a:lnTo>
                <a:lnTo>
                  <a:pt x="17563" y="583494"/>
                </a:lnTo>
                <a:lnTo>
                  <a:pt x="38170" y="621459"/>
                </a:lnTo>
                <a:lnTo>
                  <a:pt x="65461" y="654537"/>
                </a:lnTo>
                <a:lnTo>
                  <a:pt x="98539" y="681828"/>
                </a:lnTo>
                <a:lnTo>
                  <a:pt x="136504" y="702435"/>
                </a:lnTo>
                <a:lnTo>
                  <a:pt x="178458" y="715459"/>
                </a:lnTo>
                <a:lnTo>
                  <a:pt x="223502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5"/>
                </a:lnTo>
                <a:lnTo>
                  <a:pt x="2867859" y="681828"/>
                </a:lnTo>
                <a:lnTo>
                  <a:pt x="2900937" y="654537"/>
                </a:lnTo>
                <a:lnTo>
                  <a:pt x="2928229" y="621459"/>
                </a:lnTo>
                <a:lnTo>
                  <a:pt x="2948835" y="583494"/>
                </a:lnTo>
                <a:lnTo>
                  <a:pt x="2961859" y="541540"/>
                </a:lnTo>
                <a:lnTo>
                  <a:pt x="2966399" y="496496"/>
                </a:lnTo>
                <a:lnTo>
                  <a:pt x="2966399" y="223502"/>
                </a:lnTo>
                <a:lnTo>
                  <a:pt x="2961859" y="178458"/>
                </a:lnTo>
                <a:lnTo>
                  <a:pt x="2948835" y="136504"/>
                </a:lnTo>
                <a:lnTo>
                  <a:pt x="2928229" y="98539"/>
                </a:lnTo>
                <a:lnTo>
                  <a:pt x="2900937" y="65461"/>
                </a:lnTo>
                <a:lnTo>
                  <a:pt x="2867859" y="38170"/>
                </a:lnTo>
                <a:lnTo>
                  <a:pt x="2829894" y="17563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3913666" y="4165092"/>
            <a:ext cx="2182334" cy="28020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890"/>
              </a:lnSpc>
              <a:spcBef>
                <a:spcPts val="185"/>
              </a:spcBef>
            </a:pP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Сайт </a:t>
            </a:r>
            <a:r>
              <a:rPr lang="ru-RU" sz="800" b="1" spc="-5" dirty="0" smtClean="0">
                <a:solidFill>
                  <a:srgbClr val="4756A0"/>
                </a:solidFill>
                <a:latin typeface="Arial"/>
                <a:cs typeface="Arial"/>
              </a:rPr>
              <a:t>Администрации </a:t>
            </a:r>
            <a:r>
              <a:rPr lang="ru-RU" sz="800" b="1" dirty="0" smtClean="0">
                <a:solidFill>
                  <a:srgbClr val="4756A0"/>
                </a:solidFill>
                <a:latin typeface="Arial"/>
                <a:cs typeface="Arial"/>
              </a:rPr>
              <a:t>Бря</a:t>
            </a:r>
            <a:r>
              <a:rPr sz="800" b="1" dirty="0" smtClean="0">
                <a:solidFill>
                  <a:srgbClr val="4756A0"/>
                </a:solidFill>
                <a:latin typeface="Arial"/>
                <a:cs typeface="Arial"/>
              </a:rPr>
              <a:t>нского </a:t>
            </a:r>
            <a:r>
              <a:rPr lang="ru-RU" sz="800" b="1" spc="-5" dirty="0" smtClean="0">
                <a:solidFill>
                  <a:srgbClr val="4756A0"/>
                </a:solidFill>
                <a:latin typeface="Arial"/>
                <a:cs typeface="Arial"/>
              </a:rPr>
              <a:t>района</a:t>
            </a:r>
          </a:p>
          <a:p>
            <a:pPr marL="12700" marR="5080">
              <a:lnSpc>
                <a:spcPts val="890"/>
              </a:lnSpc>
              <a:spcBef>
                <a:spcPts val="185"/>
              </a:spcBef>
            </a:pPr>
            <a:r>
              <a:rPr sz="800" b="1" dirty="0" smtClean="0">
                <a:solidFill>
                  <a:srgbClr val="4756A0"/>
                </a:solidFill>
                <a:latin typeface="Arial"/>
                <a:cs typeface="Arial"/>
              </a:rPr>
              <a:t>Газета</a:t>
            </a: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 smtClean="0">
                <a:solidFill>
                  <a:srgbClr val="4756A0"/>
                </a:solidFill>
                <a:latin typeface="Arial"/>
                <a:cs typeface="Arial"/>
              </a:rPr>
              <a:t>«</a:t>
            </a:r>
            <a:r>
              <a:rPr lang="ru-RU" sz="800" b="1" dirty="0" smtClean="0">
                <a:solidFill>
                  <a:srgbClr val="4756A0"/>
                </a:solidFill>
                <a:latin typeface="Arial"/>
                <a:cs typeface="Arial"/>
              </a:rPr>
              <a:t>Деснянская правда</a:t>
            </a:r>
            <a:r>
              <a:rPr sz="800" b="1" dirty="0" smtClean="0">
                <a:solidFill>
                  <a:srgbClr val="4756A0"/>
                </a:solidFill>
                <a:latin typeface="Arial"/>
                <a:cs typeface="Arial"/>
              </a:rPr>
              <a:t>»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716905" y="4760100"/>
            <a:ext cx="2966720" cy="72009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2" y="0"/>
                </a:lnTo>
                <a:lnTo>
                  <a:pt x="178458" y="4540"/>
                </a:lnTo>
                <a:lnTo>
                  <a:pt x="136504" y="17563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8"/>
                </a:lnTo>
                <a:lnTo>
                  <a:pt x="0" y="223502"/>
                </a:lnTo>
                <a:lnTo>
                  <a:pt x="0" y="496497"/>
                </a:lnTo>
                <a:lnTo>
                  <a:pt x="4540" y="541540"/>
                </a:lnTo>
                <a:lnTo>
                  <a:pt x="17563" y="583494"/>
                </a:lnTo>
                <a:lnTo>
                  <a:pt x="38170" y="621459"/>
                </a:lnTo>
                <a:lnTo>
                  <a:pt x="65461" y="654537"/>
                </a:lnTo>
                <a:lnTo>
                  <a:pt x="98539" y="681829"/>
                </a:lnTo>
                <a:lnTo>
                  <a:pt x="136504" y="702435"/>
                </a:lnTo>
                <a:lnTo>
                  <a:pt x="178458" y="715459"/>
                </a:lnTo>
                <a:lnTo>
                  <a:pt x="223502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5"/>
                </a:lnTo>
                <a:lnTo>
                  <a:pt x="2867859" y="681829"/>
                </a:lnTo>
                <a:lnTo>
                  <a:pt x="2900937" y="654537"/>
                </a:lnTo>
                <a:lnTo>
                  <a:pt x="2928229" y="621459"/>
                </a:lnTo>
                <a:lnTo>
                  <a:pt x="2948835" y="583494"/>
                </a:lnTo>
                <a:lnTo>
                  <a:pt x="2961859" y="541540"/>
                </a:lnTo>
                <a:lnTo>
                  <a:pt x="2966399" y="496497"/>
                </a:lnTo>
                <a:lnTo>
                  <a:pt x="2966399" y="223502"/>
                </a:lnTo>
                <a:lnTo>
                  <a:pt x="2961859" y="178458"/>
                </a:lnTo>
                <a:lnTo>
                  <a:pt x="2948835" y="136505"/>
                </a:lnTo>
                <a:lnTo>
                  <a:pt x="2928229" y="98540"/>
                </a:lnTo>
                <a:lnTo>
                  <a:pt x="2900937" y="65462"/>
                </a:lnTo>
                <a:lnTo>
                  <a:pt x="2867859" y="38170"/>
                </a:lnTo>
                <a:lnTo>
                  <a:pt x="2829894" y="17563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3913666" y="4863084"/>
            <a:ext cx="1812925" cy="4898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935"/>
              </a:lnSpc>
              <a:spcBef>
                <a:spcPts val="100"/>
              </a:spcBef>
            </a:pP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Интернет</a:t>
            </a:r>
            <a:r>
              <a:rPr sz="800" b="1" spc="-5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сообщества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ts val="935"/>
              </a:lnSpc>
            </a:pP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местного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населения</a:t>
            </a:r>
            <a:r>
              <a:rPr sz="8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 популярных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социальных</a:t>
            </a:r>
            <a:r>
              <a:rPr sz="800" b="1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сетях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(</a:t>
            </a:r>
            <a:r>
              <a:rPr sz="800" spc="-1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Вконтакте</a:t>
            </a:r>
            <a:r>
              <a:rPr sz="8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)</a:t>
            </a:r>
            <a:endParaRPr sz="800" dirty="0">
              <a:latin typeface="Microsoft Sans Serif"/>
              <a:cs typeface="Microsoft Sans Serif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41720" y="2481072"/>
            <a:ext cx="362711" cy="36271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41720" y="3294888"/>
            <a:ext cx="362711" cy="362712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41720" y="4934711"/>
            <a:ext cx="362711" cy="362712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41720" y="5760719"/>
            <a:ext cx="362711" cy="36271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141720" y="4111752"/>
            <a:ext cx="362711" cy="362712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6819476" y="1401545"/>
            <a:ext cx="2968625" cy="775970"/>
          </a:xfrm>
          <a:custGeom>
            <a:avLst/>
            <a:gdLst/>
            <a:ahLst/>
            <a:cxnLst/>
            <a:rect l="l" t="t" r="r" b="b"/>
            <a:pathLst>
              <a:path w="2968625" h="775969">
                <a:moveTo>
                  <a:pt x="0" y="256721"/>
                </a:moveTo>
                <a:lnTo>
                  <a:pt x="4136" y="210575"/>
                </a:lnTo>
                <a:lnTo>
                  <a:pt x="16061" y="167142"/>
                </a:lnTo>
                <a:lnTo>
                  <a:pt x="35049" y="127149"/>
                </a:lnTo>
                <a:lnTo>
                  <a:pt x="60377" y="91318"/>
                </a:lnTo>
                <a:lnTo>
                  <a:pt x="91318" y="60377"/>
                </a:lnTo>
                <a:lnTo>
                  <a:pt x="127148" y="35049"/>
                </a:lnTo>
                <a:lnTo>
                  <a:pt x="167142" y="16061"/>
                </a:lnTo>
                <a:lnTo>
                  <a:pt x="210575" y="4136"/>
                </a:lnTo>
                <a:lnTo>
                  <a:pt x="256721" y="0"/>
                </a:lnTo>
                <a:lnTo>
                  <a:pt x="2711399" y="0"/>
                </a:lnTo>
                <a:lnTo>
                  <a:pt x="2757544" y="4136"/>
                </a:lnTo>
                <a:lnTo>
                  <a:pt x="2800977" y="16061"/>
                </a:lnTo>
                <a:lnTo>
                  <a:pt x="2840971" y="35049"/>
                </a:lnTo>
                <a:lnTo>
                  <a:pt x="2876801" y="60377"/>
                </a:lnTo>
                <a:lnTo>
                  <a:pt x="2907742" y="91318"/>
                </a:lnTo>
                <a:lnTo>
                  <a:pt x="2933070" y="127149"/>
                </a:lnTo>
                <a:lnTo>
                  <a:pt x="2952058" y="167142"/>
                </a:lnTo>
                <a:lnTo>
                  <a:pt x="2963983" y="210575"/>
                </a:lnTo>
                <a:lnTo>
                  <a:pt x="2968120" y="256721"/>
                </a:lnTo>
                <a:lnTo>
                  <a:pt x="2968120" y="518875"/>
                </a:lnTo>
                <a:lnTo>
                  <a:pt x="2963983" y="565021"/>
                </a:lnTo>
                <a:lnTo>
                  <a:pt x="2952058" y="608454"/>
                </a:lnTo>
                <a:lnTo>
                  <a:pt x="2933070" y="648447"/>
                </a:lnTo>
                <a:lnTo>
                  <a:pt x="2907742" y="684278"/>
                </a:lnTo>
                <a:lnTo>
                  <a:pt x="2876801" y="715219"/>
                </a:lnTo>
                <a:lnTo>
                  <a:pt x="2840971" y="740547"/>
                </a:lnTo>
                <a:lnTo>
                  <a:pt x="2800977" y="759535"/>
                </a:lnTo>
                <a:lnTo>
                  <a:pt x="2757544" y="771460"/>
                </a:lnTo>
                <a:lnTo>
                  <a:pt x="2711399" y="775597"/>
                </a:lnTo>
                <a:lnTo>
                  <a:pt x="256721" y="775597"/>
                </a:lnTo>
                <a:lnTo>
                  <a:pt x="210575" y="771460"/>
                </a:lnTo>
                <a:lnTo>
                  <a:pt x="167142" y="759535"/>
                </a:lnTo>
                <a:lnTo>
                  <a:pt x="127148" y="740547"/>
                </a:lnTo>
                <a:lnTo>
                  <a:pt x="91318" y="715219"/>
                </a:lnTo>
                <a:lnTo>
                  <a:pt x="60377" y="684278"/>
                </a:lnTo>
                <a:lnTo>
                  <a:pt x="35049" y="648447"/>
                </a:lnTo>
                <a:lnTo>
                  <a:pt x="16061" y="608454"/>
                </a:lnTo>
                <a:lnTo>
                  <a:pt x="4136" y="565021"/>
                </a:lnTo>
                <a:lnTo>
                  <a:pt x="0" y="518875"/>
                </a:lnTo>
                <a:lnTo>
                  <a:pt x="0" y="25672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 txBox="1"/>
          <p:nvPr/>
        </p:nvSpPr>
        <p:spPr>
          <a:xfrm>
            <a:off x="7191492" y="1524000"/>
            <a:ext cx="2224405" cy="525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НАПРЯМУЮ</a:t>
            </a:r>
            <a:endParaRPr sz="1100" dirty="0">
              <a:latin typeface="Arial"/>
              <a:cs typeface="Arial"/>
            </a:endParaRPr>
          </a:p>
          <a:p>
            <a:pPr marL="12700" marR="5080" algn="ctr">
              <a:lnSpc>
                <a:spcPts val="1300"/>
              </a:lnSpc>
              <a:spcBef>
                <a:spcPts val="60"/>
              </a:spcBef>
            </a:pP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У</a:t>
            </a:r>
            <a:r>
              <a:rPr sz="11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ПРЕДСТАВИТЕЛЕЙ</a:t>
            </a:r>
            <a:r>
              <a:rPr sz="1100" b="1" spc="-4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БИЗНЕСА </a:t>
            </a:r>
            <a:r>
              <a:rPr sz="1100" b="1" spc="-29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11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МУНИЦИПАЛИТЕТА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10400" y="3276600"/>
            <a:ext cx="991235" cy="26352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0"/>
              </a:spcBef>
            </a:pP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Онлайн-опрос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м</a:t>
            </a:r>
            <a:r>
              <a:rPr sz="800" b="1" spc="5" dirty="0">
                <a:solidFill>
                  <a:srgbClr val="4756A0"/>
                </a:solidFill>
                <a:latin typeface="Arial"/>
                <a:cs typeface="Arial"/>
              </a:rPr>
              <a:t>ес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ных</a:t>
            </a:r>
            <a:r>
              <a:rPr sz="800" b="1" spc="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ком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п</a:t>
            </a:r>
            <a:r>
              <a:rPr sz="800" b="1" spc="5" dirty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н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й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821196" y="2294500"/>
            <a:ext cx="2966720" cy="72009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0" y="0"/>
                </a:lnTo>
                <a:lnTo>
                  <a:pt x="178457" y="4540"/>
                </a:lnTo>
                <a:lnTo>
                  <a:pt x="136504" y="17563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8"/>
                </a:lnTo>
                <a:lnTo>
                  <a:pt x="0" y="223502"/>
                </a:lnTo>
                <a:lnTo>
                  <a:pt x="0" y="496497"/>
                </a:lnTo>
                <a:lnTo>
                  <a:pt x="4540" y="541540"/>
                </a:lnTo>
                <a:lnTo>
                  <a:pt x="17563" y="583494"/>
                </a:lnTo>
                <a:lnTo>
                  <a:pt x="38170" y="621459"/>
                </a:lnTo>
                <a:lnTo>
                  <a:pt x="65461" y="654537"/>
                </a:lnTo>
                <a:lnTo>
                  <a:pt x="98539" y="681829"/>
                </a:lnTo>
                <a:lnTo>
                  <a:pt x="136504" y="702435"/>
                </a:lnTo>
                <a:lnTo>
                  <a:pt x="178457" y="715459"/>
                </a:lnTo>
                <a:lnTo>
                  <a:pt x="223500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5"/>
                </a:lnTo>
                <a:lnTo>
                  <a:pt x="2867859" y="681829"/>
                </a:lnTo>
                <a:lnTo>
                  <a:pt x="2900936" y="654537"/>
                </a:lnTo>
                <a:lnTo>
                  <a:pt x="2928228" y="621459"/>
                </a:lnTo>
                <a:lnTo>
                  <a:pt x="2948834" y="583494"/>
                </a:lnTo>
                <a:lnTo>
                  <a:pt x="2961857" y="541540"/>
                </a:lnTo>
                <a:lnTo>
                  <a:pt x="2966398" y="496497"/>
                </a:lnTo>
                <a:lnTo>
                  <a:pt x="2966398" y="223502"/>
                </a:lnTo>
                <a:lnTo>
                  <a:pt x="2961857" y="178458"/>
                </a:lnTo>
                <a:lnTo>
                  <a:pt x="2948834" y="136505"/>
                </a:lnTo>
                <a:lnTo>
                  <a:pt x="2928228" y="98540"/>
                </a:lnTo>
                <a:lnTo>
                  <a:pt x="2900936" y="65462"/>
                </a:lnTo>
                <a:lnTo>
                  <a:pt x="2867859" y="38170"/>
                </a:lnTo>
                <a:lnTo>
                  <a:pt x="2829894" y="17563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 txBox="1"/>
          <p:nvPr/>
        </p:nvSpPr>
        <p:spPr>
          <a:xfrm>
            <a:off x="7010400" y="2514600"/>
            <a:ext cx="1891030" cy="26035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890"/>
              </a:lnSpc>
              <a:spcBef>
                <a:spcPts val="185"/>
              </a:spcBef>
            </a:pPr>
            <a:r>
              <a:rPr lang="ru-RU" sz="800" b="1" spc="-5" dirty="0" smtClean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800" b="1" spc="-5" dirty="0" smtClean="0">
                <a:solidFill>
                  <a:srgbClr val="4756A0"/>
                </a:solidFill>
                <a:latin typeface="Arial"/>
                <a:cs typeface="Arial"/>
              </a:rPr>
              <a:t>нтервью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с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представителями </a:t>
            </a:r>
            <a:r>
              <a:rPr sz="800" b="1" spc="-2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муниципалитета</a:t>
            </a:r>
            <a:endParaRPr sz="800" dirty="0">
              <a:latin typeface="Arial"/>
              <a:cs typeface="Arial"/>
            </a:endParaRPr>
          </a:p>
        </p:txBody>
      </p:sp>
      <p:pic>
        <p:nvPicPr>
          <p:cNvPr id="36" name="object 3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220200" y="3276600"/>
            <a:ext cx="362711" cy="362712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220200" y="2438400"/>
            <a:ext cx="362711" cy="362712"/>
          </a:xfrm>
          <a:prstGeom prst="rect">
            <a:avLst/>
          </a:prstGeom>
        </p:spPr>
      </p:pic>
      <p:sp>
        <p:nvSpPr>
          <p:cNvPr id="39" name="object 39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5176884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20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40</a:t>
            </a:fld>
            <a:endParaRPr dirty="0"/>
          </a:p>
        </p:txBody>
      </p:sp>
      <p:pic>
        <p:nvPicPr>
          <p:cNvPr id="35" name="Picture 2" descr="https://avatars.mds.yandex.net/i?id=2b94e8d17f3566534d88fc3bb35660cd8efa9b3e-12346182-images-thumbs&amp;n=13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9600" y="2362200"/>
            <a:ext cx="2895600" cy="297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41" name="Овал 40">
            <a:hlinkClick r:id="rId10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5"/>
          <p:cNvSpPr/>
          <p:nvPr/>
        </p:nvSpPr>
        <p:spPr>
          <a:xfrm>
            <a:off x="6821196" y="2294500"/>
            <a:ext cx="2966720" cy="72009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0" y="0"/>
                </a:lnTo>
                <a:lnTo>
                  <a:pt x="178457" y="4540"/>
                </a:lnTo>
                <a:lnTo>
                  <a:pt x="136504" y="17563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8"/>
                </a:lnTo>
                <a:lnTo>
                  <a:pt x="0" y="223502"/>
                </a:lnTo>
                <a:lnTo>
                  <a:pt x="0" y="496497"/>
                </a:lnTo>
                <a:lnTo>
                  <a:pt x="4540" y="541540"/>
                </a:lnTo>
                <a:lnTo>
                  <a:pt x="17563" y="583494"/>
                </a:lnTo>
                <a:lnTo>
                  <a:pt x="38170" y="621459"/>
                </a:lnTo>
                <a:lnTo>
                  <a:pt x="65461" y="654537"/>
                </a:lnTo>
                <a:lnTo>
                  <a:pt x="98539" y="681829"/>
                </a:lnTo>
                <a:lnTo>
                  <a:pt x="136504" y="702435"/>
                </a:lnTo>
                <a:lnTo>
                  <a:pt x="178457" y="715459"/>
                </a:lnTo>
                <a:lnTo>
                  <a:pt x="223500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5"/>
                </a:lnTo>
                <a:lnTo>
                  <a:pt x="2867859" y="681829"/>
                </a:lnTo>
                <a:lnTo>
                  <a:pt x="2900936" y="654537"/>
                </a:lnTo>
                <a:lnTo>
                  <a:pt x="2928228" y="621459"/>
                </a:lnTo>
                <a:lnTo>
                  <a:pt x="2948834" y="583494"/>
                </a:lnTo>
                <a:lnTo>
                  <a:pt x="2961857" y="541540"/>
                </a:lnTo>
                <a:lnTo>
                  <a:pt x="2966398" y="496497"/>
                </a:lnTo>
                <a:lnTo>
                  <a:pt x="2966398" y="223502"/>
                </a:lnTo>
                <a:lnTo>
                  <a:pt x="2961857" y="178458"/>
                </a:lnTo>
                <a:lnTo>
                  <a:pt x="2948834" y="136505"/>
                </a:lnTo>
                <a:lnTo>
                  <a:pt x="2928228" y="98540"/>
                </a:lnTo>
                <a:lnTo>
                  <a:pt x="2900936" y="65462"/>
                </a:lnTo>
                <a:lnTo>
                  <a:pt x="2867859" y="38170"/>
                </a:lnTo>
                <a:lnTo>
                  <a:pt x="2829894" y="17563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/>
          <p:nvPr/>
        </p:nvSpPr>
        <p:spPr>
          <a:xfrm>
            <a:off x="6821196" y="3938234"/>
            <a:ext cx="2966720" cy="72009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0" y="0"/>
                </a:lnTo>
                <a:lnTo>
                  <a:pt x="178457" y="4540"/>
                </a:lnTo>
                <a:lnTo>
                  <a:pt x="136504" y="17563"/>
                </a:lnTo>
                <a:lnTo>
                  <a:pt x="98539" y="38170"/>
                </a:lnTo>
                <a:lnTo>
                  <a:pt x="65461" y="65461"/>
                </a:lnTo>
                <a:lnTo>
                  <a:pt x="38170" y="98539"/>
                </a:lnTo>
                <a:lnTo>
                  <a:pt x="17563" y="136504"/>
                </a:lnTo>
                <a:lnTo>
                  <a:pt x="4540" y="178458"/>
                </a:lnTo>
                <a:lnTo>
                  <a:pt x="0" y="223502"/>
                </a:lnTo>
                <a:lnTo>
                  <a:pt x="0" y="496496"/>
                </a:lnTo>
                <a:lnTo>
                  <a:pt x="4540" y="541540"/>
                </a:lnTo>
                <a:lnTo>
                  <a:pt x="17563" y="583494"/>
                </a:lnTo>
                <a:lnTo>
                  <a:pt x="38170" y="621459"/>
                </a:lnTo>
                <a:lnTo>
                  <a:pt x="65461" y="654537"/>
                </a:lnTo>
                <a:lnTo>
                  <a:pt x="98539" y="681828"/>
                </a:lnTo>
                <a:lnTo>
                  <a:pt x="136504" y="702435"/>
                </a:lnTo>
                <a:lnTo>
                  <a:pt x="178457" y="715459"/>
                </a:lnTo>
                <a:lnTo>
                  <a:pt x="223500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5"/>
                </a:lnTo>
                <a:lnTo>
                  <a:pt x="2867859" y="681828"/>
                </a:lnTo>
                <a:lnTo>
                  <a:pt x="2900936" y="654537"/>
                </a:lnTo>
                <a:lnTo>
                  <a:pt x="2928228" y="621459"/>
                </a:lnTo>
                <a:lnTo>
                  <a:pt x="2948834" y="583494"/>
                </a:lnTo>
                <a:lnTo>
                  <a:pt x="2961857" y="541540"/>
                </a:lnTo>
                <a:lnTo>
                  <a:pt x="2966398" y="496496"/>
                </a:lnTo>
                <a:lnTo>
                  <a:pt x="2966398" y="223502"/>
                </a:lnTo>
                <a:lnTo>
                  <a:pt x="2961857" y="178458"/>
                </a:lnTo>
                <a:lnTo>
                  <a:pt x="2948834" y="136504"/>
                </a:lnTo>
                <a:lnTo>
                  <a:pt x="2928228" y="98539"/>
                </a:lnTo>
                <a:lnTo>
                  <a:pt x="2900936" y="65461"/>
                </a:lnTo>
                <a:lnTo>
                  <a:pt x="2867859" y="38170"/>
                </a:lnTo>
                <a:lnTo>
                  <a:pt x="2829894" y="17563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object 2"/>
          <p:cNvSpPr/>
          <p:nvPr/>
        </p:nvSpPr>
        <p:spPr>
          <a:xfrm>
            <a:off x="627016" y="1401545"/>
            <a:ext cx="2952115" cy="775970"/>
          </a:xfrm>
          <a:custGeom>
            <a:avLst/>
            <a:gdLst/>
            <a:ahLst/>
            <a:cxnLst/>
            <a:rect l="l" t="t" r="r" b="b"/>
            <a:pathLst>
              <a:path w="2952115" h="775969">
                <a:moveTo>
                  <a:pt x="2700668" y="0"/>
                </a:moveTo>
                <a:lnTo>
                  <a:pt x="251329" y="0"/>
                </a:lnTo>
                <a:lnTo>
                  <a:pt x="206152" y="4049"/>
                </a:lnTo>
                <a:lnTo>
                  <a:pt x="163632" y="15724"/>
                </a:lnTo>
                <a:lnTo>
                  <a:pt x="124478" y="34314"/>
                </a:lnTo>
                <a:lnTo>
                  <a:pt x="89401" y="59110"/>
                </a:lnTo>
                <a:lnTo>
                  <a:pt x="59109" y="89402"/>
                </a:lnTo>
                <a:lnTo>
                  <a:pt x="34313" y="124480"/>
                </a:lnTo>
                <a:lnTo>
                  <a:pt x="15723" y="163634"/>
                </a:lnTo>
                <a:lnTo>
                  <a:pt x="4049" y="206154"/>
                </a:lnTo>
                <a:lnTo>
                  <a:pt x="0" y="251331"/>
                </a:lnTo>
                <a:lnTo>
                  <a:pt x="0" y="524266"/>
                </a:lnTo>
                <a:lnTo>
                  <a:pt x="4049" y="569443"/>
                </a:lnTo>
                <a:lnTo>
                  <a:pt x="15723" y="611964"/>
                </a:lnTo>
                <a:lnTo>
                  <a:pt x="34313" y="651118"/>
                </a:lnTo>
                <a:lnTo>
                  <a:pt x="59109" y="686196"/>
                </a:lnTo>
                <a:lnTo>
                  <a:pt x="89401" y="716487"/>
                </a:lnTo>
                <a:lnTo>
                  <a:pt x="124478" y="741283"/>
                </a:lnTo>
                <a:lnTo>
                  <a:pt x="163632" y="759874"/>
                </a:lnTo>
                <a:lnTo>
                  <a:pt x="206152" y="771548"/>
                </a:lnTo>
                <a:lnTo>
                  <a:pt x="251329" y="775597"/>
                </a:lnTo>
                <a:lnTo>
                  <a:pt x="2700668" y="775597"/>
                </a:lnTo>
                <a:lnTo>
                  <a:pt x="2745845" y="771548"/>
                </a:lnTo>
                <a:lnTo>
                  <a:pt x="2788365" y="759874"/>
                </a:lnTo>
                <a:lnTo>
                  <a:pt x="2827519" y="741283"/>
                </a:lnTo>
                <a:lnTo>
                  <a:pt x="2862597" y="716487"/>
                </a:lnTo>
                <a:lnTo>
                  <a:pt x="2892889" y="686196"/>
                </a:lnTo>
                <a:lnTo>
                  <a:pt x="2917684" y="651118"/>
                </a:lnTo>
                <a:lnTo>
                  <a:pt x="2936275" y="611964"/>
                </a:lnTo>
                <a:lnTo>
                  <a:pt x="2947949" y="569443"/>
                </a:lnTo>
                <a:lnTo>
                  <a:pt x="2951998" y="524266"/>
                </a:lnTo>
                <a:lnTo>
                  <a:pt x="2951998" y="251331"/>
                </a:lnTo>
                <a:lnTo>
                  <a:pt x="2947949" y="206154"/>
                </a:lnTo>
                <a:lnTo>
                  <a:pt x="2936275" y="163634"/>
                </a:lnTo>
                <a:lnTo>
                  <a:pt x="2917684" y="124480"/>
                </a:lnTo>
                <a:lnTo>
                  <a:pt x="2892889" y="89402"/>
                </a:lnTo>
                <a:lnTo>
                  <a:pt x="2862597" y="59110"/>
                </a:lnTo>
                <a:lnTo>
                  <a:pt x="2827519" y="34314"/>
                </a:lnTo>
                <a:lnTo>
                  <a:pt x="2788365" y="15724"/>
                </a:lnTo>
                <a:lnTo>
                  <a:pt x="2745845" y="4049"/>
                </a:lnTo>
                <a:lnTo>
                  <a:pt x="270066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17995" y="1609344"/>
            <a:ext cx="157035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264160" marR="5080" indent="-252095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АНАЛИЗ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СОБРАННОЙ </a:t>
            </a:r>
            <a:r>
              <a:rPr sz="1100" b="1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ИНФОРМАЦИИ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4838065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МЕТОДОЛОГИЯ</a:t>
            </a:r>
            <a:r>
              <a:rPr spc="-30" dirty="0"/>
              <a:t> </a:t>
            </a:r>
            <a:r>
              <a:rPr spc="-45" dirty="0"/>
              <a:t>РАЗРАБОТКИ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0" spc="-25" dirty="0">
                <a:latin typeface="Microsoft Sans Serif"/>
                <a:cs typeface="Microsoft Sans Serif"/>
              </a:rPr>
              <a:t>ИНВЕСТИЦИОННОГО</a:t>
            </a:r>
            <a:r>
              <a:rPr b="0" spc="-35" dirty="0">
                <a:latin typeface="Microsoft Sans Serif"/>
                <a:cs typeface="Microsoft Sans Serif"/>
              </a:rPr>
              <a:t> </a:t>
            </a:r>
            <a:r>
              <a:rPr b="0" spc="-65" dirty="0">
                <a:latin typeface="Microsoft Sans Serif"/>
                <a:cs typeface="Microsoft Sans Serif"/>
              </a:rPr>
              <a:t>ПРОФИЛЯ</a:t>
            </a:r>
          </a:p>
        </p:txBody>
      </p:sp>
      <p:sp>
        <p:nvSpPr>
          <p:cNvPr id="5" name="object 5"/>
          <p:cNvSpPr/>
          <p:nvPr/>
        </p:nvSpPr>
        <p:spPr>
          <a:xfrm>
            <a:off x="627016" y="163628"/>
            <a:ext cx="1586865" cy="274320"/>
          </a:xfrm>
          <a:custGeom>
            <a:avLst/>
            <a:gdLst/>
            <a:ahLst/>
            <a:cxnLst/>
            <a:rect l="l" t="t" r="r" b="b"/>
            <a:pathLst>
              <a:path w="1586864" h="274320">
                <a:moveTo>
                  <a:pt x="1449873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449873" y="273843"/>
                </a:lnTo>
                <a:lnTo>
                  <a:pt x="1493151" y="266863"/>
                </a:lnTo>
                <a:lnTo>
                  <a:pt x="1530737" y="247425"/>
                </a:lnTo>
                <a:lnTo>
                  <a:pt x="1560376" y="217786"/>
                </a:lnTo>
                <a:lnTo>
                  <a:pt x="1579814" y="180200"/>
                </a:lnTo>
                <a:lnTo>
                  <a:pt x="1586794" y="136922"/>
                </a:lnTo>
                <a:lnTo>
                  <a:pt x="1579814" y="93644"/>
                </a:lnTo>
                <a:lnTo>
                  <a:pt x="1560376" y="56057"/>
                </a:lnTo>
                <a:lnTo>
                  <a:pt x="1530737" y="26417"/>
                </a:lnTo>
                <a:lnTo>
                  <a:pt x="1493151" y="6980"/>
                </a:lnTo>
                <a:lnTo>
                  <a:pt x="144987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762418" y="227076"/>
            <a:ext cx="12915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методология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разработки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15185" y="1401545"/>
            <a:ext cx="2968625" cy="775970"/>
          </a:xfrm>
          <a:custGeom>
            <a:avLst/>
            <a:gdLst/>
            <a:ahLst/>
            <a:cxnLst/>
            <a:rect l="l" t="t" r="r" b="b"/>
            <a:pathLst>
              <a:path w="2968625" h="775969">
                <a:moveTo>
                  <a:pt x="0" y="256721"/>
                </a:moveTo>
                <a:lnTo>
                  <a:pt x="4136" y="210575"/>
                </a:lnTo>
                <a:lnTo>
                  <a:pt x="16061" y="167142"/>
                </a:lnTo>
                <a:lnTo>
                  <a:pt x="35049" y="127149"/>
                </a:lnTo>
                <a:lnTo>
                  <a:pt x="60377" y="91318"/>
                </a:lnTo>
                <a:lnTo>
                  <a:pt x="91318" y="60377"/>
                </a:lnTo>
                <a:lnTo>
                  <a:pt x="127148" y="35049"/>
                </a:lnTo>
                <a:lnTo>
                  <a:pt x="167142" y="16061"/>
                </a:lnTo>
                <a:lnTo>
                  <a:pt x="210575" y="4136"/>
                </a:lnTo>
                <a:lnTo>
                  <a:pt x="256721" y="0"/>
                </a:lnTo>
                <a:lnTo>
                  <a:pt x="2711399" y="0"/>
                </a:lnTo>
                <a:lnTo>
                  <a:pt x="2757544" y="4136"/>
                </a:lnTo>
                <a:lnTo>
                  <a:pt x="2800977" y="16061"/>
                </a:lnTo>
                <a:lnTo>
                  <a:pt x="2840971" y="35049"/>
                </a:lnTo>
                <a:lnTo>
                  <a:pt x="2876801" y="60377"/>
                </a:lnTo>
                <a:lnTo>
                  <a:pt x="2907742" y="91318"/>
                </a:lnTo>
                <a:lnTo>
                  <a:pt x="2933070" y="127149"/>
                </a:lnTo>
                <a:lnTo>
                  <a:pt x="2952058" y="167142"/>
                </a:lnTo>
                <a:lnTo>
                  <a:pt x="2963983" y="210575"/>
                </a:lnTo>
                <a:lnTo>
                  <a:pt x="2968120" y="256721"/>
                </a:lnTo>
                <a:lnTo>
                  <a:pt x="2968120" y="518875"/>
                </a:lnTo>
                <a:lnTo>
                  <a:pt x="2963983" y="565021"/>
                </a:lnTo>
                <a:lnTo>
                  <a:pt x="2952058" y="608454"/>
                </a:lnTo>
                <a:lnTo>
                  <a:pt x="2933070" y="648447"/>
                </a:lnTo>
                <a:lnTo>
                  <a:pt x="2907742" y="684278"/>
                </a:lnTo>
                <a:lnTo>
                  <a:pt x="2876801" y="715219"/>
                </a:lnTo>
                <a:lnTo>
                  <a:pt x="2840971" y="740547"/>
                </a:lnTo>
                <a:lnTo>
                  <a:pt x="2800977" y="759535"/>
                </a:lnTo>
                <a:lnTo>
                  <a:pt x="2757544" y="771460"/>
                </a:lnTo>
                <a:lnTo>
                  <a:pt x="2711399" y="775597"/>
                </a:lnTo>
                <a:lnTo>
                  <a:pt x="256721" y="775597"/>
                </a:lnTo>
                <a:lnTo>
                  <a:pt x="210575" y="771460"/>
                </a:lnTo>
                <a:lnTo>
                  <a:pt x="167142" y="759535"/>
                </a:lnTo>
                <a:lnTo>
                  <a:pt x="127148" y="740547"/>
                </a:lnTo>
                <a:lnTo>
                  <a:pt x="91318" y="715219"/>
                </a:lnTo>
                <a:lnTo>
                  <a:pt x="60377" y="684278"/>
                </a:lnTo>
                <a:lnTo>
                  <a:pt x="35049" y="648447"/>
                </a:lnTo>
                <a:lnTo>
                  <a:pt x="16061" y="608454"/>
                </a:lnTo>
                <a:lnTo>
                  <a:pt x="4136" y="565021"/>
                </a:lnTo>
                <a:lnTo>
                  <a:pt x="0" y="518875"/>
                </a:lnTo>
                <a:lnTo>
                  <a:pt x="0" y="25672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4665845" y="1691640"/>
            <a:ext cx="106807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МАТРИЦА</a:t>
            </a:r>
            <a:r>
              <a:rPr sz="1100" b="1" spc="-5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dirty="0" smtClean="0">
                <a:solidFill>
                  <a:srgbClr val="4756A0"/>
                </a:solidFill>
                <a:latin typeface="Arial"/>
                <a:cs typeface="Arial"/>
              </a:rPr>
              <a:t>БКГ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16905" y="2294500"/>
            <a:ext cx="2966720" cy="72009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2" y="0"/>
                </a:lnTo>
                <a:lnTo>
                  <a:pt x="178458" y="4540"/>
                </a:lnTo>
                <a:lnTo>
                  <a:pt x="136504" y="17563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8"/>
                </a:lnTo>
                <a:lnTo>
                  <a:pt x="0" y="223502"/>
                </a:lnTo>
                <a:lnTo>
                  <a:pt x="0" y="496497"/>
                </a:lnTo>
                <a:lnTo>
                  <a:pt x="4540" y="541540"/>
                </a:lnTo>
                <a:lnTo>
                  <a:pt x="17563" y="583494"/>
                </a:lnTo>
                <a:lnTo>
                  <a:pt x="38170" y="621459"/>
                </a:lnTo>
                <a:lnTo>
                  <a:pt x="65461" y="654537"/>
                </a:lnTo>
                <a:lnTo>
                  <a:pt x="98539" y="681829"/>
                </a:lnTo>
                <a:lnTo>
                  <a:pt x="136504" y="702435"/>
                </a:lnTo>
                <a:lnTo>
                  <a:pt x="178458" y="715459"/>
                </a:lnTo>
                <a:lnTo>
                  <a:pt x="223502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5"/>
                </a:lnTo>
                <a:lnTo>
                  <a:pt x="2867859" y="681829"/>
                </a:lnTo>
                <a:lnTo>
                  <a:pt x="2900937" y="654537"/>
                </a:lnTo>
                <a:lnTo>
                  <a:pt x="2928229" y="621459"/>
                </a:lnTo>
                <a:lnTo>
                  <a:pt x="2948835" y="583494"/>
                </a:lnTo>
                <a:lnTo>
                  <a:pt x="2961859" y="541540"/>
                </a:lnTo>
                <a:lnTo>
                  <a:pt x="2966399" y="496497"/>
                </a:lnTo>
                <a:lnTo>
                  <a:pt x="2966399" y="223502"/>
                </a:lnTo>
                <a:lnTo>
                  <a:pt x="2961859" y="178458"/>
                </a:lnTo>
                <a:lnTo>
                  <a:pt x="2948835" y="136505"/>
                </a:lnTo>
                <a:lnTo>
                  <a:pt x="2928229" y="98540"/>
                </a:lnTo>
                <a:lnTo>
                  <a:pt x="2900937" y="65462"/>
                </a:lnTo>
                <a:lnTo>
                  <a:pt x="2867859" y="38170"/>
                </a:lnTo>
                <a:lnTo>
                  <a:pt x="2829894" y="17563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3716905" y="3116366"/>
            <a:ext cx="2966720" cy="72009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2" y="0"/>
                </a:lnTo>
                <a:lnTo>
                  <a:pt x="178458" y="4540"/>
                </a:lnTo>
                <a:lnTo>
                  <a:pt x="136504" y="17564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9"/>
                </a:lnTo>
                <a:lnTo>
                  <a:pt x="0" y="223503"/>
                </a:lnTo>
                <a:lnTo>
                  <a:pt x="0" y="496497"/>
                </a:lnTo>
                <a:lnTo>
                  <a:pt x="4540" y="541541"/>
                </a:lnTo>
                <a:lnTo>
                  <a:pt x="17563" y="583495"/>
                </a:lnTo>
                <a:lnTo>
                  <a:pt x="38170" y="621460"/>
                </a:lnTo>
                <a:lnTo>
                  <a:pt x="65461" y="654537"/>
                </a:lnTo>
                <a:lnTo>
                  <a:pt x="98539" y="681829"/>
                </a:lnTo>
                <a:lnTo>
                  <a:pt x="136504" y="702436"/>
                </a:lnTo>
                <a:lnTo>
                  <a:pt x="178458" y="715459"/>
                </a:lnTo>
                <a:lnTo>
                  <a:pt x="223502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6"/>
                </a:lnTo>
                <a:lnTo>
                  <a:pt x="2867859" y="681829"/>
                </a:lnTo>
                <a:lnTo>
                  <a:pt x="2900937" y="654537"/>
                </a:lnTo>
                <a:lnTo>
                  <a:pt x="2928229" y="621460"/>
                </a:lnTo>
                <a:lnTo>
                  <a:pt x="2948835" y="583495"/>
                </a:lnTo>
                <a:lnTo>
                  <a:pt x="2961859" y="541541"/>
                </a:lnTo>
                <a:lnTo>
                  <a:pt x="2966399" y="496497"/>
                </a:lnTo>
                <a:lnTo>
                  <a:pt x="2966399" y="223503"/>
                </a:lnTo>
                <a:lnTo>
                  <a:pt x="2961859" y="178459"/>
                </a:lnTo>
                <a:lnTo>
                  <a:pt x="2948835" y="136505"/>
                </a:lnTo>
                <a:lnTo>
                  <a:pt x="2928229" y="98540"/>
                </a:lnTo>
                <a:lnTo>
                  <a:pt x="2900937" y="65462"/>
                </a:lnTo>
                <a:lnTo>
                  <a:pt x="2867859" y="38170"/>
                </a:lnTo>
                <a:lnTo>
                  <a:pt x="2829894" y="17564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3886200" y="2438400"/>
            <a:ext cx="1682114" cy="39260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8800"/>
              </a:lnSpc>
              <a:spcBef>
                <a:spcPts val="110"/>
              </a:spcBef>
            </a:pP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Адаптированный вариант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 классической</a:t>
            </a:r>
            <a:r>
              <a:rPr sz="800" b="1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матрицы</a:t>
            </a:r>
            <a:r>
              <a:rPr sz="8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 smtClean="0">
                <a:solidFill>
                  <a:srgbClr val="4756A0"/>
                </a:solidFill>
                <a:latin typeface="Arial"/>
                <a:cs typeface="Arial"/>
              </a:rPr>
              <a:t>БКГ</a:t>
            </a:r>
            <a:endParaRPr lang="ru-RU" sz="800" b="1" spc="-5" dirty="0" smtClean="0">
              <a:solidFill>
                <a:srgbClr val="4756A0"/>
              </a:solidFill>
              <a:latin typeface="Arial"/>
              <a:cs typeface="Arial"/>
            </a:endParaRPr>
          </a:p>
          <a:p>
            <a:pPr marL="12700" marR="5080">
              <a:lnSpc>
                <a:spcPct val="98800"/>
              </a:lnSpc>
              <a:spcBef>
                <a:spcPts val="110"/>
              </a:spcBef>
            </a:pPr>
            <a:r>
              <a:rPr sz="800" b="1" spc="-5" dirty="0" smtClean="0">
                <a:solidFill>
                  <a:srgbClr val="4756A0"/>
                </a:solidFill>
                <a:latin typeface="Arial"/>
                <a:cs typeface="Arial"/>
              </a:rPr>
              <a:t>под </a:t>
            </a:r>
            <a:r>
              <a:rPr sz="800" b="1" spc="-21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анализ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 МО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16905" y="3938234"/>
            <a:ext cx="2966720" cy="72009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2" y="0"/>
                </a:lnTo>
                <a:lnTo>
                  <a:pt x="178458" y="4540"/>
                </a:lnTo>
                <a:lnTo>
                  <a:pt x="136504" y="17563"/>
                </a:lnTo>
                <a:lnTo>
                  <a:pt x="98539" y="38170"/>
                </a:lnTo>
                <a:lnTo>
                  <a:pt x="65461" y="65461"/>
                </a:lnTo>
                <a:lnTo>
                  <a:pt x="38170" y="98539"/>
                </a:lnTo>
                <a:lnTo>
                  <a:pt x="17563" y="136504"/>
                </a:lnTo>
                <a:lnTo>
                  <a:pt x="4540" y="178458"/>
                </a:lnTo>
                <a:lnTo>
                  <a:pt x="0" y="223502"/>
                </a:lnTo>
                <a:lnTo>
                  <a:pt x="0" y="496496"/>
                </a:lnTo>
                <a:lnTo>
                  <a:pt x="4540" y="541540"/>
                </a:lnTo>
                <a:lnTo>
                  <a:pt x="17563" y="583494"/>
                </a:lnTo>
                <a:lnTo>
                  <a:pt x="38170" y="621459"/>
                </a:lnTo>
                <a:lnTo>
                  <a:pt x="65461" y="654537"/>
                </a:lnTo>
                <a:lnTo>
                  <a:pt x="98539" y="681828"/>
                </a:lnTo>
                <a:lnTo>
                  <a:pt x="136504" y="702435"/>
                </a:lnTo>
                <a:lnTo>
                  <a:pt x="178458" y="715459"/>
                </a:lnTo>
                <a:lnTo>
                  <a:pt x="223502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5"/>
                </a:lnTo>
                <a:lnTo>
                  <a:pt x="2867859" y="681828"/>
                </a:lnTo>
                <a:lnTo>
                  <a:pt x="2900937" y="654537"/>
                </a:lnTo>
                <a:lnTo>
                  <a:pt x="2928229" y="621459"/>
                </a:lnTo>
                <a:lnTo>
                  <a:pt x="2948835" y="583494"/>
                </a:lnTo>
                <a:lnTo>
                  <a:pt x="2961859" y="541540"/>
                </a:lnTo>
                <a:lnTo>
                  <a:pt x="2966399" y="496496"/>
                </a:lnTo>
                <a:lnTo>
                  <a:pt x="2966399" y="223502"/>
                </a:lnTo>
                <a:lnTo>
                  <a:pt x="2961859" y="178458"/>
                </a:lnTo>
                <a:lnTo>
                  <a:pt x="2948835" y="136504"/>
                </a:lnTo>
                <a:lnTo>
                  <a:pt x="2928229" y="98539"/>
                </a:lnTo>
                <a:lnTo>
                  <a:pt x="2900937" y="65461"/>
                </a:lnTo>
                <a:lnTo>
                  <a:pt x="2867859" y="38170"/>
                </a:lnTo>
                <a:lnTo>
                  <a:pt x="2829894" y="17563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3886200" y="3352800"/>
            <a:ext cx="14662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Анализ</a:t>
            </a:r>
            <a:r>
              <a:rPr sz="800" b="1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отраслей</a:t>
            </a:r>
            <a:r>
              <a:rPr sz="800" b="1" spc="-3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экономики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86200" y="4114800"/>
            <a:ext cx="2182334" cy="252633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0"/>
              </a:spcBef>
            </a:pP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Формирование траекторий развития </a:t>
            </a:r>
            <a:r>
              <a:rPr sz="800" b="1" spc="-2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 smtClean="0">
                <a:solidFill>
                  <a:srgbClr val="4756A0"/>
                </a:solidFill>
                <a:latin typeface="Arial"/>
                <a:cs typeface="Arial"/>
              </a:rPr>
              <a:t>отрасл</a:t>
            </a:r>
            <a:r>
              <a:rPr lang="ru-RU" sz="800" b="1" spc="-5" dirty="0" smtClean="0">
                <a:solidFill>
                  <a:srgbClr val="4756A0"/>
                </a:solidFill>
                <a:latin typeface="Arial"/>
                <a:cs typeface="Arial"/>
              </a:rPr>
              <a:t>ей</a:t>
            </a:r>
            <a:endParaRPr sz="800" dirty="0">
              <a:latin typeface="Arial"/>
              <a:cs typeface="Arial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3276600"/>
            <a:ext cx="362711" cy="362712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6819476" y="1401545"/>
            <a:ext cx="2968625" cy="775970"/>
          </a:xfrm>
          <a:custGeom>
            <a:avLst/>
            <a:gdLst/>
            <a:ahLst/>
            <a:cxnLst/>
            <a:rect l="l" t="t" r="r" b="b"/>
            <a:pathLst>
              <a:path w="2968625" h="775969">
                <a:moveTo>
                  <a:pt x="0" y="256721"/>
                </a:moveTo>
                <a:lnTo>
                  <a:pt x="4136" y="210575"/>
                </a:lnTo>
                <a:lnTo>
                  <a:pt x="16061" y="167142"/>
                </a:lnTo>
                <a:lnTo>
                  <a:pt x="35049" y="127149"/>
                </a:lnTo>
                <a:lnTo>
                  <a:pt x="60377" y="91318"/>
                </a:lnTo>
                <a:lnTo>
                  <a:pt x="91318" y="60377"/>
                </a:lnTo>
                <a:lnTo>
                  <a:pt x="127148" y="35049"/>
                </a:lnTo>
                <a:lnTo>
                  <a:pt x="167142" y="16061"/>
                </a:lnTo>
                <a:lnTo>
                  <a:pt x="210575" y="4136"/>
                </a:lnTo>
                <a:lnTo>
                  <a:pt x="256721" y="0"/>
                </a:lnTo>
                <a:lnTo>
                  <a:pt x="2711399" y="0"/>
                </a:lnTo>
                <a:lnTo>
                  <a:pt x="2757544" y="4136"/>
                </a:lnTo>
                <a:lnTo>
                  <a:pt x="2800977" y="16061"/>
                </a:lnTo>
                <a:lnTo>
                  <a:pt x="2840971" y="35049"/>
                </a:lnTo>
                <a:lnTo>
                  <a:pt x="2876801" y="60377"/>
                </a:lnTo>
                <a:lnTo>
                  <a:pt x="2907742" y="91318"/>
                </a:lnTo>
                <a:lnTo>
                  <a:pt x="2933070" y="127149"/>
                </a:lnTo>
                <a:lnTo>
                  <a:pt x="2952058" y="167142"/>
                </a:lnTo>
                <a:lnTo>
                  <a:pt x="2963983" y="210575"/>
                </a:lnTo>
                <a:lnTo>
                  <a:pt x="2968120" y="256721"/>
                </a:lnTo>
                <a:lnTo>
                  <a:pt x="2968120" y="518875"/>
                </a:lnTo>
                <a:lnTo>
                  <a:pt x="2963983" y="565021"/>
                </a:lnTo>
                <a:lnTo>
                  <a:pt x="2952058" y="608454"/>
                </a:lnTo>
                <a:lnTo>
                  <a:pt x="2933070" y="648447"/>
                </a:lnTo>
                <a:lnTo>
                  <a:pt x="2907742" y="684278"/>
                </a:lnTo>
                <a:lnTo>
                  <a:pt x="2876801" y="715219"/>
                </a:lnTo>
                <a:lnTo>
                  <a:pt x="2840971" y="740547"/>
                </a:lnTo>
                <a:lnTo>
                  <a:pt x="2800977" y="759535"/>
                </a:lnTo>
                <a:lnTo>
                  <a:pt x="2757544" y="771460"/>
                </a:lnTo>
                <a:lnTo>
                  <a:pt x="2711399" y="775597"/>
                </a:lnTo>
                <a:lnTo>
                  <a:pt x="256721" y="775597"/>
                </a:lnTo>
                <a:lnTo>
                  <a:pt x="210575" y="771460"/>
                </a:lnTo>
                <a:lnTo>
                  <a:pt x="167142" y="759535"/>
                </a:lnTo>
                <a:lnTo>
                  <a:pt x="127148" y="740547"/>
                </a:lnTo>
                <a:lnTo>
                  <a:pt x="91318" y="715219"/>
                </a:lnTo>
                <a:lnTo>
                  <a:pt x="60377" y="684278"/>
                </a:lnTo>
                <a:lnTo>
                  <a:pt x="35049" y="648447"/>
                </a:lnTo>
                <a:lnTo>
                  <a:pt x="16061" y="608454"/>
                </a:lnTo>
                <a:lnTo>
                  <a:pt x="4136" y="565021"/>
                </a:lnTo>
                <a:lnTo>
                  <a:pt x="0" y="518875"/>
                </a:lnTo>
                <a:lnTo>
                  <a:pt x="0" y="25672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7762992" y="1691640"/>
            <a:ext cx="10814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SWОТ-АНАЛИЗ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821196" y="3116366"/>
            <a:ext cx="2966720" cy="72009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0" y="0"/>
                </a:lnTo>
                <a:lnTo>
                  <a:pt x="178457" y="4540"/>
                </a:lnTo>
                <a:lnTo>
                  <a:pt x="136504" y="17564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9"/>
                </a:lnTo>
                <a:lnTo>
                  <a:pt x="0" y="223503"/>
                </a:lnTo>
                <a:lnTo>
                  <a:pt x="0" y="496497"/>
                </a:lnTo>
                <a:lnTo>
                  <a:pt x="4540" y="541541"/>
                </a:lnTo>
                <a:lnTo>
                  <a:pt x="17563" y="583495"/>
                </a:lnTo>
                <a:lnTo>
                  <a:pt x="38170" y="621460"/>
                </a:lnTo>
                <a:lnTo>
                  <a:pt x="65461" y="654537"/>
                </a:lnTo>
                <a:lnTo>
                  <a:pt x="98539" y="681829"/>
                </a:lnTo>
                <a:lnTo>
                  <a:pt x="136504" y="702436"/>
                </a:lnTo>
                <a:lnTo>
                  <a:pt x="178457" y="715459"/>
                </a:lnTo>
                <a:lnTo>
                  <a:pt x="223500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6"/>
                </a:lnTo>
                <a:lnTo>
                  <a:pt x="2867859" y="681829"/>
                </a:lnTo>
                <a:lnTo>
                  <a:pt x="2900936" y="654537"/>
                </a:lnTo>
                <a:lnTo>
                  <a:pt x="2928228" y="621460"/>
                </a:lnTo>
                <a:lnTo>
                  <a:pt x="2948834" y="583495"/>
                </a:lnTo>
                <a:lnTo>
                  <a:pt x="2961857" y="541541"/>
                </a:lnTo>
                <a:lnTo>
                  <a:pt x="2966398" y="496497"/>
                </a:lnTo>
                <a:lnTo>
                  <a:pt x="2966398" y="223503"/>
                </a:lnTo>
                <a:lnTo>
                  <a:pt x="2961857" y="178459"/>
                </a:lnTo>
                <a:lnTo>
                  <a:pt x="2948834" y="136505"/>
                </a:lnTo>
                <a:lnTo>
                  <a:pt x="2928228" y="98540"/>
                </a:lnTo>
                <a:lnTo>
                  <a:pt x="2900936" y="65462"/>
                </a:lnTo>
                <a:lnTo>
                  <a:pt x="2867859" y="38170"/>
                </a:lnTo>
                <a:lnTo>
                  <a:pt x="2829894" y="17564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7010400" y="3276600"/>
            <a:ext cx="1779270" cy="3886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8800"/>
              </a:lnSpc>
              <a:spcBef>
                <a:spcPts val="110"/>
              </a:spcBef>
            </a:pP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Разделения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факторов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на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сильные </a:t>
            </a:r>
            <a:r>
              <a:rPr sz="800" b="1" spc="-2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800" b="1" spc="6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слабые</a:t>
            </a:r>
            <a:r>
              <a:rPr sz="800" b="1" spc="8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стороны,</a:t>
            </a:r>
            <a:r>
              <a:rPr sz="800" b="1" spc="8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возможности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 и</a:t>
            </a:r>
            <a:r>
              <a:rPr sz="8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угрозы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010400" y="4191000"/>
            <a:ext cx="1736089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Выявление </a:t>
            </a:r>
            <a:r>
              <a:rPr lang="ru-RU" sz="800" b="1" spc="-5" dirty="0" smtClean="0">
                <a:solidFill>
                  <a:srgbClr val="4756A0"/>
                </a:solidFill>
                <a:latin typeface="Arial"/>
                <a:cs typeface="Arial"/>
              </a:rPr>
              <a:t>возможностей и угроз</a:t>
            </a:r>
            <a:endParaRPr sz="800" dirty="0">
              <a:latin typeface="Arial"/>
              <a:cs typeface="Arial"/>
            </a:endParaRPr>
          </a:p>
        </p:txBody>
      </p:sp>
      <p:pic>
        <p:nvPicPr>
          <p:cNvPr id="35" name="object 3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0" y="2438400"/>
            <a:ext cx="362711" cy="390143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4114800"/>
            <a:ext cx="362711" cy="362711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20200" y="4114800"/>
            <a:ext cx="362711" cy="362712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20200" y="3276600"/>
            <a:ext cx="362711" cy="362712"/>
          </a:xfrm>
          <a:prstGeom prst="rect">
            <a:avLst/>
          </a:prstGeom>
        </p:spPr>
      </p:pic>
      <p:sp>
        <p:nvSpPr>
          <p:cNvPr id="42" name="object 42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41</a:t>
            </a:fld>
            <a:endParaRPr dirty="0"/>
          </a:p>
        </p:txBody>
      </p:sp>
      <p:sp>
        <p:nvSpPr>
          <p:cNvPr id="45" name="TextBox 44"/>
          <p:cNvSpPr txBox="1"/>
          <p:nvPr/>
        </p:nvSpPr>
        <p:spPr>
          <a:xfrm>
            <a:off x="7010400" y="2514600"/>
            <a:ext cx="2209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Анализ внутренней и внешней среды</a:t>
            </a:r>
            <a:endParaRPr lang="ru-RU" sz="80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220200" y="2438400"/>
            <a:ext cx="362711" cy="362712"/>
          </a:xfrm>
          <a:prstGeom prst="rect">
            <a:avLst/>
          </a:prstGeom>
        </p:spPr>
      </p:pic>
      <p:pic>
        <p:nvPicPr>
          <p:cNvPr id="32" name="Picture 4" descr="https://avatars.mds.yandex.net/i?id=596fc224a64d774ee9cb008102a1200be7264727-10812270-images-thumbs&amp;n=13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9600" y="2286000"/>
            <a:ext cx="2895600" cy="2971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34" name="Овал 33">
            <a:hlinkClick r:id="rId9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7016" y="1401545"/>
            <a:ext cx="2952115" cy="775970"/>
          </a:xfrm>
          <a:custGeom>
            <a:avLst/>
            <a:gdLst/>
            <a:ahLst/>
            <a:cxnLst/>
            <a:rect l="l" t="t" r="r" b="b"/>
            <a:pathLst>
              <a:path w="2952115" h="775969">
                <a:moveTo>
                  <a:pt x="2700668" y="0"/>
                </a:moveTo>
                <a:lnTo>
                  <a:pt x="251329" y="0"/>
                </a:lnTo>
                <a:lnTo>
                  <a:pt x="206152" y="4049"/>
                </a:lnTo>
                <a:lnTo>
                  <a:pt x="163632" y="15724"/>
                </a:lnTo>
                <a:lnTo>
                  <a:pt x="124478" y="34314"/>
                </a:lnTo>
                <a:lnTo>
                  <a:pt x="89401" y="59110"/>
                </a:lnTo>
                <a:lnTo>
                  <a:pt x="59109" y="89402"/>
                </a:lnTo>
                <a:lnTo>
                  <a:pt x="34313" y="124480"/>
                </a:lnTo>
                <a:lnTo>
                  <a:pt x="15723" y="163634"/>
                </a:lnTo>
                <a:lnTo>
                  <a:pt x="4049" y="206154"/>
                </a:lnTo>
                <a:lnTo>
                  <a:pt x="0" y="251331"/>
                </a:lnTo>
                <a:lnTo>
                  <a:pt x="0" y="524266"/>
                </a:lnTo>
                <a:lnTo>
                  <a:pt x="4049" y="569443"/>
                </a:lnTo>
                <a:lnTo>
                  <a:pt x="15723" y="611964"/>
                </a:lnTo>
                <a:lnTo>
                  <a:pt x="34313" y="651118"/>
                </a:lnTo>
                <a:lnTo>
                  <a:pt x="59109" y="686196"/>
                </a:lnTo>
                <a:lnTo>
                  <a:pt x="89401" y="716487"/>
                </a:lnTo>
                <a:lnTo>
                  <a:pt x="124478" y="741283"/>
                </a:lnTo>
                <a:lnTo>
                  <a:pt x="163632" y="759874"/>
                </a:lnTo>
                <a:lnTo>
                  <a:pt x="206152" y="771548"/>
                </a:lnTo>
                <a:lnTo>
                  <a:pt x="251329" y="775597"/>
                </a:lnTo>
                <a:lnTo>
                  <a:pt x="2700668" y="775597"/>
                </a:lnTo>
                <a:lnTo>
                  <a:pt x="2745845" y="771548"/>
                </a:lnTo>
                <a:lnTo>
                  <a:pt x="2788365" y="759874"/>
                </a:lnTo>
                <a:lnTo>
                  <a:pt x="2827519" y="741283"/>
                </a:lnTo>
                <a:lnTo>
                  <a:pt x="2862597" y="716487"/>
                </a:lnTo>
                <a:lnTo>
                  <a:pt x="2892889" y="686196"/>
                </a:lnTo>
                <a:lnTo>
                  <a:pt x="2917684" y="651118"/>
                </a:lnTo>
                <a:lnTo>
                  <a:pt x="2936275" y="611964"/>
                </a:lnTo>
                <a:lnTo>
                  <a:pt x="2947949" y="569443"/>
                </a:lnTo>
                <a:lnTo>
                  <a:pt x="2951998" y="524266"/>
                </a:lnTo>
                <a:lnTo>
                  <a:pt x="2951998" y="251331"/>
                </a:lnTo>
                <a:lnTo>
                  <a:pt x="2947949" y="206154"/>
                </a:lnTo>
                <a:lnTo>
                  <a:pt x="2936275" y="163634"/>
                </a:lnTo>
                <a:lnTo>
                  <a:pt x="2917684" y="124480"/>
                </a:lnTo>
                <a:lnTo>
                  <a:pt x="2892889" y="89402"/>
                </a:lnTo>
                <a:lnTo>
                  <a:pt x="2862597" y="59110"/>
                </a:lnTo>
                <a:lnTo>
                  <a:pt x="2827519" y="34314"/>
                </a:lnTo>
                <a:lnTo>
                  <a:pt x="2788365" y="15724"/>
                </a:lnTo>
                <a:lnTo>
                  <a:pt x="2745845" y="4049"/>
                </a:lnTo>
                <a:lnTo>
                  <a:pt x="270066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4838065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МЕТОДОЛОГИЯ</a:t>
            </a:r>
            <a:r>
              <a:rPr spc="-30" dirty="0"/>
              <a:t> </a:t>
            </a:r>
            <a:r>
              <a:rPr spc="-45" dirty="0"/>
              <a:t>РАЗРАБОТКИ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0" spc="-25" dirty="0">
                <a:latin typeface="Microsoft Sans Serif"/>
                <a:cs typeface="Microsoft Sans Serif"/>
              </a:rPr>
              <a:t>ИНВЕСТИЦИОННОГО</a:t>
            </a:r>
            <a:r>
              <a:rPr b="0" spc="-35" dirty="0">
                <a:latin typeface="Microsoft Sans Serif"/>
                <a:cs typeface="Microsoft Sans Serif"/>
              </a:rPr>
              <a:t> </a:t>
            </a:r>
            <a:r>
              <a:rPr b="0" spc="-65" dirty="0">
                <a:latin typeface="Microsoft Sans Serif"/>
                <a:cs typeface="Microsoft Sans Serif"/>
              </a:rPr>
              <a:t>ПРОФИЛЯ</a:t>
            </a:r>
          </a:p>
        </p:txBody>
      </p:sp>
      <p:sp>
        <p:nvSpPr>
          <p:cNvPr id="4" name="object 4"/>
          <p:cNvSpPr/>
          <p:nvPr/>
        </p:nvSpPr>
        <p:spPr>
          <a:xfrm>
            <a:off x="627016" y="163628"/>
            <a:ext cx="1586865" cy="274320"/>
          </a:xfrm>
          <a:custGeom>
            <a:avLst/>
            <a:gdLst/>
            <a:ahLst/>
            <a:cxnLst/>
            <a:rect l="l" t="t" r="r" b="b"/>
            <a:pathLst>
              <a:path w="1586864" h="274320">
                <a:moveTo>
                  <a:pt x="1449873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449873" y="273843"/>
                </a:lnTo>
                <a:lnTo>
                  <a:pt x="1493151" y="266863"/>
                </a:lnTo>
                <a:lnTo>
                  <a:pt x="1530737" y="247425"/>
                </a:lnTo>
                <a:lnTo>
                  <a:pt x="1560376" y="217786"/>
                </a:lnTo>
                <a:lnTo>
                  <a:pt x="1579814" y="180200"/>
                </a:lnTo>
                <a:lnTo>
                  <a:pt x="1586794" y="136922"/>
                </a:lnTo>
                <a:lnTo>
                  <a:pt x="1579814" y="93644"/>
                </a:lnTo>
                <a:lnTo>
                  <a:pt x="1560376" y="56057"/>
                </a:lnTo>
                <a:lnTo>
                  <a:pt x="1530737" y="26417"/>
                </a:lnTo>
                <a:lnTo>
                  <a:pt x="1493151" y="6980"/>
                </a:lnTo>
                <a:lnTo>
                  <a:pt x="144987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762418" y="227076"/>
            <a:ext cx="12915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методология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разработки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715185" y="1401545"/>
            <a:ext cx="2968625" cy="775970"/>
          </a:xfrm>
          <a:custGeom>
            <a:avLst/>
            <a:gdLst/>
            <a:ahLst/>
            <a:cxnLst/>
            <a:rect l="l" t="t" r="r" b="b"/>
            <a:pathLst>
              <a:path w="2968625" h="775969">
                <a:moveTo>
                  <a:pt x="0" y="256721"/>
                </a:moveTo>
                <a:lnTo>
                  <a:pt x="4136" y="210575"/>
                </a:lnTo>
                <a:lnTo>
                  <a:pt x="16061" y="167142"/>
                </a:lnTo>
                <a:lnTo>
                  <a:pt x="35049" y="127149"/>
                </a:lnTo>
                <a:lnTo>
                  <a:pt x="60377" y="91318"/>
                </a:lnTo>
                <a:lnTo>
                  <a:pt x="91318" y="60377"/>
                </a:lnTo>
                <a:lnTo>
                  <a:pt x="127148" y="35049"/>
                </a:lnTo>
                <a:lnTo>
                  <a:pt x="167142" y="16061"/>
                </a:lnTo>
                <a:lnTo>
                  <a:pt x="210575" y="4136"/>
                </a:lnTo>
                <a:lnTo>
                  <a:pt x="256721" y="0"/>
                </a:lnTo>
                <a:lnTo>
                  <a:pt x="2711399" y="0"/>
                </a:lnTo>
                <a:lnTo>
                  <a:pt x="2757544" y="4136"/>
                </a:lnTo>
                <a:lnTo>
                  <a:pt x="2800977" y="16061"/>
                </a:lnTo>
                <a:lnTo>
                  <a:pt x="2840971" y="35049"/>
                </a:lnTo>
                <a:lnTo>
                  <a:pt x="2876801" y="60377"/>
                </a:lnTo>
                <a:lnTo>
                  <a:pt x="2907742" y="91318"/>
                </a:lnTo>
                <a:lnTo>
                  <a:pt x="2933070" y="127149"/>
                </a:lnTo>
                <a:lnTo>
                  <a:pt x="2952058" y="167142"/>
                </a:lnTo>
                <a:lnTo>
                  <a:pt x="2963983" y="210575"/>
                </a:lnTo>
                <a:lnTo>
                  <a:pt x="2968120" y="256721"/>
                </a:lnTo>
                <a:lnTo>
                  <a:pt x="2968120" y="518875"/>
                </a:lnTo>
                <a:lnTo>
                  <a:pt x="2963983" y="565021"/>
                </a:lnTo>
                <a:lnTo>
                  <a:pt x="2952058" y="608454"/>
                </a:lnTo>
                <a:lnTo>
                  <a:pt x="2933070" y="648447"/>
                </a:lnTo>
                <a:lnTo>
                  <a:pt x="2907742" y="684278"/>
                </a:lnTo>
                <a:lnTo>
                  <a:pt x="2876801" y="715219"/>
                </a:lnTo>
                <a:lnTo>
                  <a:pt x="2840971" y="740547"/>
                </a:lnTo>
                <a:lnTo>
                  <a:pt x="2800977" y="759535"/>
                </a:lnTo>
                <a:lnTo>
                  <a:pt x="2757544" y="771460"/>
                </a:lnTo>
                <a:lnTo>
                  <a:pt x="2711399" y="775597"/>
                </a:lnTo>
                <a:lnTo>
                  <a:pt x="256721" y="775597"/>
                </a:lnTo>
                <a:lnTo>
                  <a:pt x="210575" y="771460"/>
                </a:lnTo>
                <a:lnTo>
                  <a:pt x="167142" y="759535"/>
                </a:lnTo>
                <a:lnTo>
                  <a:pt x="127148" y="740547"/>
                </a:lnTo>
                <a:lnTo>
                  <a:pt x="91318" y="715219"/>
                </a:lnTo>
                <a:lnTo>
                  <a:pt x="60377" y="684278"/>
                </a:lnTo>
                <a:lnTo>
                  <a:pt x="35049" y="648447"/>
                </a:lnTo>
                <a:lnTo>
                  <a:pt x="16061" y="608454"/>
                </a:lnTo>
                <a:lnTo>
                  <a:pt x="4136" y="565021"/>
                </a:lnTo>
                <a:lnTo>
                  <a:pt x="0" y="518875"/>
                </a:lnTo>
                <a:lnTo>
                  <a:pt x="0" y="25672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4071399" y="1609344"/>
            <a:ext cx="2266950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631825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РЕАЛИЗАЦИЯ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ИНВЕСТИЦИОННЫХ</a:t>
            </a:r>
            <a:r>
              <a:rPr sz="1100" b="1" spc="-3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ПРОЕКТОВ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62565" y="1524000"/>
            <a:ext cx="1463040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360045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РЕШЕНИЕ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ТЕКУЩИХ</a:t>
            </a:r>
            <a:r>
              <a:rPr sz="1100" b="1" spc="-5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ПРОБЛЕМ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16905" y="2294500"/>
            <a:ext cx="2966720" cy="105830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2" y="0"/>
                </a:lnTo>
                <a:lnTo>
                  <a:pt x="178458" y="4540"/>
                </a:lnTo>
                <a:lnTo>
                  <a:pt x="136504" y="17563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8"/>
                </a:lnTo>
                <a:lnTo>
                  <a:pt x="0" y="223502"/>
                </a:lnTo>
                <a:lnTo>
                  <a:pt x="0" y="496497"/>
                </a:lnTo>
                <a:lnTo>
                  <a:pt x="4540" y="541540"/>
                </a:lnTo>
                <a:lnTo>
                  <a:pt x="17563" y="583494"/>
                </a:lnTo>
                <a:lnTo>
                  <a:pt x="38170" y="621459"/>
                </a:lnTo>
                <a:lnTo>
                  <a:pt x="65461" y="654537"/>
                </a:lnTo>
                <a:lnTo>
                  <a:pt x="98539" y="681829"/>
                </a:lnTo>
                <a:lnTo>
                  <a:pt x="136504" y="702435"/>
                </a:lnTo>
                <a:lnTo>
                  <a:pt x="178458" y="715459"/>
                </a:lnTo>
                <a:lnTo>
                  <a:pt x="223502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5"/>
                </a:lnTo>
                <a:lnTo>
                  <a:pt x="2867859" y="681829"/>
                </a:lnTo>
                <a:lnTo>
                  <a:pt x="2900937" y="654537"/>
                </a:lnTo>
                <a:lnTo>
                  <a:pt x="2928229" y="621459"/>
                </a:lnTo>
                <a:lnTo>
                  <a:pt x="2948835" y="583494"/>
                </a:lnTo>
                <a:lnTo>
                  <a:pt x="2961859" y="541540"/>
                </a:lnTo>
                <a:lnTo>
                  <a:pt x="2966399" y="496497"/>
                </a:lnTo>
                <a:lnTo>
                  <a:pt x="2966399" y="223502"/>
                </a:lnTo>
                <a:lnTo>
                  <a:pt x="2961859" y="178458"/>
                </a:lnTo>
                <a:lnTo>
                  <a:pt x="2948835" y="136505"/>
                </a:lnTo>
                <a:lnTo>
                  <a:pt x="2928229" y="98540"/>
                </a:lnTo>
                <a:lnTo>
                  <a:pt x="2900937" y="65462"/>
                </a:lnTo>
                <a:lnTo>
                  <a:pt x="2867859" y="38170"/>
                </a:lnTo>
                <a:lnTo>
                  <a:pt x="2829894" y="17563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3962400" y="2667000"/>
            <a:ext cx="1983105" cy="3845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0"/>
              </a:spcBef>
            </a:pP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Описание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текущих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проектов МО,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которые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реализуются и планируются </a:t>
            </a:r>
            <a:r>
              <a:rPr sz="800" b="1" spc="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к </a:t>
            </a:r>
            <a:r>
              <a:rPr sz="800" b="1" spc="-5" dirty="0" smtClean="0">
                <a:solidFill>
                  <a:srgbClr val="4756A0"/>
                </a:solidFill>
                <a:latin typeface="Arial"/>
                <a:cs typeface="Arial"/>
              </a:rPr>
              <a:t>реализации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33800" y="3505200"/>
            <a:ext cx="2966720" cy="106680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2" y="0"/>
                </a:lnTo>
                <a:lnTo>
                  <a:pt x="178458" y="4540"/>
                </a:lnTo>
                <a:lnTo>
                  <a:pt x="136504" y="17564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9"/>
                </a:lnTo>
                <a:lnTo>
                  <a:pt x="0" y="223503"/>
                </a:lnTo>
                <a:lnTo>
                  <a:pt x="0" y="496497"/>
                </a:lnTo>
                <a:lnTo>
                  <a:pt x="4540" y="541541"/>
                </a:lnTo>
                <a:lnTo>
                  <a:pt x="17563" y="583495"/>
                </a:lnTo>
                <a:lnTo>
                  <a:pt x="38170" y="621460"/>
                </a:lnTo>
                <a:lnTo>
                  <a:pt x="65461" y="654537"/>
                </a:lnTo>
                <a:lnTo>
                  <a:pt x="98539" y="681829"/>
                </a:lnTo>
                <a:lnTo>
                  <a:pt x="136504" y="702436"/>
                </a:lnTo>
                <a:lnTo>
                  <a:pt x="178458" y="715459"/>
                </a:lnTo>
                <a:lnTo>
                  <a:pt x="223502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6"/>
                </a:lnTo>
                <a:lnTo>
                  <a:pt x="2867859" y="681829"/>
                </a:lnTo>
                <a:lnTo>
                  <a:pt x="2900937" y="654537"/>
                </a:lnTo>
                <a:lnTo>
                  <a:pt x="2928229" y="621460"/>
                </a:lnTo>
                <a:lnTo>
                  <a:pt x="2948835" y="583495"/>
                </a:lnTo>
                <a:lnTo>
                  <a:pt x="2961859" y="541541"/>
                </a:lnTo>
                <a:lnTo>
                  <a:pt x="2966399" y="496497"/>
                </a:lnTo>
                <a:lnTo>
                  <a:pt x="2966399" y="223503"/>
                </a:lnTo>
                <a:lnTo>
                  <a:pt x="2961859" y="178459"/>
                </a:lnTo>
                <a:lnTo>
                  <a:pt x="2948835" y="136505"/>
                </a:lnTo>
                <a:lnTo>
                  <a:pt x="2928229" y="98540"/>
                </a:lnTo>
                <a:lnTo>
                  <a:pt x="2900937" y="65462"/>
                </a:lnTo>
                <a:lnTo>
                  <a:pt x="2867859" y="38170"/>
                </a:lnTo>
                <a:lnTo>
                  <a:pt x="2829894" y="17564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4038600" y="3810000"/>
            <a:ext cx="1424305" cy="3886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98800"/>
              </a:lnSpc>
              <a:spcBef>
                <a:spcPts val="110"/>
              </a:spcBef>
            </a:pP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Формирование траектории </a:t>
            </a:r>
            <a:r>
              <a:rPr sz="800" b="1" spc="-2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и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потенциала развития МО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 в</a:t>
            </a:r>
            <a:r>
              <a:rPr sz="8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ближайшие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годы</a:t>
            </a:r>
            <a:endParaRPr sz="800" dirty="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2667000"/>
            <a:ext cx="362711" cy="362712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6819476" y="1401545"/>
            <a:ext cx="2968625" cy="775970"/>
          </a:xfrm>
          <a:custGeom>
            <a:avLst/>
            <a:gdLst/>
            <a:ahLst/>
            <a:cxnLst/>
            <a:rect l="l" t="t" r="r" b="b"/>
            <a:pathLst>
              <a:path w="2968625" h="775969">
                <a:moveTo>
                  <a:pt x="0" y="256721"/>
                </a:moveTo>
                <a:lnTo>
                  <a:pt x="4136" y="210575"/>
                </a:lnTo>
                <a:lnTo>
                  <a:pt x="16061" y="167142"/>
                </a:lnTo>
                <a:lnTo>
                  <a:pt x="35049" y="127149"/>
                </a:lnTo>
                <a:lnTo>
                  <a:pt x="60377" y="91318"/>
                </a:lnTo>
                <a:lnTo>
                  <a:pt x="91318" y="60377"/>
                </a:lnTo>
                <a:lnTo>
                  <a:pt x="127148" y="35049"/>
                </a:lnTo>
                <a:lnTo>
                  <a:pt x="167142" y="16061"/>
                </a:lnTo>
                <a:lnTo>
                  <a:pt x="210575" y="4136"/>
                </a:lnTo>
                <a:lnTo>
                  <a:pt x="256721" y="0"/>
                </a:lnTo>
                <a:lnTo>
                  <a:pt x="2711399" y="0"/>
                </a:lnTo>
                <a:lnTo>
                  <a:pt x="2757544" y="4136"/>
                </a:lnTo>
                <a:lnTo>
                  <a:pt x="2800977" y="16061"/>
                </a:lnTo>
                <a:lnTo>
                  <a:pt x="2840971" y="35049"/>
                </a:lnTo>
                <a:lnTo>
                  <a:pt x="2876801" y="60377"/>
                </a:lnTo>
                <a:lnTo>
                  <a:pt x="2907742" y="91318"/>
                </a:lnTo>
                <a:lnTo>
                  <a:pt x="2933070" y="127149"/>
                </a:lnTo>
                <a:lnTo>
                  <a:pt x="2952058" y="167142"/>
                </a:lnTo>
                <a:lnTo>
                  <a:pt x="2963983" y="210575"/>
                </a:lnTo>
                <a:lnTo>
                  <a:pt x="2968120" y="256721"/>
                </a:lnTo>
                <a:lnTo>
                  <a:pt x="2968120" y="518875"/>
                </a:lnTo>
                <a:lnTo>
                  <a:pt x="2963983" y="565021"/>
                </a:lnTo>
                <a:lnTo>
                  <a:pt x="2952058" y="608454"/>
                </a:lnTo>
                <a:lnTo>
                  <a:pt x="2933070" y="648447"/>
                </a:lnTo>
                <a:lnTo>
                  <a:pt x="2907742" y="684278"/>
                </a:lnTo>
                <a:lnTo>
                  <a:pt x="2876801" y="715219"/>
                </a:lnTo>
                <a:lnTo>
                  <a:pt x="2840971" y="740547"/>
                </a:lnTo>
                <a:lnTo>
                  <a:pt x="2800977" y="759535"/>
                </a:lnTo>
                <a:lnTo>
                  <a:pt x="2757544" y="771460"/>
                </a:lnTo>
                <a:lnTo>
                  <a:pt x="2711399" y="775597"/>
                </a:lnTo>
                <a:lnTo>
                  <a:pt x="256721" y="775597"/>
                </a:lnTo>
                <a:lnTo>
                  <a:pt x="210575" y="771460"/>
                </a:lnTo>
                <a:lnTo>
                  <a:pt x="167142" y="759535"/>
                </a:lnTo>
                <a:lnTo>
                  <a:pt x="127148" y="740547"/>
                </a:lnTo>
                <a:lnTo>
                  <a:pt x="91318" y="715219"/>
                </a:lnTo>
                <a:lnTo>
                  <a:pt x="60377" y="684278"/>
                </a:lnTo>
                <a:lnTo>
                  <a:pt x="35049" y="648447"/>
                </a:lnTo>
                <a:lnTo>
                  <a:pt x="16061" y="608454"/>
                </a:lnTo>
                <a:lnTo>
                  <a:pt x="4136" y="565021"/>
                </a:lnTo>
                <a:lnTo>
                  <a:pt x="0" y="518875"/>
                </a:lnTo>
                <a:lnTo>
                  <a:pt x="0" y="256721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6821196" y="2294500"/>
            <a:ext cx="2966720" cy="105830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0" y="0"/>
                </a:lnTo>
                <a:lnTo>
                  <a:pt x="178457" y="4540"/>
                </a:lnTo>
                <a:lnTo>
                  <a:pt x="136504" y="17563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8"/>
                </a:lnTo>
                <a:lnTo>
                  <a:pt x="0" y="223502"/>
                </a:lnTo>
                <a:lnTo>
                  <a:pt x="0" y="496497"/>
                </a:lnTo>
                <a:lnTo>
                  <a:pt x="4540" y="541540"/>
                </a:lnTo>
                <a:lnTo>
                  <a:pt x="17563" y="583494"/>
                </a:lnTo>
                <a:lnTo>
                  <a:pt x="38170" y="621459"/>
                </a:lnTo>
                <a:lnTo>
                  <a:pt x="65461" y="654537"/>
                </a:lnTo>
                <a:lnTo>
                  <a:pt x="98539" y="681829"/>
                </a:lnTo>
                <a:lnTo>
                  <a:pt x="136504" y="702435"/>
                </a:lnTo>
                <a:lnTo>
                  <a:pt x="178457" y="715459"/>
                </a:lnTo>
                <a:lnTo>
                  <a:pt x="223500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5"/>
                </a:lnTo>
                <a:lnTo>
                  <a:pt x="2867859" y="681829"/>
                </a:lnTo>
                <a:lnTo>
                  <a:pt x="2900936" y="654537"/>
                </a:lnTo>
                <a:lnTo>
                  <a:pt x="2928228" y="621459"/>
                </a:lnTo>
                <a:lnTo>
                  <a:pt x="2948834" y="583494"/>
                </a:lnTo>
                <a:lnTo>
                  <a:pt x="2961857" y="541540"/>
                </a:lnTo>
                <a:lnTo>
                  <a:pt x="2966398" y="496497"/>
                </a:lnTo>
                <a:lnTo>
                  <a:pt x="2966398" y="223502"/>
                </a:lnTo>
                <a:lnTo>
                  <a:pt x="2961857" y="178458"/>
                </a:lnTo>
                <a:lnTo>
                  <a:pt x="2948834" y="136505"/>
                </a:lnTo>
                <a:lnTo>
                  <a:pt x="2928228" y="98540"/>
                </a:lnTo>
                <a:lnTo>
                  <a:pt x="2900936" y="65462"/>
                </a:lnTo>
                <a:lnTo>
                  <a:pt x="2867859" y="38170"/>
                </a:lnTo>
                <a:lnTo>
                  <a:pt x="2829894" y="17563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7086600" y="2667000"/>
            <a:ext cx="1905000" cy="252633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0"/>
              </a:spcBef>
            </a:pP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Выявление проблемных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зон </a:t>
            </a:r>
            <a:r>
              <a:rPr sz="800" b="1" spc="-2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8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слабых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сторон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МО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858000" y="3505200"/>
            <a:ext cx="2966720" cy="1066800"/>
          </a:xfrm>
          <a:custGeom>
            <a:avLst/>
            <a:gdLst/>
            <a:ahLst/>
            <a:cxnLst/>
            <a:rect l="l" t="t" r="r" b="b"/>
            <a:pathLst>
              <a:path w="2966720" h="720089">
                <a:moveTo>
                  <a:pt x="2742897" y="0"/>
                </a:moveTo>
                <a:lnTo>
                  <a:pt x="223500" y="0"/>
                </a:lnTo>
                <a:lnTo>
                  <a:pt x="178457" y="4540"/>
                </a:lnTo>
                <a:lnTo>
                  <a:pt x="136504" y="17564"/>
                </a:lnTo>
                <a:lnTo>
                  <a:pt x="98539" y="38170"/>
                </a:lnTo>
                <a:lnTo>
                  <a:pt x="65461" y="65462"/>
                </a:lnTo>
                <a:lnTo>
                  <a:pt x="38170" y="98540"/>
                </a:lnTo>
                <a:lnTo>
                  <a:pt x="17563" y="136505"/>
                </a:lnTo>
                <a:lnTo>
                  <a:pt x="4540" y="178459"/>
                </a:lnTo>
                <a:lnTo>
                  <a:pt x="0" y="223503"/>
                </a:lnTo>
                <a:lnTo>
                  <a:pt x="0" y="496497"/>
                </a:lnTo>
                <a:lnTo>
                  <a:pt x="4540" y="541541"/>
                </a:lnTo>
                <a:lnTo>
                  <a:pt x="17563" y="583495"/>
                </a:lnTo>
                <a:lnTo>
                  <a:pt x="38170" y="621460"/>
                </a:lnTo>
                <a:lnTo>
                  <a:pt x="65461" y="654537"/>
                </a:lnTo>
                <a:lnTo>
                  <a:pt x="98539" y="681829"/>
                </a:lnTo>
                <a:lnTo>
                  <a:pt x="136504" y="702436"/>
                </a:lnTo>
                <a:lnTo>
                  <a:pt x="178457" y="715459"/>
                </a:lnTo>
                <a:lnTo>
                  <a:pt x="223500" y="719999"/>
                </a:lnTo>
                <a:lnTo>
                  <a:pt x="2742897" y="719999"/>
                </a:lnTo>
                <a:lnTo>
                  <a:pt x="2787941" y="715459"/>
                </a:lnTo>
                <a:lnTo>
                  <a:pt x="2829894" y="702436"/>
                </a:lnTo>
                <a:lnTo>
                  <a:pt x="2867859" y="681829"/>
                </a:lnTo>
                <a:lnTo>
                  <a:pt x="2900936" y="654537"/>
                </a:lnTo>
                <a:lnTo>
                  <a:pt x="2928228" y="621460"/>
                </a:lnTo>
                <a:lnTo>
                  <a:pt x="2948834" y="583495"/>
                </a:lnTo>
                <a:lnTo>
                  <a:pt x="2961857" y="541541"/>
                </a:lnTo>
                <a:lnTo>
                  <a:pt x="2966398" y="496497"/>
                </a:lnTo>
                <a:lnTo>
                  <a:pt x="2966398" y="223503"/>
                </a:lnTo>
                <a:lnTo>
                  <a:pt x="2961857" y="178459"/>
                </a:lnTo>
                <a:lnTo>
                  <a:pt x="2948834" y="136505"/>
                </a:lnTo>
                <a:lnTo>
                  <a:pt x="2928228" y="98540"/>
                </a:lnTo>
                <a:lnTo>
                  <a:pt x="2900936" y="65462"/>
                </a:lnTo>
                <a:lnTo>
                  <a:pt x="2867859" y="38170"/>
                </a:lnTo>
                <a:lnTo>
                  <a:pt x="2829894" y="17564"/>
                </a:lnTo>
                <a:lnTo>
                  <a:pt x="2787941" y="4540"/>
                </a:lnTo>
                <a:lnTo>
                  <a:pt x="274289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7086600" y="3810000"/>
            <a:ext cx="1981200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925"/>
              </a:lnSpc>
              <a:spcBef>
                <a:spcPts val="100"/>
              </a:spcBef>
            </a:pP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Формирование</a:t>
            </a:r>
            <a:r>
              <a:rPr sz="8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предложений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ts val="925"/>
              </a:lnSpc>
            </a:pP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по</a:t>
            </a:r>
            <a:r>
              <a:rPr sz="8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улучшению</a:t>
            </a:r>
            <a:r>
              <a:rPr sz="8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текущей</a:t>
            </a:r>
            <a:r>
              <a:rPr sz="8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756A0"/>
                </a:solidFill>
                <a:latin typeface="Arial"/>
                <a:cs typeface="Arial"/>
              </a:rPr>
              <a:t>ситуации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800" b="1" spc="-4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800" b="1" spc="-5" dirty="0" smtClean="0">
                <a:solidFill>
                  <a:srgbClr val="4756A0"/>
                </a:solidFill>
                <a:latin typeface="Arial"/>
                <a:cs typeface="Arial"/>
              </a:rPr>
              <a:t>районе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14400" y="1511808"/>
            <a:ext cx="2362200" cy="51693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146050" algn="ctr">
              <a:lnSpc>
                <a:spcPct val="99100"/>
              </a:lnSpc>
              <a:spcBef>
                <a:spcPts val="11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ПРЕДЛОЖЕНИЯ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ПО ДАЛЬНЕЙШЕМУ </a:t>
            </a:r>
            <a:r>
              <a:rPr sz="1100" b="1" spc="-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РАЗВИТИЮ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РАЙОНА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96400" y="3810000"/>
            <a:ext cx="362711" cy="362712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20200" y="2667000"/>
            <a:ext cx="362711" cy="362712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96000" y="3886200"/>
            <a:ext cx="362711" cy="362712"/>
          </a:xfrm>
          <a:prstGeom prst="rect">
            <a:avLst/>
          </a:prstGeom>
        </p:spPr>
      </p:pic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20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42</a:t>
            </a:fld>
            <a:endParaRPr dirty="0"/>
          </a:p>
        </p:txBody>
      </p:sp>
      <p:pic>
        <p:nvPicPr>
          <p:cNvPr id="26" name="Picture 6" descr="https://avatars.mds.yandex.net/i?id=f3271e2459d68be0f48360a9db0a10814c28708d-9066439-images-thumbs&amp;n=13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5800" y="2362200"/>
            <a:ext cx="2743200" cy="297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28" name="Овал 27">
            <a:hlinkClick r:id="rId7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23209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ПЛАН</a:t>
            </a:r>
            <a:r>
              <a:rPr spc="-70" dirty="0"/>
              <a:t> </a:t>
            </a:r>
            <a:r>
              <a:rPr spc="-40" dirty="0"/>
              <a:t>РАБОТЫ</a:t>
            </a:r>
          </a:p>
        </p:txBody>
      </p:sp>
      <p:sp>
        <p:nvSpPr>
          <p:cNvPr id="3" name="object 3"/>
          <p:cNvSpPr/>
          <p:nvPr/>
        </p:nvSpPr>
        <p:spPr>
          <a:xfrm>
            <a:off x="627016" y="163628"/>
            <a:ext cx="967740" cy="274320"/>
          </a:xfrm>
          <a:custGeom>
            <a:avLst/>
            <a:gdLst/>
            <a:ahLst/>
            <a:cxnLst/>
            <a:rect l="l" t="t" r="r" b="b"/>
            <a:pathLst>
              <a:path w="967740" h="274320">
                <a:moveTo>
                  <a:pt x="830686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830685" y="273845"/>
                </a:lnTo>
                <a:lnTo>
                  <a:pt x="873963" y="266864"/>
                </a:lnTo>
                <a:lnTo>
                  <a:pt x="911549" y="247426"/>
                </a:lnTo>
                <a:lnTo>
                  <a:pt x="941188" y="217786"/>
                </a:lnTo>
                <a:lnTo>
                  <a:pt x="960626" y="180200"/>
                </a:lnTo>
                <a:lnTo>
                  <a:pt x="967607" y="136922"/>
                </a:lnTo>
                <a:lnTo>
                  <a:pt x="960627" y="93644"/>
                </a:lnTo>
                <a:lnTo>
                  <a:pt x="941189" y="56057"/>
                </a:lnTo>
                <a:lnTo>
                  <a:pt x="911550" y="26417"/>
                </a:lnTo>
                <a:lnTo>
                  <a:pt x="873964" y="6980"/>
                </a:lnTo>
                <a:lnTo>
                  <a:pt x="830686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62419" y="227076"/>
            <a:ext cx="6807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план</a:t>
            </a:r>
            <a:r>
              <a:rPr sz="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работы</a:t>
            </a:r>
            <a:endParaRPr sz="8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33400" y="990600"/>
            <a:ext cx="9137016" cy="5486400"/>
            <a:chOff x="627015" y="1188469"/>
            <a:chExt cx="9137016" cy="5113823"/>
          </a:xfrm>
        </p:grpSpPr>
        <p:sp>
          <p:nvSpPr>
            <p:cNvPr id="7" name="object 7"/>
            <p:cNvSpPr/>
            <p:nvPr/>
          </p:nvSpPr>
          <p:spPr>
            <a:xfrm>
              <a:off x="627016" y="1188469"/>
              <a:ext cx="9137015" cy="1366236"/>
            </a:xfrm>
            <a:custGeom>
              <a:avLst/>
              <a:gdLst/>
              <a:ahLst/>
              <a:cxnLst/>
              <a:rect l="l" t="t" r="r" b="b"/>
              <a:pathLst>
                <a:path w="9137015" h="1153160">
                  <a:moveTo>
                    <a:pt x="8880172" y="0"/>
                  </a:moveTo>
                  <a:lnTo>
                    <a:pt x="256226" y="0"/>
                  </a:lnTo>
                  <a:lnTo>
                    <a:pt x="210169" y="4128"/>
                  </a:lnTo>
                  <a:lnTo>
                    <a:pt x="166820" y="16030"/>
                  </a:lnTo>
                  <a:lnTo>
                    <a:pt x="126904" y="34982"/>
                  </a:lnTo>
                  <a:lnTo>
                    <a:pt x="91143" y="60261"/>
                  </a:lnTo>
                  <a:lnTo>
                    <a:pt x="60261" y="91143"/>
                  </a:lnTo>
                  <a:lnTo>
                    <a:pt x="34982" y="126904"/>
                  </a:lnTo>
                  <a:lnTo>
                    <a:pt x="16030" y="166821"/>
                  </a:lnTo>
                  <a:lnTo>
                    <a:pt x="4128" y="210170"/>
                  </a:lnTo>
                  <a:lnTo>
                    <a:pt x="0" y="256227"/>
                  </a:lnTo>
                  <a:lnTo>
                    <a:pt x="0" y="896584"/>
                  </a:lnTo>
                  <a:lnTo>
                    <a:pt x="4128" y="942641"/>
                  </a:lnTo>
                  <a:lnTo>
                    <a:pt x="16030" y="985990"/>
                  </a:lnTo>
                  <a:lnTo>
                    <a:pt x="34982" y="1025907"/>
                  </a:lnTo>
                  <a:lnTo>
                    <a:pt x="60261" y="1061668"/>
                  </a:lnTo>
                  <a:lnTo>
                    <a:pt x="91143" y="1092550"/>
                  </a:lnTo>
                  <a:lnTo>
                    <a:pt x="126904" y="1117829"/>
                  </a:lnTo>
                  <a:lnTo>
                    <a:pt x="166820" y="1136781"/>
                  </a:lnTo>
                  <a:lnTo>
                    <a:pt x="210169" y="1148683"/>
                  </a:lnTo>
                  <a:lnTo>
                    <a:pt x="256226" y="1152812"/>
                  </a:lnTo>
                  <a:lnTo>
                    <a:pt x="8880172" y="1152812"/>
                  </a:lnTo>
                  <a:lnTo>
                    <a:pt x="8926229" y="1148683"/>
                  </a:lnTo>
                  <a:lnTo>
                    <a:pt x="8969577" y="1136781"/>
                  </a:lnTo>
                  <a:lnTo>
                    <a:pt x="9009494" y="1117829"/>
                  </a:lnTo>
                  <a:lnTo>
                    <a:pt x="9045255" y="1092550"/>
                  </a:lnTo>
                  <a:lnTo>
                    <a:pt x="9076137" y="1061668"/>
                  </a:lnTo>
                  <a:lnTo>
                    <a:pt x="9101416" y="1025907"/>
                  </a:lnTo>
                  <a:lnTo>
                    <a:pt x="9120368" y="985990"/>
                  </a:lnTo>
                  <a:lnTo>
                    <a:pt x="9132270" y="942641"/>
                  </a:lnTo>
                  <a:lnTo>
                    <a:pt x="9136398" y="896584"/>
                  </a:lnTo>
                  <a:lnTo>
                    <a:pt x="9136398" y="256227"/>
                  </a:lnTo>
                  <a:lnTo>
                    <a:pt x="9132270" y="210170"/>
                  </a:lnTo>
                  <a:lnTo>
                    <a:pt x="9120368" y="166821"/>
                  </a:lnTo>
                  <a:lnTo>
                    <a:pt x="9101416" y="126904"/>
                  </a:lnTo>
                  <a:lnTo>
                    <a:pt x="9076137" y="91143"/>
                  </a:lnTo>
                  <a:lnTo>
                    <a:pt x="9045255" y="60261"/>
                  </a:lnTo>
                  <a:lnTo>
                    <a:pt x="9009494" y="34982"/>
                  </a:lnTo>
                  <a:lnTo>
                    <a:pt x="8969577" y="16030"/>
                  </a:lnTo>
                  <a:lnTo>
                    <a:pt x="8926229" y="4128"/>
                  </a:lnTo>
                  <a:lnTo>
                    <a:pt x="8880172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27015" y="2040773"/>
              <a:ext cx="9137015" cy="4261519"/>
            </a:xfrm>
            <a:custGeom>
              <a:avLst/>
              <a:gdLst/>
              <a:ahLst/>
              <a:cxnLst/>
              <a:rect l="l" t="t" r="r" b="b"/>
              <a:pathLst>
                <a:path w="9137015" h="4345305">
                  <a:moveTo>
                    <a:pt x="8848576" y="0"/>
                  </a:moveTo>
                  <a:lnTo>
                    <a:pt x="287810" y="0"/>
                  </a:lnTo>
                  <a:lnTo>
                    <a:pt x="241125" y="3766"/>
                  </a:lnTo>
                  <a:lnTo>
                    <a:pt x="196839" y="14672"/>
                  </a:lnTo>
                  <a:lnTo>
                    <a:pt x="155544" y="32124"/>
                  </a:lnTo>
                  <a:lnTo>
                    <a:pt x="117833" y="55530"/>
                  </a:lnTo>
                  <a:lnTo>
                    <a:pt x="84297" y="84297"/>
                  </a:lnTo>
                  <a:lnTo>
                    <a:pt x="55530" y="117833"/>
                  </a:lnTo>
                  <a:lnTo>
                    <a:pt x="32124" y="155544"/>
                  </a:lnTo>
                  <a:lnTo>
                    <a:pt x="14672" y="196839"/>
                  </a:lnTo>
                  <a:lnTo>
                    <a:pt x="3766" y="241125"/>
                  </a:lnTo>
                  <a:lnTo>
                    <a:pt x="0" y="287809"/>
                  </a:lnTo>
                  <a:lnTo>
                    <a:pt x="0" y="4057169"/>
                  </a:lnTo>
                  <a:lnTo>
                    <a:pt x="3766" y="4103853"/>
                  </a:lnTo>
                  <a:lnTo>
                    <a:pt x="14672" y="4148139"/>
                  </a:lnTo>
                  <a:lnTo>
                    <a:pt x="32124" y="4189434"/>
                  </a:lnTo>
                  <a:lnTo>
                    <a:pt x="55530" y="4227146"/>
                  </a:lnTo>
                  <a:lnTo>
                    <a:pt x="84297" y="4260681"/>
                  </a:lnTo>
                  <a:lnTo>
                    <a:pt x="117833" y="4289448"/>
                  </a:lnTo>
                  <a:lnTo>
                    <a:pt x="155544" y="4312854"/>
                  </a:lnTo>
                  <a:lnTo>
                    <a:pt x="196839" y="4330306"/>
                  </a:lnTo>
                  <a:lnTo>
                    <a:pt x="241125" y="4341212"/>
                  </a:lnTo>
                  <a:lnTo>
                    <a:pt x="287810" y="4344979"/>
                  </a:lnTo>
                  <a:lnTo>
                    <a:pt x="8848576" y="4344979"/>
                  </a:lnTo>
                  <a:lnTo>
                    <a:pt x="8895261" y="4341212"/>
                  </a:lnTo>
                  <a:lnTo>
                    <a:pt x="8939547" y="4330306"/>
                  </a:lnTo>
                  <a:lnTo>
                    <a:pt x="8980842" y="4312854"/>
                  </a:lnTo>
                  <a:lnTo>
                    <a:pt x="9018553" y="4289448"/>
                  </a:lnTo>
                  <a:lnTo>
                    <a:pt x="9052089" y="4260681"/>
                  </a:lnTo>
                  <a:lnTo>
                    <a:pt x="9080856" y="4227146"/>
                  </a:lnTo>
                  <a:lnTo>
                    <a:pt x="9104262" y="4189434"/>
                  </a:lnTo>
                  <a:lnTo>
                    <a:pt x="9121714" y="4148139"/>
                  </a:lnTo>
                  <a:lnTo>
                    <a:pt x="9132619" y="4103853"/>
                  </a:lnTo>
                  <a:lnTo>
                    <a:pt x="9136386" y="4057169"/>
                  </a:lnTo>
                  <a:lnTo>
                    <a:pt x="9136386" y="287809"/>
                  </a:lnTo>
                  <a:lnTo>
                    <a:pt x="9132619" y="241125"/>
                  </a:lnTo>
                  <a:lnTo>
                    <a:pt x="9121714" y="196839"/>
                  </a:lnTo>
                  <a:lnTo>
                    <a:pt x="9104262" y="155544"/>
                  </a:lnTo>
                  <a:lnTo>
                    <a:pt x="9080856" y="117833"/>
                  </a:lnTo>
                  <a:lnTo>
                    <a:pt x="9052089" y="84297"/>
                  </a:lnTo>
                  <a:lnTo>
                    <a:pt x="9018553" y="55530"/>
                  </a:lnTo>
                  <a:lnTo>
                    <a:pt x="8980842" y="32124"/>
                  </a:lnTo>
                  <a:lnTo>
                    <a:pt x="8939547" y="14672"/>
                  </a:lnTo>
                  <a:lnTo>
                    <a:pt x="8895261" y="3766"/>
                  </a:lnTo>
                  <a:lnTo>
                    <a:pt x="8848576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111623" y="2153246"/>
              <a:ext cx="4652010" cy="233045"/>
            </a:xfrm>
            <a:custGeom>
              <a:avLst/>
              <a:gdLst/>
              <a:ahLst/>
              <a:cxnLst/>
              <a:rect l="l" t="t" r="r" b="b"/>
              <a:pathLst>
                <a:path w="4652009" h="233044">
                  <a:moveTo>
                    <a:pt x="2067445" y="0"/>
                  </a:moveTo>
                  <a:lnTo>
                    <a:pt x="2067445" y="0"/>
                  </a:lnTo>
                  <a:lnTo>
                    <a:pt x="0" y="0"/>
                  </a:lnTo>
                  <a:lnTo>
                    <a:pt x="0" y="232473"/>
                  </a:lnTo>
                  <a:lnTo>
                    <a:pt x="2067445" y="232473"/>
                  </a:lnTo>
                  <a:lnTo>
                    <a:pt x="2067445" y="0"/>
                  </a:lnTo>
                  <a:close/>
                </a:path>
                <a:path w="4652009" h="233044">
                  <a:moveTo>
                    <a:pt x="2325878" y="0"/>
                  </a:moveTo>
                  <a:lnTo>
                    <a:pt x="2196668" y="0"/>
                  </a:lnTo>
                  <a:lnTo>
                    <a:pt x="2067458" y="0"/>
                  </a:lnTo>
                  <a:lnTo>
                    <a:pt x="2067458" y="232473"/>
                  </a:lnTo>
                  <a:lnTo>
                    <a:pt x="2196668" y="232473"/>
                  </a:lnTo>
                  <a:lnTo>
                    <a:pt x="2325878" y="232473"/>
                  </a:lnTo>
                  <a:lnTo>
                    <a:pt x="2325878" y="0"/>
                  </a:lnTo>
                  <a:close/>
                </a:path>
                <a:path w="4652009" h="233044">
                  <a:moveTo>
                    <a:pt x="2584310" y="0"/>
                  </a:moveTo>
                  <a:lnTo>
                    <a:pt x="2455100" y="0"/>
                  </a:lnTo>
                  <a:lnTo>
                    <a:pt x="2325890" y="0"/>
                  </a:lnTo>
                  <a:lnTo>
                    <a:pt x="2325890" y="232473"/>
                  </a:lnTo>
                  <a:lnTo>
                    <a:pt x="2455100" y="232473"/>
                  </a:lnTo>
                  <a:lnTo>
                    <a:pt x="2584310" y="232473"/>
                  </a:lnTo>
                  <a:lnTo>
                    <a:pt x="2584310" y="0"/>
                  </a:lnTo>
                  <a:close/>
                </a:path>
                <a:path w="4652009" h="233044">
                  <a:moveTo>
                    <a:pt x="2842742" y="0"/>
                  </a:moveTo>
                  <a:lnTo>
                    <a:pt x="2713532" y="0"/>
                  </a:lnTo>
                  <a:lnTo>
                    <a:pt x="2584323" y="0"/>
                  </a:lnTo>
                  <a:lnTo>
                    <a:pt x="2584323" y="232473"/>
                  </a:lnTo>
                  <a:lnTo>
                    <a:pt x="2713532" y="232473"/>
                  </a:lnTo>
                  <a:lnTo>
                    <a:pt x="2842742" y="232473"/>
                  </a:lnTo>
                  <a:lnTo>
                    <a:pt x="2842742" y="0"/>
                  </a:lnTo>
                  <a:close/>
                </a:path>
                <a:path w="4652009" h="233044">
                  <a:moveTo>
                    <a:pt x="4651768" y="0"/>
                  </a:moveTo>
                  <a:lnTo>
                    <a:pt x="4651768" y="0"/>
                  </a:lnTo>
                  <a:lnTo>
                    <a:pt x="2842755" y="0"/>
                  </a:lnTo>
                  <a:lnTo>
                    <a:pt x="2842755" y="232473"/>
                  </a:lnTo>
                  <a:lnTo>
                    <a:pt x="4651768" y="232473"/>
                  </a:lnTo>
                  <a:lnTo>
                    <a:pt x="46517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43</a:t>
            </a:fld>
            <a:endParaRPr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62000" y="2057400"/>
            <a:ext cx="2743200" cy="12192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90600" y="3048000"/>
            <a:ext cx="2743200" cy="1295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47800" y="4114800"/>
            <a:ext cx="2743200" cy="1295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981200" y="5029200"/>
            <a:ext cx="28956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648200" y="2057400"/>
            <a:ext cx="2971800" cy="13716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953000" y="3048000"/>
            <a:ext cx="2971800" cy="12954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486400" y="4038600"/>
            <a:ext cx="2971800" cy="12192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943600" y="5029200"/>
            <a:ext cx="3124200" cy="11430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838200" y="2286000"/>
            <a:ext cx="26670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1. Сбор социально-экономических, демографических, экологических данных</a:t>
            </a:r>
            <a:endParaRPr lang="ru-RU" sz="105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43000" y="3429000"/>
            <a:ext cx="2590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2. Проведение онлайн-опроса бизнеса и администрации</a:t>
            </a:r>
            <a:endParaRPr lang="ru-RU" sz="105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00200" y="4495800"/>
            <a:ext cx="28956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3. Анализ ресурсной базы МО</a:t>
            </a:r>
            <a:endParaRPr lang="ru-RU" sz="105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09800" y="5410200"/>
            <a:ext cx="17526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4.</a:t>
            </a:r>
            <a:r>
              <a:rPr lang="en-US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SWOT-</a:t>
            </a:r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анализ </a:t>
            </a:r>
            <a:endParaRPr lang="ru-RU" sz="105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24400" y="2286000"/>
            <a:ext cx="25146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5. Анализ социальных сетей с целью выявления проблем бизнеса и населения</a:t>
            </a:r>
            <a:endParaRPr lang="ru-RU" sz="105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05400" y="3429000"/>
            <a:ext cx="40386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6. Матрица БКГ</a:t>
            </a:r>
            <a:endParaRPr lang="ru-RU" sz="105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38800" y="4419600"/>
            <a:ext cx="2590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7. Формирование итогов исследования</a:t>
            </a:r>
            <a:endParaRPr lang="ru-RU" sz="105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96000" y="5410200"/>
            <a:ext cx="2743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8. Подготовка инвестиционного профиля</a:t>
            </a:r>
            <a:endParaRPr lang="ru-RU" sz="1050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24200" y="2590800"/>
            <a:ext cx="362711" cy="362712"/>
          </a:xfrm>
          <a:prstGeom prst="rect">
            <a:avLst/>
          </a:prstGeom>
        </p:spPr>
      </p:pic>
      <p:pic>
        <p:nvPicPr>
          <p:cNvPr id="3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6600" y="3657600"/>
            <a:ext cx="362711" cy="362712"/>
          </a:xfrm>
          <a:prstGeom prst="rect">
            <a:avLst/>
          </a:prstGeom>
        </p:spPr>
      </p:pic>
      <p:pic>
        <p:nvPicPr>
          <p:cNvPr id="32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3800" y="4572000"/>
            <a:ext cx="362711" cy="362712"/>
          </a:xfrm>
          <a:prstGeom prst="rect">
            <a:avLst/>
          </a:prstGeom>
        </p:spPr>
      </p:pic>
      <p:pic>
        <p:nvPicPr>
          <p:cNvPr id="33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7200" y="5638800"/>
            <a:ext cx="362711" cy="362712"/>
          </a:xfrm>
          <a:prstGeom prst="rect">
            <a:avLst/>
          </a:prstGeom>
        </p:spPr>
      </p:pic>
      <p:pic>
        <p:nvPicPr>
          <p:cNvPr id="34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34400" y="5638800"/>
            <a:ext cx="362711" cy="362712"/>
          </a:xfrm>
          <a:prstGeom prst="rect">
            <a:avLst/>
          </a:prstGeom>
        </p:spPr>
      </p:pic>
      <p:pic>
        <p:nvPicPr>
          <p:cNvPr id="35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4800" y="4495800"/>
            <a:ext cx="362711" cy="362712"/>
          </a:xfrm>
          <a:prstGeom prst="rect">
            <a:avLst/>
          </a:prstGeom>
        </p:spPr>
      </p:pic>
      <p:pic>
        <p:nvPicPr>
          <p:cNvPr id="36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1400" y="3505200"/>
            <a:ext cx="362711" cy="362712"/>
          </a:xfrm>
          <a:prstGeom prst="rect">
            <a:avLst/>
          </a:prstGeom>
        </p:spPr>
      </p:pic>
      <p:pic>
        <p:nvPicPr>
          <p:cNvPr id="37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86600" y="2590800"/>
            <a:ext cx="362711" cy="362712"/>
          </a:xfrm>
          <a:prstGeom prst="rect">
            <a:avLst/>
          </a:prstGeom>
        </p:spPr>
      </p:pic>
      <p:pic>
        <p:nvPicPr>
          <p:cNvPr id="5124" name="Picture 4" descr="https://avatars.mds.yandex.net/i?id=1efeececc6673d3c4bcd04a1b5faf0af2738c2a0-9217732-images-thumbs&amp;n=1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38200" y="1143000"/>
            <a:ext cx="685800" cy="685800"/>
          </a:xfrm>
          <a:prstGeom prst="rect">
            <a:avLst/>
          </a:prstGeom>
          <a:noFill/>
        </p:spPr>
      </p:pic>
      <p:pic>
        <p:nvPicPr>
          <p:cNvPr id="5128" name="Picture 8" descr="https://avatars.mds.yandex.net/i?id=cc488ff60ccebd00edad778a1513e1b145e66d41-13329543-images-thumbs&amp;n=1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686800" y="1143000"/>
            <a:ext cx="685801" cy="685801"/>
          </a:xfrm>
          <a:prstGeom prst="rect">
            <a:avLst/>
          </a:prstGeom>
          <a:noFill/>
        </p:spPr>
      </p:pic>
      <p:sp>
        <p:nvSpPr>
          <p:cNvPr id="39" name="Овал 38">
            <a:hlinkClick r:id="rId5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6400800" y="2286000"/>
            <a:ext cx="2438400" cy="3142615"/>
          </a:xfrm>
          <a:custGeom>
            <a:avLst/>
            <a:gdLst/>
            <a:ahLst/>
            <a:cxnLst/>
            <a:rect l="l" t="t" r="r" b="b"/>
            <a:pathLst>
              <a:path w="2196465" h="3142615">
                <a:moveTo>
                  <a:pt x="1983187" y="0"/>
                </a:moveTo>
                <a:lnTo>
                  <a:pt x="212813" y="0"/>
                </a:lnTo>
                <a:lnTo>
                  <a:pt x="164017" y="5620"/>
                </a:lnTo>
                <a:lnTo>
                  <a:pt x="119223" y="21630"/>
                </a:lnTo>
                <a:lnTo>
                  <a:pt x="79709" y="46752"/>
                </a:lnTo>
                <a:lnTo>
                  <a:pt x="46752" y="79709"/>
                </a:lnTo>
                <a:lnTo>
                  <a:pt x="21630" y="119223"/>
                </a:lnTo>
                <a:lnTo>
                  <a:pt x="5620" y="164017"/>
                </a:lnTo>
                <a:lnTo>
                  <a:pt x="0" y="212813"/>
                </a:lnTo>
                <a:lnTo>
                  <a:pt x="0" y="2929233"/>
                </a:lnTo>
                <a:lnTo>
                  <a:pt x="5620" y="2978029"/>
                </a:lnTo>
                <a:lnTo>
                  <a:pt x="21630" y="3022823"/>
                </a:lnTo>
                <a:lnTo>
                  <a:pt x="46752" y="3062336"/>
                </a:lnTo>
                <a:lnTo>
                  <a:pt x="79709" y="3095293"/>
                </a:lnTo>
                <a:lnTo>
                  <a:pt x="119223" y="3120415"/>
                </a:lnTo>
                <a:lnTo>
                  <a:pt x="164017" y="3136425"/>
                </a:lnTo>
                <a:lnTo>
                  <a:pt x="212813" y="3142046"/>
                </a:lnTo>
                <a:lnTo>
                  <a:pt x="1983187" y="3142046"/>
                </a:lnTo>
                <a:lnTo>
                  <a:pt x="2031983" y="3136425"/>
                </a:lnTo>
                <a:lnTo>
                  <a:pt x="2076777" y="3120415"/>
                </a:lnTo>
                <a:lnTo>
                  <a:pt x="2116291" y="3095293"/>
                </a:lnTo>
                <a:lnTo>
                  <a:pt x="2149247" y="3062336"/>
                </a:lnTo>
                <a:lnTo>
                  <a:pt x="2174369" y="3022823"/>
                </a:lnTo>
                <a:lnTo>
                  <a:pt x="2190379" y="2978029"/>
                </a:lnTo>
                <a:lnTo>
                  <a:pt x="2196000" y="2929233"/>
                </a:lnTo>
                <a:lnTo>
                  <a:pt x="2196000" y="212813"/>
                </a:lnTo>
                <a:lnTo>
                  <a:pt x="2190379" y="164017"/>
                </a:lnTo>
                <a:lnTo>
                  <a:pt x="2174369" y="119223"/>
                </a:lnTo>
                <a:lnTo>
                  <a:pt x="2149247" y="79709"/>
                </a:lnTo>
                <a:lnTo>
                  <a:pt x="2116291" y="46752"/>
                </a:lnTo>
                <a:lnTo>
                  <a:pt x="2076777" y="21630"/>
                </a:lnTo>
                <a:lnTo>
                  <a:pt x="2031983" y="5620"/>
                </a:lnTo>
                <a:lnTo>
                  <a:pt x="198318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5289755" y="1401545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94637" y="0"/>
                </a:moveTo>
                <a:lnTo>
                  <a:pt x="203205" y="0"/>
                </a:lnTo>
                <a:lnTo>
                  <a:pt x="156611" y="5366"/>
                </a:lnTo>
                <a:lnTo>
                  <a:pt x="113840" y="20653"/>
                </a:lnTo>
                <a:lnTo>
                  <a:pt x="76110" y="44641"/>
                </a:lnTo>
                <a:lnTo>
                  <a:pt x="44641" y="76110"/>
                </a:lnTo>
                <a:lnTo>
                  <a:pt x="20653" y="113840"/>
                </a:lnTo>
                <a:lnTo>
                  <a:pt x="5366" y="156611"/>
                </a:lnTo>
                <a:lnTo>
                  <a:pt x="0" y="203205"/>
                </a:lnTo>
                <a:lnTo>
                  <a:pt x="0" y="572390"/>
                </a:lnTo>
                <a:lnTo>
                  <a:pt x="5366" y="618983"/>
                </a:lnTo>
                <a:lnTo>
                  <a:pt x="20653" y="661755"/>
                </a:lnTo>
                <a:lnTo>
                  <a:pt x="44641" y="699485"/>
                </a:lnTo>
                <a:lnTo>
                  <a:pt x="76110" y="730954"/>
                </a:lnTo>
                <a:lnTo>
                  <a:pt x="113840" y="754942"/>
                </a:lnTo>
                <a:lnTo>
                  <a:pt x="156611" y="770229"/>
                </a:lnTo>
                <a:lnTo>
                  <a:pt x="203205" y="775596"/>
                </a:lnTo>
                <a:lnTo>
                  <a:pt x="4294637" y="775596"/>
                </a:lnTo>
                <a:lnTo>
                  <a:pt x="4341230" y="770229"/>
                </a:lnTo>
                <a:lnTo>
                  <a:pt x="4384001" y="754942"/>
                </a:lnTo>
                <a:lnTo>
                  <a:pt x="4421731" y="730954"/>
                </a:lnTo>
                <a:lnTo>
                  <a:pt x="4453200" y="699485"/>
                </a:lnTo>
                <a:lnTo>
                  <a:pt x="4477188" y="661755"/>
                </a:lnTo>
                <a:lnTo>
                  <a:pt x="4492475" y="618983"/>
                </a:lnTo>
                <a:lnTo>
                  <a:pt x="4497842" y="572390"/>
                </a:lnTo>
                <a:lnTo>
                  <a:pt x="4497842" y="203205"/>
                </a:lnTo>
                <a:lnTo>
                  <a:pt x="4492475" y="156611"/>
                </a:lnTo>
                <a:lnTo>
                  <a:pt x="4477188" y="113840"/>
                </a:lnTo>
                <a:lnTo>
                  <a:pt x="4453200" y="76110"/>
                </a:lnTo>
                <a:lnTo>
                  <a:pt x="4421731" y="44641"/>
                </a:lnTo>
                <a:lnTo>
                  <a:pt x="4384001" y="20653"/>
                </a:lnTo>
                <a:lnTo>
                  <a:pt x="4341230" y="5366"/>
                </a:lnTo>
                <a:lnTo>
                  <a:pt x="4294637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6477000" y="1752600"/>
            <a:ext cx="2209800" cy="18723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207645" marR="5080" indent="-195580">
              <a:lnSpc>
                <a:spcPts val="1300"/>
              </a:lnSpc>
              <a:spcBef>
                <a:spcPts val="160"/>
              </a:spcBef>
            </a:pPr>
            <a:r>
              <a:rPr b="1" spc="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МИ</a:t>
            </a:r>
            <a:r>
              <a:rPr b="1" spc="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b="1" spc="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ТР</a:t>
            </a:r>
            <a:r>
              <a:rPr b="1" spc="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ЦИ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Я  </a:t>
            </a:r>
            <a:endParaRPr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58807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НАПРАВЛЕНИЯ</a:t>
            </a:r>
            <a:r>
              <a:rPr spc="-45" dirty="0"/>
              <a:t> СБОРА</a:t>
            </a:r>
            <a:r>
              <a:rPr spc="-40" dirty="0"/>
              <a:t> </a:t>
            </a:r>
            <a:r>
              <a:rPr spc="-5" dirty="0"/>
              <a:t>ИНФОРМАЦИИ</a:t>
            </a:r>
          </a:p>
        </p:txBody>
      </p:sp>
      <p:sp>
        <p:nvSpPr>
          <p:cNvPr id="11" name="object 11"/>
          <p:cNvSpPr/>
          <p:nvPr/>
        </p:nvSpPr>
        <p:spPr>
          <a:xfrm>
            <a:off x="627016" y="163628"/>
            <a:ext cx="1995805" cy="274320"/>
          </a:xfrm>
          <a:custGeom>
            <a:avLst/>
            <a:gdLst/>
            <a:ahLst/>
            <a:cxnLst/>
            <a:rect l="l" t="t" r="r" b="b"/>
            <a:pathLst>
              <a:path w="1995805" h="274320">
                <a:moveTo>
                  <a:pt x="1858291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8" y="56058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858290" y="273846"/>
                </a:lnTo>
                <a:lnTo>
                  <a:pt x="1901568" y="266865"/>
                </a:lnTo>
                <a:lnTo>
                  <a:pt x="1939154" y="247427"/>
                </a:lnTo>
                <a:lnTo>
                  <a:pt x="1968793" y="217787"/>
                </a:lnTo>
                <a:lnTo>
                  <a:pt x="1988231" y="180201"/>
                </a:lnTo>
                <a:lnTo>
                  <a:pt x="1995214" y="136922"/>
                </a:lnTo>
                <a:lnTo>
                  <a:pt x="1988233" y="93644"/>
                </a:lnTo>
                <a:lnTo>
                  <a:pt x="1968796" y="56058"/>
                </a:lnTo>
                <a:lnTo>
                  <a:pt x="1939156" y="26418"/>
                </a:lnTo>
                <a:lnTo>
                  <a:pt x="1901570" y="6980"/>
                </a:lnTo>
                <a:lnTo>
                  <a:pt x="185829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762419" y="227076"/>
            <a:ext cx="170433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направление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сбора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информации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27016" y="1401545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94636" y="0"/>
                </a:moveTo>
                <a:lnTo>
                  <a:pt x="203204" y="0"/>
                </a:lnTo>
                <a:lnTo>
                  <a:pt x="156611" y="5366"/>
                </a:lnTo>
                <a:lnTo>
                  <a:pt x="113840" y="20654"/>
                </a:lnTo>
                <a:lnTo>
                  <a:pt x="76110" y="44642"/>
                </a:lnTo>
                <a:lnTo>
                  <a:pt x="44641" y="76111"/>
                </a:lnTo>
                <a:lnTo>
                  <a:pt x="20653" y="113841"/>
                </a:lnTo>
                <a:lnTo>
                  <a:pt x="5366" y="156613"/>
                </a:lnTo>
                <a:lnTo>
                  <a:pt x="0" y="203206"/>
                </a:lnTo>
                <a:lnTo>
                  <a:pt x="0" y="572391"/>
                </a:lnTo>
                <a:lnTo>
                  <a:pt x="5366" y="618984"/>
                </a:lnTo>
                <a:lnTo>
                  <a:pt x="20653" y="661756"/>
                </a:lnTo>
                <a:lnTo>
                  <a:pt x="44641" y="699486"/>
                </a:lnTo>
                <a:lnTo>
                  <a:pt x="76110" y="730955"/>
                </a:lnTo>
                <a:lnTo>
                  <a:pt x="113840" y="754943"/>
                </a:lnTo>
                <a:lnTo>
                  <a:pt x="156611" y="770231"/>
                </a:lnTo>
                <a:lnTo>
                  <a:pt x="203204" y="775597"/>
                </a:lnTo>
                <a:lnTo>
                  <a:pt x="4294636" y="775597"/>
                </a:lnTo>
                <a:lnTo>
                  <a:pt x="4341230" y="770231"/>
                </a:lnTo>
                <a:lnTo>
                  <a:pt x="4384001" y="754943"/>
                </a:lnTo>
                <a:lnTo>
                  <a:pt x="4421731" y="730955"/>
                </a:lnTo>
                <a:lnTo>
                  <a:pt x="4453200" y="699486"/>
                </a:lnTo>
                <a:lnTo>
                  <a:pt x="4477188" y="661756"/>
                </a:lnTo>
                <a:lnTo>
                  <a:pt x="4492475" y="618984"/>
                </a:lnTo>
                <a:lnTo>
                  <a:pt x="4497842" y="572391"/>
                </a:lnTo>
                <a:lnTo>
                  <a:pt x="4497842" y="203206"/>
                </a:lnTo>
                <a:lnTo>
                  <a:pt x="4492475" y="156613"/>
                </a:lnTo>
                <a:lnTo>
                  <a:pt x="4477188" y="113841"/>
                </a:lnTo>
                <a:lnTo>
                  <a:pt x="4453200" y="76111"/>
                </a:lnTo>
                <a:lnTo>
                  <a:pt x="4421731" y="44642"/>
                </a:lnTo>
                <a:lnTo>
                  <a:pt x="4384001" y="20654"/>
                </a:lnTo>
                <a:lnTo>
                  <a:pt x="4341230" y="5366"/>
                </a:lnTo>
                <a:lnTo>
                  <a:pt x="4294636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2286000" y="1676400"/>
            <a:ext cx="152399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БИЗ</a:t>
            </a:r>
            <a:r>
              <a:rPr b="1" spc="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ЕС</a:t>
            </a:r>
            <a:endParaRPr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660049" y="6594347"/>
            <a:ext cx="1397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" dirty="0" smtClean="0">
                <a:latin typeface="Microsoft Sans Serif"/>
                <a:cs typeface="Microsoft Sans Serif"/>
              </a:rPr>
              <a:t>4</a:t>
            </a:r>
            <a:r>
              <a:rPr lang="ru-RU" sz="800" spc="5" dirty="0" smtClean="0">
                <a:latin typeface="Microsoft Sans Serif"/>
                <a:cs typeface="Microsoft Sans Serif"/>
              </a:rPr>
              <a:t>5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7016" y="5527196"/>
            <a:ext cx="4498340" cy="781050"/>
          </a:xfrm>
          <a:custGeom>
            <a:avLst/>
            <a:gdLst/>
            <a:ahLst/>
            <a:cxnLst/>
            <a:rect l="l" t="t" r="r" b="b"/>
            <a:pathLst>
              <a:path w="4498340" h="781050">
                <a:moveTo>
                  <a:pt x="0" y="216196"/>
                </a:moveTo>
                <a:lnTo>
                  <a:pt x="5709" y="166624"/>
                </a:lnTo>
                <a:lnTo>
                  <a:pt x="21974" y="121118"/>
                </a:lnTo>
                <a:lnTo>
                  <a:pt x="47495" y="80976"/>
                </a:lnTo>
                <a:lnTo>
                  <a:pt x="80976" y="47495"/>
                </a:lnTo>
                <a:lnTo>
                  <a:pt x="121118" y="21974"/>
                </a:lnTo>
                <a:lnTo>
                  <a:pt x="166623" y="5709"/>
                </a:lnTo>
                <a:lnTo>
                  <a:pt x="216195" y="0"/>
                </a:lnTo>
                <a:lnTo>
                  <a:pt x="4281647" y="0"/>
                </a:lnTo>
                <a:lnTo>
                  <a:pt x="4331218" y="5709"/>
                </a:lnTo>
                <a:lnTo>
                  <a:pt x="4376724" y="21974"/>
                </a:lnTo>
                <a:lnTo>
                  <a:pt x="4416865" y="47495"/>
                </a:lnTo>
                <a:lnTo>
                  <a:pt x="4450346" y="80976"/>
                </a:lnTo>
                <a:lnTo>
                  <a:pt x="4475867" y="121118"/>
                </a:lnTo>
                <a:lnTo>
                  <a:pt x="4492132" y="166624"/>
                </a:lnTo>
                <a:lnTo>
                  <a:pt x="4497842" y="216196"/>
                </a:lnTo>
                <a:lnTo>
                  <a:pt x="4497842" y="564430"/>
                </a:lnTo>
                <a:lnTo>
                  <a:pt x="4492132" y="614002"/>
                </a:lnTo>
                <a:lnTo>
                  <a:pt x="4475867" y="659508"/>
                </a:lnTo>
                <a:lnTo>
                  <a:pt x="4450346" y="699650"/>
                </a:lnTo>
                <a:lnTo>
                  <a:pt x="4416865" y="733131"/>
                </a:lnTo>
                <a:lnTo>
                  <a:pt x="4376724" y="758652"/>
                </a:lnTo>
                <a:lnTo>
                  <a:pt x="4331218" y="774917"/>
                </a:lnTo>
                <a:lnTo>
                  <a:pt x="4281647" y="780627"/>
                </a:lnTo>
                <a:lnTo>
                  <a:pt x="216195" y="780627"/>
                </a:lnTo>
                <a:lnTo>
                  <a:pt x="166623" y="774917"/>
                </a:lnTo>
                <a:lnTo>
                  <a:pt x="121118" y="758652"/>
                </a:lnTo>
                <a:lnTo>
                  <a:pt x="80976" y="733131"/>
                </a:lnTo>
                <a:lnTo>
                  <a:pt x="47495" y="699650"/>
                </a:lnTo>
                <a:lnTo>
                  <a:pt x="21974" y="659508"/>
                </a:lnTo>
                <a:lnTo>
                  <a:pt x="5709" y="614002"/>
                </a:lnTo>
                <a:lnTo>
                  <a:pt x="0" y="564430"/>
                </a:lnTo>
                <a:lnTo>
                  <a:pt x="0" y="216196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857637" y="5736335"/>
            <a:ext cx="3405504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Выявление важнейших проблем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и </a:t>
            </a:r>
            <a:r>
              <a:rPr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п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р</a:t>
            </a:r>
            <a:r>
              <a:rPr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еимуществ </a:t>
            </a:r>
            <a:r>
              <a:rPr sz="1100" b="1" spc="-29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район</a:t>
            </a:r>
            <a:r>
              <a:rPr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,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 также потребностей</a:t>
            </a: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бизнеса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752600" y="2286000"/>
            <a:ext cx="2196465" cy="3066415"/>
          </a:xfrm>
          <a:custGeom>
            <a:avLst/>
            <a:gdLst/>
            <a:ahLst/>
            <a:cxnLst/>
            <a:rect l="l" t="t" r="r" b="b"/>
            <a:pathLst>
              <a:path w="2196465" h="3142615">
                <a:moveTo>
                  <a:pt x="1983187" y="0"/>
                </a:moveTo>
                <a:lnTo>
                  <a:pt x="212813" y="0"/>
                </a:lnTo>
                <a:lnTo>
                  <a:pt x="164017" y="5620"/>
                </a:lnTo>
                <a:lnTo>
                  <a:pt x="119223" y="21630"/>
                </a:lnTo>
                <a:lnTo>
                  <a:pt x="79709" y="46752"/>
                </a:lnTo>
                <a:lnTo>
                  <a:pt x="46752" y="79709"/>
                </a:lnTo>
                <a:lnTo>
                  <a:pt x="21630" y="119223"/>
                </a:lnTo>
                <a:lnTo>
                  <a:pt x="5620" y="164017"/>
                </a:lnTo>
                <a:lnTo>
                  <a:pt x="0" y="212813"/>
                </a:lnTo>
                <a:lnTo>
                  <a:pt x="0" y="2929233"/>
                </a:lnTo>
                <a:lnTo>
                  <a:pt x="5620" y="2978029"/>
                </a:lnTo>
                <a:lnTo>
                  <a:pt x="21630" y="3022823"/>
                </a:lnTo>
                <a:lnTo>
                  <a:pt x="46752" y="3062336"/>
                </a:lnTo>
                <a:lnTo>
                  <a:pt x="79709" y="3095293"/>
                </a:lnTo>
                <a:lnTo>
                  <a:pt x="119223" y="3120415"/>
                </a:lnTo>
                <a:lnTo>
                  <a:pt x="164017" y="3136425"/>
                </a:lnTo>
                <a:lnTo>
                  <a:pt x="212813" y="3142046"/>
                </a:lnTo>
                <a:lnTo>
                  <a:pt x="1983187" y="3142046"/>
                </a:lnTo>
                <a:lnTo>
                  <a:pt x="2031983" y="3136425"/>
                </a:lnTo>
                <a:lnTo>
                  <a:pt x="2076776" y="3120415"/>
                </a:lnTo>
                <a:lnTo>
                  <a:pt x="2116290" y="3095293"/>
                </a:lnTo>
                <a:lnTo>
                  <a:pt x="2149247" y="3062336"/>
                </a:lnTo>
                <a:lnTo>
                  <a:pt x="2174369" y="3022823"/>
                </a:lnTo>
                <a:lnTo>
                  <a:pt x="2190379" y="2978029"/>
                </a:lnTo>
                <a:lnTo>
                  <a:pt x="2196000" y="2929233"/>
                </a:lnTo>
                <a:lnTo>
                  <a:pt x="2196000" y="212813"/>
                </a:lnTo>
                <a:lnTo>
                  <a:pt x="2190379" y="164017"/>
                </a:lnTo>
                <a:lnTo>
                  <a:pt x="2174369" y="119223"/>
                </a:lnTo>
                <a:lnTo>
                  <a:pt x="2149247" y="79709"/>
                </a:lnTo>
                <a:lnTo>
                  <a:pt x="2116290" y="46752"/>
                </a:lnTo>
                <a:lnTo>
                  <a:pt x="2076776" y="21630"/>
                </a:lnTo>
                <a:lnTo>
                  <a:pt x="2031983" y="5620"/>
                </a:lnTo>
                <a:lnTo>
                  <a:pt x="198318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5289755" y="5527194"/>
            <a:ext cx="4498340" cy="781050"/>
          </a:xfrm>
          <a:custGeom>
            <a:avLst/>
            <a:gdLst/>
            <a:ahLst/>
            <a:cxnLst/>
            <a:rect l="l" t="t" r="r" b="b"/>
            <a:pathLst>
              <a:path w="4498340" h="781050">
                <a:moveTo>
                  <a:pt x="0" y="216196"/>
                </a:moveTo>
                <a:lnTo>
                  <a:pt x="5709" y="166624"/>
                </a:lnTo>
                <a:lnTo>
                  <a:pt x="21974" y="121118"/>
                </a:lnTo>
                <a:lnTo>
                  <a:pt x="47495" y="80976"/>
                </a:lnTo>
                <a:lnTo>
                  <a:pt x="80976" y="47495"/>
                </a:lnTo>
                <a:lnTo>
                  <a:pt x="121118" y="21974"/>
                </a:lnTo>
                <a:lnTo>
                  <a:pt x="166623" y="5709"/>
                </a:lnTo>
                <a:lnTo>
                  <a:pt x="216195" y="0"/>
                </a:lnTo>
                <a:lnTo>
                  <a:pt x="4281647" y="0"/>
                </a:lnTo>
                <a:lnTo>
                  <a:pt x="4331218" y="5709"/>
                </a:lnTo>
                <a:lnTo>
                  <a:pt x="4376724" y="21974"/>
                </a:lnTo>
                <a:lnTo>
                  <a:pt x="4416865" y="47495"/>
                </a:lnTo>
                <a:lnTo>
                  <a:pt x="4450346" y="80976"/>
                </a:lnTo>
                <a:lnTo>
                  <a:pt x="4475867" y="121118"/>
                </a:lnTo>
                <a:lnTo>
                  <a:pt x="4492132" y="166624"/>
                </a:lnTo>
                <a:lnTo>
                  <a:pt x="4497842" y="216196"/>
                </a:lnTo>
                <a:lnTo>
                  <a:pt x="4497842" y="564430"/>
                </a:lnTo>
                <a:lnTo>
                  <a:pt x="4492132" y="614002"/>
                </a:lnTo>
                <a:lnTo>
                  <a:pt x="4475867" y="659508"/>
                </a:lnTo>
                <a:lnTo>
                  <a:pt x="4450346" y="699650"/>
                </a:lnTo>
                <a:lnTo>
                  <a:pt x="4416865" y="733131"/>
                </a:lnTo>
                <a:lnTo>
                  <a:pt x="4376724" y="758652"/>
                </a:lnTo>
                <a:lnTo>
                  <a:pt x="4331218" y="774917"/>
                </a:lnTo>
                <a:lnTo>
                  <a:pt x="4281647" y="780627"/>
                </a:lnTo>
                <a:lnTo>
                  <a:pt x="216195" y="780627"/>
                </a:lnTo>
                <a:lnTo>
                  <a:pt x="166623" y="774917"/>
                </a:lnTo>
                <a:lnTo>
                  <a:pt x="121118" y="758652"/>
                </a:lnTo>
                <a:lnTo>
                  <a:pt x="80976" y="733131"/>
                </a:lnTo>
                <a:lnTo>
                  <a:pt x="47495" y="699650"/>
                </a:lnTo>
                <a:lnTo>
                  <a:pt x="21974" y="659508"/>
                </a:lnTo>
                <a:lnTo>
                  <a:pt x="5709" y="614002"/>
                </a:lnTo>
                <a:lnTo>
                  <a:pt x="0" y="564430"/>
                </a:lnTo>
                <a:lnTo>
                  <a:pt x="0" y="216196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5520376" y="5736335"/>
            <a:ext cx="286956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Выявление административных проблем </a:t>
            </a:r>
            <a:r>
              <a:rPr sz="1100" b="1" spc="-29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11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сильных сторон</a:t>
            </a: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развития</a:t>
            </a: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района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32376" y="5733288"/>
            <a:ext cx="368808" cy="368808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95816" y="5733288"/>
            <a:ext cx="368807" cy="368808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6629400" y="3276600"/>
            <a:ext cx="1981200" cy="9879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99300"/>
              </a:lnSpc>
            </a:pPr>
            <a:r>
              <a:rPr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Заместител</a:t>
            </a: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4756A0"/>
                </a:solidFill>
                <a:latin typeface="Arial"/>
                <a:cs typeface="Arial"/>
              </a:rPr>
              <a:t>главы </a:t>
            </a:r>
            <a:r>
              <a:rPr sz="16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администрации</a:t>
            </a:r>
            <a:endParaRPr lang="ru-RU" sz="1600" b="1" spc="-5" dirty="0" smtClean="0">
              <a:solidFill>
                <a:srgbClr val="4756A0"/>
              </a:solidFill>
              <a:latin typeface="Arial"/>
              <a:cs typeface="Arial"/>
            </a:endParaRPr>
          </a:p>
          <a:p>
            <a:pPr marL="12700" marR="5080" indent="635" algn="ctr">
              <a:lnSpc>
                <a:spcPct val="99300"/>
              </a:lnSpc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Брянского района</a:t>
            </a:r>
            <a:endParaRPr sz="16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28800" y="2438400"/>
            <a:ext cx="2057400" cy="574516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96520" algn="ctr"/>
            <a:r>
              <a:rPr b="1" spc="-5" dirty="0" smtClean="0">
                <a:solidFill>
                  <a:srgbClr val="4756A0"/>
                </a:solidFill>
                <a:latin typeface="Arial"/>
                <a:cs typeface="Arial"/>
              </a:rPr>
              <a:t>ОНЛАЙН</a:t>
            </a:r>
            <a:r>
              <a:rPr lang="ru-RU" b="1" spc="-55" dirty="0" smtClean="0">
                <a:solidFill>
                  <a:srgbClr val="4756A0"/>
                </a:solidFill>
                <a:latin typeface="Arial"/>
                <a:cs typeface="Arial"/>
              </a:rPr>
              <a:t>-</a:t>
            </a:r>
          </a:p>
          <a:p>
            <a:pPr marL="12700" marR="5080" indent="96520" algn="ctr"/>
            <a:r>
              <a:rPr b="1" spc="-10" dirty="0" smtClean="0">
                <a:solidFill>
                  <a:srgbClr val="4756A0"/>
                </a:solidFill>
                <a:latin typeface="Arial"/>
                <a:cs typeface="Arial"/>
              </a:rPr>
              <a:t>ОПРОС</a:t>
            </a:r>
            <a:endParaRPr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209800" y="3200400"/>
            <a:ext cx="1295400" cy="69955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315"/>
              </a:spcBef>
            </a:pPr>
            <a:r>
              <a:rPr lang="ru-RU" sz="2400" b="1" dirty="0" smtClean="0">
                <a:solidFill>
                  <a:srgbClr val="4756A0"/>
                </a:solidFill>
                <a:latin typeface="Arial"/>
                <a:cs typeface="Arial"/>
              </a:rPr>
              <a:t>14</a:t>
            </a:r>
            <a:endParaRPr sz="2400" dirty="0"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spc="-5" dirty="0" smtClean="0">
                <a:solidFill>
                  <a:srgbClr val="4756A0"/>
                </a:solidFill>
                <a:latin typeface="Arial"/>
                <a:cs typeface="Arial"/>
              </a:rPr>
              <a:t>к</a:t>
            </a:r>
            <a:r>
              <a:rPr b="1" dirty="0" smtClean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b="1" spc="-5" dirty="0" smtClean="0">
                <a:solidFill>
                  <a:srgbClr val="4756A0"/>
                </a:solidFill>
                <a:latin typeface="Arial"/>
                <a:cs typeface="Arial"/>
              </a:rPr>
              <a:t>мп</a:t>
            </a:r>
            <a:r>
              <a:rPr b="1" dirty="0" smtClean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r>
              <a:rPr b="1" spc="-5" dirty="0" smtClean="0">
                <a:solidFill>
                  <a:srgbClr val="4756A0"/>
                </a:solidFill>
                <a:latin typeface="Arial"/>
                <a:cs typeface="Arial"/>
              </a:rPr>
              <a:t>ни</a:t>
            </a:r>
            <a:r>
              <a:rPr lang="ru-RU" b="1" spc="-5" dirty="0" smtClean="0">
                <a:solidFill>
                  <a:srgbClr val="4756A0"/>
                </a:solidFill>
                <a:latin typeface="Arial"/>
                <a:cs typeface="Arial"/>
              </a:rPr>
              <a:t>й</a:t>
            </a:r>
            <a:endParaRPr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057400" y="4038600"/>
            <a:ext cx="1143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6 крупных</a:t>
            </a:r>
            <a:endParaRPr sz="1400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057400" y="4343400"/>
            <a:ext cx="1143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-65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2 средних</a:t>
            </a:r>
            <a:endParaRPr sz="1400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8" name="object 3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41520" y="1615439"/>
            <a:ext cx="362712" cy="362712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44001" y="1676400"/>
            <a:ext cx="441958" cy="313944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614316" y="6594347"/>
            <a:ext cx="40265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latin typeface="Microsoft Sans Serif"/>
                <a:cs typeface="Microsoft Sans Serif"/>
              </a:rPr>
              <a:t>ИНВЕСТИЦИОННЫЙ</a:t>
            </a:r>
            <a:r>
              <a:rPr sz="800" spc="20" dirty="0">
                <a:latin typeface="Microsoft Sans Serif"/>
                <a:cs typeface="Microsoft Sans Serif"/>
              </a:rPr>
              <a:t> </a:t>
            </a:r>
            <a:r>
              <a:rPr sz="800" spc="-20" dirty="0">
                <a:latin typeface="Microsoft Sans Serif"/>
                <a:cs typeface="Microsoft Sans Serif"/>
              </a:rPr>
              <a:t>ПРОФИЛЬ</a:t>
            </a:r>
            <a:r>
              <a:rPr sz="800" spc="20" dirty="0">
                <a:latin typeface="Microsoft Sans Serif"/>
                <a:cs typeface="Microsoft Sans Serif"/>
              </a:rPr>
              <a:t> </a:t>
            </a:r>
            <a:r>
              <a:rPr lang="ru-RU" sz="800" spc="-5" dirty="0" smtClean="0">
                <a:latin typeface="Microsoft Sans Serif"/>
                <a:cs typeface="Microsoft Sans Serif"/>
              </a:rPr>
              <a:t>БРЯНСКОГО  МУНИЦИПАЛЬНОГО РАЙОНА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981200" y="4953000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2 микро</a:t>
            </a:r>
            <a:endParaRPr lang="ru-RU" sz="1400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629400" y="24384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ИНТЕРВЬЮ-ОПРОС</a:t>
            </a:r>
            <a:endParaRPr lang="ru-RU" b="1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Овал 28">
            <a:hlinkClick r:id="rId6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object 36"/>
          <p:cNvSpPr txBox="1"/>
          <p:nvPr/>
        </p:nvSpPr>
        <p:spPr>
          <a:xfrm>
            <a:off x="2057400" y="4648200"/>
            <a:ext cx="1143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spc="-65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sz="1400" spc="-65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spc="-5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малы</a:t>
            </a:r>
            <a:r>
              <a:rPr lang="ru-RU" sz="1400" spc="-5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х</a:t>
            </a:r>
            <a:endParaRPr sz="1400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33462" y="1401545"/>
            <a:ext cx="2968625" cy="4906645"/>
          </a:xfrm>
          <a:custGeom>
            <a:avLst/>
            <a:gdLst/>
            <a:ahLst/>
            <a:cxnLst/>
            <a:rect l="l" t="t" r="r" b="b"/>
            <a:pathLst>
              <a:path w="2968625" h="4906645">
                <a:moveTo>
                  <a:pt x="0" y="187140"/>
                </a:moveTo>
                <a:lnTo>
                  <a:pt x="6684" y="137391"/>
                </a:lnTo>
                <a:lnTo>
                  <a:pt x="25550" y="92687"/>
                </a:lnTo>
                <a:lnTo>
                  <a:pt x="54812" y="54812"/>
                </a:lnTo>
                <a:lnTo>
                  <a:pt x="92687" y="25550"/>
                </a:lnTo>
                <a:lnTo>
                  <a:pt x="137391" y="6684"/>
                </a:lnTo>
                <a:lnTo>
                  <a:pt x="187140" y="0"/>
                </a:lnTo>
                <a:lnTo>
                  <a:pt x="2780979" y="0"/>
                </a:lnTo>
                <a:lnTo>
                  <a:pt x="2830728" y="6684"/>
                </a:lnTo>
                <a:lnTo>
                  <a:pt x="2875432" y="25550"/>
                </a:lnTo>
                <a:lnTo>
                  <a:pt x="2913307" y="54812"/>
                </a:lnTo>
                <a:lnTo>
                  <a:pt x="2942569" y="92687"/>
                </a:lnTo>
                <a:lnTo>
                  <a:pt x="2961435" y="137391"/>
                </a:lnTo>
                <a:lnTo>
                  <a:pt x="2968120" y="187140"/>
                </a:lnTo>
                <a:lnTo>
                  <a:pt x="2968120" y="4719136"/>
                </a:lnTo>
                <a:lnTo>
                  <a:pt x="2961435" y="4768885"/>
                </a:lnTo>
                <a:lnTo>
                  <a:pt x="2942569" y="4813589"/>
                </a:lnTo>
                <a:lnTo>
                  <a:pt x="2913307" y="4851464"/>
                </a:lnTo>
                <a:lnTo>
                  <a:pt x="2875432" y="4880726"/>
                </a:lnTo>
                <a:lnTo>
                  <a:pt x="2830728" y="4899592"/>
                </a:lnTo>
                <a:lnTo>
                  <a:pt x="2780979" y="4906277"/>
                </a:lnTo>
                <a:lnTo>
                  <a:pt x="187140" y="4906277"/>
                </a:lnTo>
                <a:lnTo>
                  <a:pt x="137391" y="4899592"/>
                </a:lnTo>
                <a:lnTo>
                  <a:pt x="92687" y="4880726"/>
                </a:lnTo>
                <a:lnTo>
                  <a:pt x="54812" y="4851464"/>
                </a:lnTo>
                <a:lnTo>
                  <a:pt x="25550" y="4813589"/>
                </a:lnTo>
                <a:lnTo>
                  <a:pt x="6684" y="4768885"/>
                </a:lnTo>
                <a:lnTo>
                  <a:pt x="0" y="4719136"/>
                </a:lnTo>
                <a:lnTo>
                  <a:pt x="0" y="187140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627016" y="1401545"/>
            <a:ext cx="2996565" cy="4906645"/>
          </a:xfrm>
          <a:custGeom>
            <a:avLst/>
            <a:gdLst/>
            <a:ahLst/>
            <a:cxnLst/>
            <a:rect l="l" t="t" r="r" b="b"/>
            <a:pathLst>
              <a:path w="2996565" h="4906645">
                <a:moveTo>
                  <a:pt x="0" y="187574"/>
                </a:moveTo>
                <a:lnTo>
                  <a:pt x="6700" y="137710"/>
                </a:lnTo>
                <a:lnTo>
                  <a:pt x="25609" y="92902"/>
                </a:lnTo>
                <a:lnTo>
                  <a:pt x="54939" y="54939"/>
                </a:lnTo>
                <a:lnTo>
                  <a:pt x="92902" y="25609"/>
                </a:lnTo>
                <a:lnTo>
                  <a:pt x="137710" y="6700"/>
                </a:lnTo>
                <a:lnTo>
                  <a:pt x="187575" y="0"/>
                </a:lnTo>
                <a:lnTo>
                  <a:pt x="2808379" y="0"/>
                </a:lnTo>
                <a:lnTo>
                  <a:pt x="2858243" y="6700"/>
                </a:lnTo>
                <a:lnTo>
                  <a:pt x="2903051" y="25609"/>
                </a:lnTo>
                <a:lnTo>
                  <a:pt x="2941014" y="54939"/>
                </a:lnTo>
                <a:lnTo>
                  <a:pt x="2970344" y="92902"/>
                </a:lnTo>
                <a:lnTo>
                  <a:pt x="2989253" y="137710"/>
                </a:lnTo>
                <a:lnTo>
                  <a:pt x="2995954" y="187574"/>
                </a:lnTo>
                <a:lnTo>
                  <a:pt x="2995954" y="4718702"/>
                </a:lnTo>
                <a:lnTo>
                  <a:pt x="2989253" y="4768567"/>
                </a:lnTo>
                <a:lnTo>
                  <a:pt x="2970344" y="4813374"/>
                </a:lnTo>
                <a:lnTo>
                  <a:pt x="2941014" y="4851337"/>
                </a:lnTo>
                <a:lnTo>
                  <a:pt x="2903051" y="4880667"/>
                </a:lnTo>
                <a:lnTo>
                  <a:pt x="2858243" y="4899576"/>
                </a:lnTo>
                <a:lnTo>
                  <a:pt x="2808379" y="4906277"/>
                </a:lnTo>
                <a:lnTo>
                  <a:pt x="187575" y="4906277"/>
                </a:lnTo>
                <a:lnTo>
                  <a:pt x="137710" y="4899576"/>
                </a:lnTo>
                <a:lnTo>
                  <a:pt x="92902" y="4880667"/>
                </a:lnTo>
                <a:lnTo>
                  <a:pt x="54939" y="4851337"/>
                </a:lnTo>
                <a:lnTo>
                  <a:pt x="25609" y="4813374"/>
                </a:lnTo>
                <a:lnTo>
                  <a:pt x="6700" y="4768567"/>
                </a:lnTo>
                <a:lnTo>
                  <a:pt x="0" y="4718702"/>
                </a:lnTo>
                <a:lnTo>
                  <a:pt x="0" y="187574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3469004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ВЫБОРКА</a:t>
            </a:r>
            <a:r>
              <a:rPr spc="-60" dirty="0"/>
              <a:t> </a:t>
            </a:r>
            <a:r>
              <a:rPr spc="-5" dirty="0"/>
              <a:t>КОМПАНИЙ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0" spc="-125" dirty="0">
                <a:latin typeface="Microsoft Sans Serif"/>
                <a:cs typeface="Microsoft Sans Serif"/>
              </a:rPr>
              <a:t>ДЛЯ</a:t>
            </a:r>
            <a:r>
              <a:rPr b="0" spc="-10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ОНЛАЙН-ОПРОСА</a:t>
            </a:r>
          </a:p>
        </p:txBody>
      </p:sp>
      <p:sp>
        <p:nvSpPr>
          <p:cNvPr id="5" name="object 5"/>
          <p:cNvSpPr/>
          <p:nvPr/>
        </p:nvSpPr>
        <p:spPr>
          <a:xfrm>
            <a:off x="627016" y="163628"/>
            <a:ext cx="1271270" cy="274320"/>
          </a:xfrm>
          <a:custGeom>
            <a:avLst/>
            <a:gdLst/>
            <a:ahLst/>
            <a:cxnLst/>
            <a:rect l="l" t="t" r="r" b="b"/>
            <a:pathLst>
              <a:path w="1271270" h="274320">
                <a:moveTo>
                  <a:pt x="1133873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133873" y="273843"/>
                </a:lnTo>
                <a:lnTo>
                  <a:pt x="1177151" y="266863"/>
                </a:lnTo>
                <a:lnTo>
                  <a:pt x="1214737" y="247425"/>
                </a:lnTo>
                <a:lnTo>
                  <a:pt x="1244376" y="217786"/>
                </a:lnTo>
                <a:lnTo>
                  <a:pt x="1263814" y="180200"/>
                </a:lnTo>
                <a:lnTo>
                  <a:pt x="1270794" y="136922"/>
                </a:lnTo>
                <a:lnTo>
                  <a:pt x="1263814" y="93644"/>
                </a:lnTo>
                <a:lnTo>
                  <a:pt x="1244376" y="56057"/>
                </a:lnTo>
                <a:lnTo>
                  <a:pt x="1214737" y="26417"/>
                </a:lnTo>
                <a:lnTo>
                  <a:pt x="1177151" y="6980"/>
                </a:lnTo>
                <a:lnTo>
                  <a:pt x="113387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762418" y="227076"/>
            <a:ext cx="9912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выборка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компаний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819475" y="1401545"/>
            <a:ext cx="2968625" cy="4906645"/>
          </a:xfrm>
          <a:custGeom>
            <a:avLst/>
            <a:gdLst/>
            <a:ahLst/>
            <a:cxnLst/>
            <a:rect l="l" t="t" r="r" b="b"/>
            <a:pathLst>
              <a:path w="2968625" h="4906645">
                <a:moveTo>
                  <a:pt x="0" y="195778"/>
                </a:moveTo>
                <a:lnTo>
                  <a:pt x="5170" y="150888"/>
                </a:lnTo>
                <a:lnTo>
                  <a:pt x="19899" y="109680"/>
                </a:lnTo>
                <a:lnTo>
                  <a:pt x="43010" y="73329"/>
                </a:lnTo>
                <a:lnTo>
                  <a:pt x="73329" y="43010"/>
                </a:lnTo>
                <a:lnTo>
                  <a:pt x="109680" y="19899"/>
                </a:lnTo>
                <a:lnTo>
                  <a:pt x="150888" y="5170"/>
                </a:lnTo>
                <a:lnTo>
                  <a:pt x="195779" y="0"/>
                </a:lnTo>
                <a:lnTo>
                  <a:pt x="2772341" y="0"/>
                </a:lnTo>
                <a:lnTo>
                  <a:pt x="2817231" y="5170"/>
                </a:lnTo>
                <a:lnTo>
                  <a:pt x="2858439" y="19899"/>
                </a:lnTo>
                <a:lnTo>
                  <a:pt x="2894790" y="43010"/>
                </a:lnTo>
                <a:lnTo>
                  <a:pt x="2925109" y="73329"/>
                </a:lnTo>
                <a:lnTo>
                  <a:pt x="2948220" y="109680"/>
                </a:lnTo>
                <a:lnTo>
                  <a:pt x="2962949" y="150888"/>
                </a:lnTo>
                <a:lnTo>
                  <a:pt x="2968120" y="195778"/>
                </a:lnTo>
                <a:lnTo>
                  <a:pt x="2968120" y="4710498"/>
                </a:lnTo>
                <a:lnTo>
                  <a:pt x="2962949" y="4755388"/>
                </a:lnTo>
                <a:lnTo>
                  <a:pt x="2948220" y="4796596"/>
                </a:lnTo>
                <a:lnTo>
                  <a:pt x="2925109" y="4832947"/>
                </a:lnTo>
                <a:lnTo>
                  <a:pt x="2894790" y="4863266"/>
                </a:lnTo>
                <a:lnTo>
                  <a:pt x="2858439" y="4886377"/>
                </a:lnTo>
                <a:lnTo>
                  <a:pt x="2817231" y="4901106"/>
                </a:lnTo>
                <a:lnTo>
                  <a:pt x="2772341" y="4906277"/>
                </a:lnTo>
                <a:lnTo>
                  <a:pt x="195779" y="4906277"/>
                </a:lnTo>
                <a:lnTo>
                  <a:pt x="150888" y="4901106"/>
                </a:lnTo>
                <a:lnTo>
                  <a:pt x="109680" y="4886377"/>
                </a:lnTo>
                <a:lnTo>
                  <a:pt x="73329" y="4863266"/>
                </a:lnTo>
                <a:lnTo>
                  <a:pt x="43010" y="4832947"/>
                </a:lnTo>
                <a:lnTo>
                  <a:pt x="19899" y="4796596"/>
                </a:lnTo>
                <a:lnTo>
                  <a:pt x="5170" y="4755388"/>
                </a:lnTo>
                <a:lnTo>
                  <a:pt x="0" y="4710498"/>
                </a:lnTo>
                <a:lnTo>
                  <a:pt x="0" y="195778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1745828" y="1728215"/>
            <a:ext cx="7150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ТР</a:t>
            </a:r>
            <a:r>
              <a:rPr sz="1100" b="1" spc="5" dirty="0">
                <a:solidFill>
                  <a:srgbClr val="4756A0"/>
                </a:solidFill>
                <a:latin typeface="Arial"/>
                <a:cs typeface="Arial"/>
              </a:rPr>
              <a:t>АС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ЛЬ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3535" y="1508760"/>
            <a:ext cx="362712" cy="36576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524421" y="1609344"/>
            <a:ext cx="139890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350520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СЕГМЕНТ </a:t>
            </a:r>
            <a:r>
              <a:rPr sz="1100" b="1" spc="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(ОБЪЁМ</a:t>
            </a:r>
            <a:r>
              <a:rPr sz="1100" b="1" spc="-6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ВЫРУЧКИ)</a:t>
            </a:r>
            <a:endParaRPr sz="11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44334" y="1609344"/>
            <a:ext cx="109791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45720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КОЛИЧЕСТВО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5" dirty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ТРУД</a:t>
            </a:r>
            <a:r>
              <a:rPr sz="1100" b="1" spc="5" dirty="0">
                <a:solidFill>
                  <a:srgbClr val="4756A0"/>
                </a:solidFill>
                <a:latin typeface="Arial"/>
                <a:cs typeface="Arial"/>
              </a:rPr>
              <a:t>Н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К</a:t>
            </a: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endParaRPr sz="11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44583" y="1548383"/>
            <a:ext cx="365759" cy="311518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914400" y="2971800"/>
            <a:ext cx="9632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321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756A0"/>
                </a:solidFill>
                <a:latin typeface="Arial"/>
                <a:cs typeface="Arial"/>
              </a:rPr>
              <a:t>сельское, </a:t>
            </a:r>
            <a:r>
              <a:rPr sz="600" b="1" spc="4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756A0"/>
                </a:solidFill>
                <a:latin typeface="Arial"/>
                <a:cs typeface="Arial"/>
              </a:rPr>
              <a:t>лесное</a:t>
            </a:r>
            <a:r>
              <a:rPr sz="6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756A0"/>
                </a:solidFill>
                <a:latin typeface="Arial"/>
                <a:cs typeface="Arial"/>
              </a:rPr>
              <a:t>хозяйство,</a:t>
            </a:r>
            <a:r>
              <a:rPr sz="6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756A0"/>
                </a:solidFill>
                <a:latin typeface="Arial"/>
                <a:cs typeface="Arial"/>
              </a:rPr>
              <a:t>охота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62000" y="4648200"/>
            <a:ext cx="1221105" cy="10772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208279" marR="5080" indent="-196215" algn="ctr">
              <a:lnSpc>
                <a:spcPts val="700"/>
              </a:lnSpc>
              <a:spcBef>
                <a:spcPts val="140"/>
              </a:spcBef>
            </a:pPr>
            <a:r>
              <a:rPr lang="ru-RU" sz="600" b="1" dirty="0" smtClean="0">
                <a:solidFill>
                  <a:srgbClr val="4756A0"/>
                </a:solidFill>
                <a:latin typeface="Arial"/>
                <a:cs typeface="Arial"/>
              </a:rPr>
              <a:t>транспортировка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90600" y="2286000"/>
            <a:ext cx="708025" cy="20574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86360" marR="5080" indent="-74295">
              <a:lnSpc>
                <a:spcPts val="700"/>
              </a:lnSpc>
              <a:spcBef>
                <a:spcPts val="140"/>
              </a:spcBef>
            </a:pPr>
            <a:r>
              <a:rPr sz="600" b="1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600" b="1" spc="-5" dirty="0">
                <a:solidFill>
                  <a:srgbClr val="4756A0"/>
                </a:solidFill>
                <a:latin typeface="Arial"/>
                <a:cs typeface="Arial"/>
              </a:rPr>
              <a:t>б</a:t>
            </a:r>
            <a:r>
              <a:rPr sz="600" b="1" dirty="0">
                <a:solidFill>
                  <a:srgbClr val="4756A0"/>
                </a:solidFill>
                <a:latin typeface="Arial"/>
                <a:cs typeface="Arial"/>
              </a:rPr>
              <a:t>р</a:t>
            </a:r>
            <a:r>
              <a:rPr sz="600" b="1" spc="-5" dirty="0">
                <a:solidFill>
                  <a:srgbClr val="4756A0"/>
                </a:solidFill>
                <a:latin typeface="Arial"/>
                <a:cs typeface="Arial"/>
              </a:rPr>
              <a:t>аба</a:t>
            </a:r>
            <a:r>
              <a:rPr sz="600" b="1" dirty="0">
                <a:solidFill>
                  <a:srgbClr val="4756A0"/>
                </a:solidFill>
                <a:latin typeface="Arial"/>
                <a:cs typeface="Arial"/>
              </a:rPr>
              <a:t>тывающие  производства</a:t>
            </a:r>
            <a:endParaRPr sz="600" dirty="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4800600" y="4187952"/>
            <a:ext cx="1676400" cy="612648"/>
            <a:chOff x="4800600" y="4187952"/>
            <a:chExt cx="1710055" cy="685800"/>
          </a:xfrm>
        </p:grpSpPr>
        <p:sp>
          <p:nvSpPr>
            <p:cNvPr id="37" name="object 37"/>
            <p:cNvSpPr/>
            <p:nvPr/>
          </p:nvSpPr>
          <p:spPr>
            <a:xfrm flipH="1">
              <a:off x="4800600" y="4187952"/>
              <a:ext cx="544108" cy="685800"/>
            </a:xfrm>
            <a:custGeom>
              <a:avLst/>
              <a:gdLst/>
              <a:ahLst/>
              <a:cxnLst/>
              <a:rect l="l" t="t" r="r" b="b"/>
              <a:pathLst>
                <a:path w="79375" h="685800">
                  <a:moveTo>
                    <a:pt x="7892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78927" y="685800"/>
                  </a:lnTo>
                  <a:lnTo>
                    <a:pt x="7892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5344708" y="4187952"/>
              <a:ext cx="1165947" cy="685800"/>
            </a:xfrm>
            <a:custGeom>
              <a:avLst/>
              <a:gdLst/>
              <a:ahLst/>
              <a:cxnLst/>
              <a:rect l="l" t="t" r="r" b="b"/>
              <a:pathLst>
                <a:path w="1588134" h="685800">
                  <a:moveTo>
                    <a:pt x="158800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588007" y="685800"/>
                  </a:lnTo>
                  <a:lnTo>
                    <a:pt x="158800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4843591" y="3249167"/>
            <a:ext cx="1667063" cy="637033"/>
            <a:chOff x="4843591" y="3249167"/>
            <a:chExt cx="1667063" cy="685800"/>
          </a:xfrm>
        </p:grpSpPr>
        <p:sp>
          <p:nvSpPr>
            <p:cNvPr id="40" name="object 40"/>
            <p:cNvSpPr/>
            <p:nvPr/>
          </p:nvSpPr>
          <p:spPr>
            <a:xfrm>
              <a:off x="4843591" y="3249167"/>
              <a:ext cx="261809" cy="685800"/>
            </a:xfrm>
            <a:custGeom>
              <a:avLst/>
              <a:gdLst/>
              <a:ahLst/>
              <a:cxnLst/>
              <a:rect l="l" t="t" r="r" b="b"/>
              <a:pathLst>
                <a:path w="79375" h="685800">
                  <a:moveTo>
                    <a:pt x="7892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78927" y="685800"/>
                  </a:lnTo>
                  <a:lnTo>
                    <a:pt x="7892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5105400" y="3249167"/>
              <a:ext cx="1405254" cy="685800"/>
            </a:xfrm>
            <a:custGeom>
              <a:avLst/>
              <a:gdLst/>
              <a:ahLst/>
              <a:cxnLst/>
              <a:rect l="l" t="t" r="r" b="b"/>
              <a:pathLst>
                <a:path w="1588134" h="685800">
                  <a:moveTo>
                    <a:pt x="158800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588007" y="685800"/>
                  </a:lnTo>
                  <a:lnTo>
                    <a:pt x="158800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3" name="object 63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45</a:t>
            </a:fld>
            <a:endParaRPr dirty="0"/>
          </a:p>
        </p:txBody>
      </p:sp>
      <p:sp>
        <p:nvSpPr>
          <p:cNvPr id="46" name="object 46"/>
          <p:cNvSpPr txBox="1"/>
          <p:nvPr/>
        </p:nvSpPr>
        <p:spPr>
          <a:xfrm>
            <a:off x="4953000" y="4419600"/>
            <a:ext cx="3810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29</a:t>
            </a:r>
            <a:r>
              <a:rPr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800600" y="3505200"/>
            <a:ext cx="3810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14%</a:t>
            </a:r>
            <a:endParaRPr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886200" y="4191000"/>
            <a:ext cx="88201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650">
              <a:lnSpc>
                <a:spcPct val="100000"/>
              </a:lnSpc>
              <a:spcBef>
                <a:spcPts val="100"/>
              </a:spcBef>
            </a:pPr>
            <a:r>
              <a:rPr lang="ru-RU" sz="600" b="1" spc="-5" dirty="0" smtClean="0">
                <a:solidFill>
                  <a:srgbClr val="4756A0"/>
                </a:solidFill>
                <a:latin typeface="Arial"/>
                <a:cs typeface="Arial"/>
              </a:rPr>
              <a:t>малые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886200" y="3276600"/>
            <a:ext cx="882015" cy="10772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indent="120650">
              <a:lnSpc>
                <a:spcPts val="700"/>
              </a:lnSpc>
              <a:spcBef>
                <a:spcPts val="140"/>
              </a:spcBef>
            </a:pPr>
            <a:r>
              <a:rPr lang="ru-RU" sz="600" b="1" dirty="0" smtClean="0">
                <a:solidFill>
                  <a:srgbClr val="4756A0"/>
                </a:solidFill>
                <a:latin typeface="Arial"/>
                <a:cs typeface="Arial"/>
              </a:rPr>
              <a:t>средние</a:t>
            </a:r>
            <a:endParaRPr sz="600" b="1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886200" y="2286000"/>
            <a:ext cx="882015" cy="10772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indent="120650">
              <a:lnSpc>
                <a:spcPts val="700"/>
              </a:lnSpc>
              <a:spcBef>
                <a:spcPts val="140"/>
              </a:spcBef>
            </a:pPr>
            <a:r>
              <a:rPr lang="ru-RU" sz="600" b="1" spc="-5" dirty="0" smtClean="0">
                <a:solidFill>
                  <a:srgbClr val="4756A0"/>
                </a:solidFill>
                <a:latin typeface="Arial"/>
                <a:cs typeface="Arial"/>
              </a:rPr>
              <a:t>крупные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162800" y="2514600"/>
            <a:ext cx="46863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756A0"/>
                </a:solidFill>
                <a:latin typeface="Arial"/>
                <a:cs typeface="Arial"/>
              </a:rPr>
              <a:t>251</a:t>
            </a:r>
            <a:r>
              <a:rPr sz="6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6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756A0"/>
                </a:solidFill>
                <a:latin typeface="Arial"/>
                <a:cs typeface="Arial"/>
              </a:rPr>
              <a:t>более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315200" y="3276600"/>
            <a:ext cx="30924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35" dirty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r>
              <a:rPr sz="600" b="1" dirty="0">
                <a:solidFill>
                  <a:srgbClr val="4756A0"/>
                </a:solidFill>
                <a:latin typeface="Arial"/>
                <a:cs typeface="Arial"/>
              </a:rPr>
              <a:t>0</a:t>
            </a:r>
            <a:r>
              <a:rPr sz="600" b="1" spc="-10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spc="-35" dirty="0" smtClean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r>
              <a:rPr sz="600" b="1" spc="-5" dirty="0" smtClean="0">
                <a:solidFill>
                  <a:srgbClr val="4756A0"/>
                </a:solidFill>
                <a:latin typeface="Arial"/>
                <a:cs typeface="Arial"/>
              </a:rPr>
              <a:t>-</a:t>
            </a:r>
            <a:r>
              <a:rPr sz="600" b="1" spc="-35" dirty="0" smtClean="0">
                <a:solidFill>
                  <a:srgbClr val="4756A0"/>
                </a:solidFill>
                <a:latin typeface="Arial"/>
                <a:cs typeface="Arial"/>
              </a:rPr>
              <a:t>2</a:t>
            </a:r>
            <a:r>
              <a:rPr sz="600" b="1" dirty="0" smtClean="0">
                <a:solidFill>
                  <a:srgbClr val="4756A0"/>
                </a:solidFill>
                <a:latin typeface="Arial"/>
                <a:cs typeface="Arial"/>
              </a:rPr>
              <a:t>50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315200" y="4114800"/>
            <a:ext cx="2540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35" dirty="0">
                <a:solidFill>
                  <a:srgbClr val="4756A0"/>
                </a:solidFill>
                <a:latin typeface="Arial"/>
                <a:cs typeface="Arial"/>
              </a:rPr>
              <a:t>5</a:t>
            </a:r>
            <a:r>
              <a:rPr sz="600" b="1" dirty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r>
              <a:rPr sz="600" b="1" spc="-10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4756A0"/>
                </a:solidFill>
                <a:latin typeface="Arial"/>
                <a:cs typeface="Arial"/>
              </a:rPr>
              <a:t>-</a:t>
            </a:r>
            <a:r>
              <a:rPr sz="600" b="1" spc="-35" dirty="0">
                <a:solidFill>
                  <a:srgbClr val="4756A0"/>
                </a:solidFill>
                <a:latin typeface="Arial"/>
                <a:cs typeface="Arial"/>
              </a:rPr>
              <a:t>100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315200" y="5105400"/>
            <a:ext cx="25844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600" b="1" spc="-35" dirty="0" smtClean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r>
              <a:rPr sz="600" b="1" spc="-5" dirty="0" smtClean="0">
                <a:solidFill>
                  <a:srgbClr val="4756A0"/>
                </a:solidFill>
                <a:latin typeface="Arial"/>
                <a:cs typeface="Arial"/>
              </a:rPr>
              <a:t>-</a:t>
            </a:r>
            <a:r>
              <a:rPr sz="600" b="1" dirty="0" smtClean="0">
                <a:solidFill>
                  <a:srgbClr val="4756A0"/>
                </a:solidFill>
                <a:latin typeface="Arial"/>
                <a:cs typeface="Arial"/>
              </a:rPr>
              <a:t>5</a:t>
            </a:r>
            <a:r>
              <a:rPr sz="600" b="1" spc="-10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4756A0"/>
                </a:solidFill>
                <a:latin typeface="Arial"/>
                <a:cs typeface="Arial"/>
              </a:rPr>
              <a:t>0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73" name="object 26"/>
          <p:cNvSpPr txBox="1"/>
          <p:nvPr/>
        </p:nvSpPr>
        <p:spPr>
          <a:xfrm>
            <a:off x="7696200" y="2286000"/>
            <a:ext cx="304800" cy="559127"/>
          </a:xfrm>
          <a:prstGeom prst="rect">
            <a:avLst/>
          </a:prstGeom>
          <a:solidFill>
            <a:srgbClr val="4756A0"/>
          </a:solidFill>
        </p:spPr>
        <p:txBody>
          <a:bodyPr vert="horz" wrap="square" lIns="0" tIns="66040" rIns="0" bIns="0" rtlCol="0">
            <a:spAutoFit/>
          </a:bodyPr>
          <a:lstStyle/>
          <a:p>
            <a:pPr marL="96520">
              <a:lnSpc>
                <a:spcPct val="200000"/>
              </a:lnSpc>
            </a:pPr>
            <a:endParaRPr lang="ru-RU" sz="800" dirty="0" smtClean="0">
              <a:solidFill>
                <a:schemeClr val="bg1"/>
              </a:solidFill>
              <a:latin typeface="Microsoft Sans Serif"/>
              <a:cs typeface="Microsoft Sans Serif"/>
            </a:endParaRPr>
          </a:p>
          <a:p>
            <a:pPr marL="96520">
              <a:lnSpc>
                <a:spcPct val="200000"/>
              </a:lnSpc>
            </a:pPr>
            <a:endParaRPr sz="800" dirty="0">
              <a:solidFill>
                <a:schemeClr val="bg1"/>
              </a:solidFill>
              <a:latin typeface="Microsoft Sans Serif"/>
              <a:cs typeface="Microsoft Sans Serif"/>
            </a:endParaRPr>
          </a:p>
        </p:txBody>
      </p:sp>
      <p:sp>
        <p:nvSpPr>
          <p:cNvPr id="74" name="object 26"/>
          <p:cNvSpPr txBox="1"/>
          <p:nvPr/>
        </p:nvSpPr>
        <p:spPr>
          <a:xfrm>
            <a:off x="8001000" y="2286000"/>
            <a:ext cx="1600200" cy="559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0" tIns="66040" rIns="0" bIns="0" rtlCol="0">
            <a:spAutoFit/>
          </a:bodyPr>
          <a:lstStyle/>
          <a:p>
            <a:pPr marL="96520">
              <a:lnSpc>
                <a:spcPct val="200000"/>
              </a:lnSpc>
            </a:pPr>
            <a:endParaRPr lang="ru-RU" sz="800" dirty="0" smtClean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  <a:p>
            <a:pPr marL="96520">
              <a:lnSpc>
                <a:spcPct val="200000"/>
              </a:lnSpc>
            </a:pPr>
            <a:endParaRPr sz="80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620000" y="2438400"/>
            <a:ext cx="609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14%</a:t>
            </a:r>
            <a:endParaRPr lang="ru-RU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object 26"/>
          <p:cNvSpPr txBox="1"/>
          <p:nvPr/>
        </p:nvSpPr>
        <p:spPr>
          <a:xfrm>
            <a:off x="8458200" y="3124200"/>
            <a:ext cx="1143000" cy="559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0" tIns="66040" rIns="0" bIns="0" rtlCol="0">
            <a:spAutoFit/>
          </a:bodyPr>
          <a:lstStyle/>
          <a:p>
            <a:pPr marL="96520">
              <a:lnSpc>
                <a:spcPct val="200000"/>
              </a:lnSpc>
            </a:pPr>
            <a:endParaRPr lang="ru-RU" sz="800" dirty="0" smtClean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  <a:p>
            <a:pPr marL="96520">
              <a:lnSpc>
                <a:spcPct val="200000"/>
              </a:lnSpc>
            </a:pPr>
            <a:endParaRPr sz="80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</p:txBody>
      </p:sp>
      <p:grpSp>
        <p:nvGrpSpPr>
          <p:cNvPr id="81" name="object 36"/>
          <p:cNvGrpSpPr/>
          <p:nvPr/>
        </p:nvGrpSpPr>
        <p:grpSpPr>
          <a:xfrm>
            <a:off x="7696200" y="4953000"/>
            <a:ext cx="1905000" cy="609600"/>
            <a:chOff x="4843589" y="4187952"/>
            <a:chExt cx="1667066" cy="685800"/>
          </a:xfrm>
        </p:grpSpPr>
        <p:sp>
          <p:nvSpPr>
            <p:cNvPr id="83" name="object 38"/>
            <p:cNvSpPr/>
            <p:nvPr/>
          </p:nvSpPr>
          <p:spPr>
            <a:xfrm>
              <a:off x="4910274" y="4187952"/>
              <a:ext cx="1600381" cy="685800"/>
            </a:xfrm>
            <a:custGeom>
              <a:avLst/>
              <a:gdLst/>
              <a:ahLst/>
              <a:cxnLst/>
              <a:rect l="l" t="t" r="r" b="b"/>
              <a:pathLst>
                <a:path w="1588134" h="685800">
                  <a:moveTo>
                    <a:pt x="158800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588007" y="685800"/>
                  </a:lnTo>
                  <a:lnTo>
                    <a:pt x="158800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2" name="object 37"/>
            <p:cNvSpPr/>
            <p:nvPr/>
          </p:nvSpPr>
          <p:spPr>
            <a:xfrm flipH="1">
              <a:off x="4843589" y="4187952"/>
              <a:ext cx="466778" cy="685800"/>
            </a:xfrm>
            <a:custGeom>
              <a:avLst/>
              <a:gdLst/>
              <a:ahLst/>
              <a:cxnLst/>
              <a:rect l="l" t="t" r="r" b="b"/>
              <a:pathLst>
                <a:path w="79375" h="685800">
                  <a:moveTo>
                    <a:pt x="7892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78927" y="685800"/>
                  </a:lnTo>
                  <a:lnTo>
                    <a:pt x="7892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7772400" y="5181600"/>
            <a:ext cx="53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29%</a:t>
            </a:r>
            <a:endParaRPr lang="ru-RU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5" name="object 39"/>
          <p:cNvGrpSpPr/>
          <p:nvPr/>
        </p:nvGrpSpPr>
        <p:grpSpPr>
          <a:xfrm>
            <a:off x="7696200" y="3962400"/>
            <a:ext cx="1905000" cy="609600"/>
            <a:chOff x="4843591" y="3249167"/>
            <a:chExt cx="1667063" cy="685800"/>
          </a:xfrm>
        </p:grpSpPr>
        <p:sp>
          <p:nvSpPr>
            <p:cNvPr id="87" name="object 41"/>
            <p:cNvSpPr/>
            <p:nvPr/>
          </p:nvSpPr>
          <p:spPr>
            <a:xfrm>
              <a:off x="5043639" y="3249167"/>
              <a:ext cx="1467015" cy="685800"/>
            </a:xfrm>
            <a:custGeom>
              <a:avLst/>
              <a:gdLst/>
              <a:ahLst/>
              <a:cxnLst/>
              <a:rect l="l" t="t" r="r" b="b"/>
              <a:pathLst>
                <a:path w="1588134" h="685800">
                  <a:moveTo>
                    <a:pt x="158800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588007" y="685800"/>
                  </a:lnTo>
                  <a:lnTo>
                    <a:pt x="158800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6" name="object 40"/>
            <p:cNvSpPr/>
            <p:nvPr/>
          </p:nvSpPr>
          <p:spPr>
            <a:xfrm>
              <a:off x="4843591" y="3249167"/>
              <a:ext cx="266730" cy="685800"/>
            </a:xfrm>
            <a:custGeom>
              <a:avLst/>
              <a:gdLst/>
              <a:ahLst/>
              <a:cxnLst/>
              <a:rect l="l" t="t" r="r" b="b"/>
              <a:pathLst>
                <a:path w="79375" h="685800">
                  <a:moveTo>
                    <a:pt x="7892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78927" y="685800"/>
                  </a:lnTo>
                  <a:lnTo>
                    <a:pt x="7892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7620000" y="4191000"/>
            <a:ext cx="838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14%</a:t>
            </a:r>
            <a:endParaRPr lang="ru-RU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9" name="object 36"/>
          <p:cNvGrpSpPr/>
          <p:nvPr/>
        </p:nvGrpSpPr>
        <p:grpSpPr>
          <a:xfrm>
            <a:off x="2057400" y="3810000"/>
            <a:ext cx="1514664" cy="612648"/>
            <a:chOff x="4843591" y="4187952"/>
            <a:chExt cx="1667064" cy="685800"/>
          </a:xfrm>
        </p:grpSpPr>
        <p:sp>
          <p:nvSpPr>
            <p:cNvPr id="90" name="object 37"/>
            <p:cNvSpPr/>
            <p:nvPr/>
          </p:nvSpPr>
          <p:spPr>
            <a:xfrm>
              <a:off x="4843591" y="4187952"/>
              <a:ext cx="251601" cy="685800"/>
            </a:xfrm>
            <a:custGeom>
              <a:avLst/>
              <a:gdLst/>
              <a:ahLst/>
              <a:cxnLst/>
              <a:rect l="l" t="t" r="r" b="b"/>
              <a:pathLst>
                <a:path w="79375" h="685800">
                  <a:moveTo>
                    <a:pt x="7892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78927" y="685800"/>
                  </a:lnTo>
                  <a:lnTo>
                    <a:pt x="7892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1" name="object 38"/>
            <p:cNvSpPr/>
            <p:nvPr/>
          </p:nvSpPr>
          <p:spPr>
            <a:xfrm>
              <a:off x="5095192" y="4187952"/>
              <a:ext cx="1415463" cy="685800"/>
            </a:xfrm>
            <a:custGeom>
              <a:avLst/>
              <a:gdLst/>
              <a:ahLst/>
              <a:cxnLst/>
              <a:rect l="l" t="t" r="r" b="b"/>
              <a:pathLst>
                <a:path w="1588134" h="685800">
                  <a:moveTo>
                    <a:pt x="158800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588007" y="685800"/>
                  </a:lnTo>
                  <a:lnTo>
                    <a:pt x="158800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2" name="TextBox 91"/>
          <p:cNvSpPr txBox="1"/>
          <p:nvPr/>
        </p:nvSpPr>
        <p:spPr>
          <a:xfrm>
            <a:off x="2286000" y="3962400"/>
            <a:ext cx="609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14,0%</a:t>
            </a:r>
            <a:endParaRPr lang="ru-RU" sz="900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3" name="object 36"/>
          <p:cNvGrpSpPr/>
          <p:nvPr/>
        </p:nvGrpSpPr>
        <p:grpSpPr>
          <a:xfrm>
            <a:off x="2057400" y="2971800"/>
            <a:ext cx="1438464" cy="609600"/>
            <a:chOff x="4843592" y="4187952"/>
            <a:chExt cx="1667063" cy="685800"/>
          </a:xfrm>
        </p:grpSpPr>
        <p:sp>
          <p:nvSpPr>
            <p:cNvPr id="95" name="object 38"/>
            <p:cNvSpPr/>
            <p:nvPr/>
          </p:nvSpPr>
          <p:spPr>
            <a:xfrm>
              <a:off x="5011325" y="4187952"/>
              <a:ext cx="1499330" cy="685800"/>
            </a:xfrm>
            <a:custGeom>
              <a:avLst/>
              <a:gdLst/>
              <a:ahLst/>
              <a:cxnLst/>
              <a:rect l="l" t="t" r="r" b="b"/>
              <a:pathLst>
                <a:path w="1588134" h="685800">
                  <a:moveTo>
                    <a:pt x="158800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588007" y="685800"/>
                  </a:lnTo>
                  <a:lnTo>
                    <a:pt x="158800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4" name="object 37"/>
            <p:cNvSpPr/>
            <p:nvPr/>
          </p:nvSpPr>
          <p:spPr>
            <a:xfrm>
              <a:off x="4843592" y="4187952"/>
              <a:ext cx="529858" cy="685800"/>
            </a:xfrm>
            <a:custGeom>
              <a:avLst/>
              <a:gdLst/>
              <a:ahLst/>
              <a:cxnLst/>
              <a:rect l="l" t="t" r="r" b="b"/>
              <a:pathLst>
                <a:path w="79375" h="685800">
                  <a:moveTo>
                    <a:pt x="7892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78927" y="685800"/>
                  </a:lnTo>
                  <a:lnTo>
                    <a:pt x="7892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6" name="Прямоугольник 95"/>
          <p:cNvSpPr/>
          <p:nvPr/>
        </p:nvSpPr>
        <p:spPr>
          <a:xfrm>
            <a:off x="2438400" y="3200400"/>
            <a:ext cx="51167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22,0%</a:t>
            </a:r>
            <a:endParaRPr lang="ru-RU" sz="900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7" name="object 36"/>
          <p:cNvGrpSpPr/>
          <p:nvPr/>
        </p:nvGrpSpPr>
        <p:grpSpPr>
          <a:xfrm>
            <a:off x="2057400" y="2209800"/>
            <a:ext cx="1438464" cy="609600"/>
            <a:chOff x="4843592" y="4187952"/>
            <a:chExt cx="1667063" cy="685800"/>
          </a:xfrm>
        </p:grpSpPr>
        <p:sp>
          <p:nvSpPr>
            <p:cNvPr id="98" name="object 38"/>
            <p:cNvSpPr/>
            <p:nvPr/>
          </p:nvSpPr>
          <p:spPr>
            <a:xfrm>
              <a:off x="5011325" y="4187952"/>
              <a:ext cx="1499330" cy="685800"/>
            </a:xfrm>
            <a:custGeom>
              <a:avLst/>
              <a:gdLst/>
              <a:ahLst/>
              <a:cxnLst/>
              <a:rect l="l" t="t" r="r" b="b"/>
              <a:pathLst>
                <a:path w="1588134" h="685800">
                  <a:moveTo>
                    <a:pt x="158800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588007" y="685800"/>
                  </a:lnTo>
                  <a:lnTo>
                    <a:pt x="158800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9" name="object 37"/>
            <p:cNvSpPr/>
            <p:nvPr/>
          </p:nvSpPr>
          <p:spPr>
            <a:xfrm>
              <a:off x="4843592" y="4187952"/>
              <a:ext cx="883096" cy="685800"/>
            </a:xfrm>
            <a:custGeom>
              <a:avLst/>
              <a:gdLst/>
              <a:ahLst/>
              <a:cxnLst/>
              <a:rect l="l" t="t" r="r" b="b"/>
              <a:pathLst>
                <a:path w="79375" h="685800">
                  <a:moveTo>
                    <a:pt x="7892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78927" y="685800"/>
                  </a:lnTo>
                  <a:lnTo>
                    <a:pt x="7892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1" name="Прямоугольник 100"/>
          <p:cNvSpPr/>
          <p:nvPr/>
        </p:nvSpPr>
        <p:spPr>
          <a:xfrm>
            <a:off x="2819400" y="2438400"/>
            <a:ext cx="51167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50,0%</a:t>
            </a:r>
            <a:endParaRPr lang="ru-RU" sz="900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71800" y="1524000"/>
            <a:ext cx="362711" cy="362712"/>
          </a:xfrm>
          <a:prstGeom prst="rect">
            <a:avLst/>
          </a:prstGeom>
        </p:spPr>
      </p:pic>
      <p:sp>
        <p:nvSpPr>
          <p:cNvPr id="66" name="Овал 65">
            <a:hlinkClick r:id="rId5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65" name="object 36"/>
          <p:cNvGrpSpPr/>
          <p:nvPr/>
        </p:nvGrpSpPr>
        <p:grpSpPr>
          <a:xfrm>
            <a:off x="4800600" y="5029200"/>
            <a:ext cx="1667064" cy="612648"/>
            <a:chOff x="4843591" y="4187952"/>
            <a:chExt cx="1667064" cy="685800"/>
          </a:xfrm>
        </p:grpSpPr>
        <p:sp>
          <p:nvSpPr>
            <p:cNvPr id="67" name="object 37"/>
            <p:cNvSpPr/>
            <p:nvPr/>
          </p:nvSpPr>
          <p:spPr>
            <a:xfrm>
              <a:off x="4843591" y="4187952"/>
              <a:ext cx="304800" cy="685800"/>
            </a:xfrm>
            <a:custGeom>
              <a:avLst/>
              <a:gdLst/>
              <a:ahLst/>
              <a:cxnLst/>
              <a:rect l="l" t="t" r="r" b="b"/>
              <a:pathLst>
                <a:path w="79375" h="685800">
                  <a:moveTo>
                    <a:pt x="7892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78927" y="685800"/>
                  </a:lnTo>
                  <a:lnTo>
                    <a:pt x="7892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8" name="object 38"/>
            <p:cNvSpPr/>
            <p:nvPr/>
          </p:nvSpPr>
          <p:spPr>
            <a:xfrm>
              <a:off x="5148391" y="4187952"/>
              <a:ext cx="1362264" cy="685800"/>
            </a:xfrm>
            <a:custGeom>
              <a:avLst/>
              <a:gdLst/>
              <a:ahLst/>
              <a:cxnLst/>
              <a:rect l="l" t="t" r="r" b="b"/>
              <a:pathLst>
                <a:path w="1588134" h="685800">
                  <a:moveTo>
                    <a:pt x="158800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588007" y="685800"/>
                  </a:lnTo>
                  <a:lnTo>
                    <a:pt x="158800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9" name="object 50"/>
          <p:cNvSpPr txBox="1"/>
          <p:nvPr/>
        </p:nvSpPr>
        <p:spPr>
          <a:xfrm>
            <a:off x="3886200" y="5029200"/>
            <a:ext cx="88201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650">
              <a:lnSpc>
                <a:spcPct val="100000"/>
              </a:lnSpc>
              <a:spcBef>
                <a:spcPts val="100"/>
              </a:spcBef>
            </a:pPr>
            <a:r>
              <a:rPr lang="ru-RU" sz="600" b="1" spc="-5" dirty="0" smtClean="0">
                <a:solidFill>
                  <a:srgbClr val="4756A0"/>
                </a:solidFill>
                <a:latin typeface="Arial"/>
                <a:cs typeface="Arial"/>
              </a:rPr>
              <a:t>микро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79" name="object 46"/>
          <p:cNvSpPr txBox="1"/>
          <p:nvPr/>
        </p:nvSpPr>
        <p:spPr>
          <a:xfrm>
            <a:off x="4800600" y="5257800"/>
            <a:ext cx="3810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0" name="object 36"/>
          <p:cNvGrpSpPr/>
          <p:nvPr/>
        </p:nvGrpSpPr>
        <p:grpSpPr>
          <a:xfrm>
            <a:off x="2057400" y="4648200"/>
            <a:ext cx="1514664" cy="612648"/>
            <a:chOff x="4843591" y="4187952"/>
            <a:chExt cx="1667064" cy="685800"/>
          </a:xfrm>
        </p:grpSpPr>
        <p:sp>
          <p:nvSpPr>
            <p:cNvPr id="100" name="object 37"/>
            <p:cNvSpPr/>
            <p:nvPr/>
          </p:nvSpPr>
          <p:spPr>
            <a:xfrm>
              <a:off x="4843591" y="4187952"/>
              <a:ext cx="83867" cy="685800"/>
            </a:xfrm>
            <a:custGeom>
              <a:avLst/>
              <a:gdLst/>
              <a:ahLst/>
              <a:cxnLst/>
              <a:rect l="l" t="t" r="r" b="b"/>
              <a:pathLst>
                <a:path w="79375" h="685800">
                  <a:moveTo>
                    <a:pt x="7892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78927" y="685800"/>
                  </a:lnTo>
                  <a:lnTo>
                    <a:pt x="7892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3" name="object 38"/>
            <p:cNvSpPr/>
            <p:nvPr/>
          </p:nvSpPr>
          <p:spPr>
            <a:xfrm>
              <a:off x="4927458" y="4187952"/>
              <a:ext cx="1583197" cy="685800"/>
            </a:xfrm>
            <a:custGeom>
              <a:avLst/>
              <a:gdLst/>
              <a:ahLst/>
              <a:cxnLst/>
              <a:rect l="l" t="t" r="r" b="b"/>
              <a:pathLst>
                <a:path w="1588134" h="685800">
                  <a:moveTo>
                    <a:pt x="158800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588007" y="685800"/>
                  </a:lnTo>
                  <a:lnTo>
                    <a:pt x="158800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04" name="object 36"/>
          <p:cNvGrpSpPr/>
          <p:nvPr/>
        </p:nvGrpSpPr>
        <p:grpSpPr>
          <a:xfrm>
            <a:off x="2057400" y="5486400"/>
            <a:ext cx="1514664" cy="612648"/>
            <a:chOff x="4843591" y="4187952"/>
            <a:chExt cx="1667064" cy="685800"/>
          </a:xfrm>
        </p:grpSpPr>
        <p:sp>
          <p:nvSpPr>
            <p:cNvPr id="105" name="object 37"/>
            <p:cNvSpPr/>
            <p:nvPr/>
          </p:nvSpPr>
          <p:spPr>
            <a:xfrm>
              <a:off x="4843591" y="4187952"/>
              <a:ext cx="83867" cy="685800"/>
            </a:xfrm>
            <a:custGeom>
              <a:avLst/>
              <a:gdLst/>
              <a:ahLst/>
              <a:cxnLst/>
              <a:rect l="l" t="t" r="r" b="b"/>
              <a:pathLst>
                <a:path w="79375" h="685800">
                  <a:moveTo>
                    <a:pt x="7892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78927" y="685800"/>
                  </a:lnTo>
                  <a:lnTo>
                    <a:pt x="7892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6" name="object 38"/>
            <p:cNvSpPr/>
            <p:nvPr/>
          </p:nvSpPr>
          <p:spPr>
            <a:xfrm>
              <a:off x="4927458" y="4187952"/>
              <a:ext cx="1583197" cy="685800"/>
            </a:xfrm>
            <a:custGeom>
              <a:avLst/>
              <a:gdLst/>
              <a:ahLst/>
              <a:cxnLst/>
              <a:rect l="l" t="t" r="r" b="b"/>
              <a:pathLst>
                <a:path w="1588134" h="685800">
                  <a:moveTo>
                    <a:pt x="1588007" y="0"/>
                  </a:moveTo>
                  <a:lnTo>
                    <a:pt x="0" y="0"/>
                  </a:lnTo>
                  <a:lnTo>
                    <a:pt x="0" y="685800"/>
                  </a:lnTo>
                  <a:lnTo>
                    <a:pt x="1588007" y="685800"/>
                  </a:lnTo>
                  <a:lnTo>
                    <a:pt x="158800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7" name="object 32"/>
          <p:cNvSpPr txBox="1"/>
          <p:nvPr/>
        </p:nvSpPr>
        <p:spPr>
          <a:xfrm>
            <a:off x="762000" y="3810000"/>
            <a:ext cx="1221105" cy="10772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208279" marR="5080" indent="-196215" algn="ctr">
              <a:lnSpc>
                <a:spcPts val="700"/>
              </a:lnSpc>
              <a:spcBef>
                <a:spcPts val="140"/>
              </a:spcBef>
            </a:pPr>
            <a:r>
              <a:rPr lang="ru-RU" sz="600" b="1" dirty="0" smtClean="0">
                <a:solidFill>
                  <a:srgbClr val="4756A0"/>
                </a:solidFill>
                <a:latin typeface="Arial"/>
                <a:cs typeface="Arial"/>
              </a:rPr>
              <a:t>строительство</a:t>
            </a:r>
            <a:endParaRPr sz="600" b="1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108" name="object 32"/>
          <p:cNvSpPr txBox="1"/>
          <p:nvPr/>
        </p:nvSpPr>
        <p:spPr>
          <a:xfrm>
            <a:off x="762000" y="5486400"/>
            <a:ext cx="1221105" cy="19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208279" marR="5080" indent="-196215" algn="ctr">
              <a:lnSpc>
                <a:spcPts val="700"/>
              </a:lnSpc>
              <a:spcBef>
                <a:spcPts val="140"/>
              </a:spcBef>
            </a:pPr>
            <a:r>
              <a:rPr lang="ru-RU" sz="600" b="1" dirty="0" smtClean="0">
                <a:solidFill>
                  <a:srgbClr val="4756A0"/>
                </a:solidFill>
                <a:latin typeface="Arial"/>
                <a:cs typeface="Arial"/>
              </a:rPr>
              <a:t>торговля оптовая, розничная, ремонт автомобилей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2133600" y="4800600"/>
            <a:ext cx="76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7,0%</a:t>
            </a:r>
            <a:endParaRPr lang="ru-RU" sz="900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2133600" y="5638800"/>
            <a:ext cx="685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7,0%</a:t>
            </a:r>
            <a:endParaRPr lang="ru-RU" sz="900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object 26"/>
          <p:cNvSpPr txBox="1"/>
          <p:nvPr/>
        </p:nvSpPr>
        <p:spPr>
          <a:xfrm>
            <a:off x="5486400" y="2286000"/>
            <a:ext cx="990600" cy="559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0" tIns="66040" rIns="0" bIns="0" rtlCol="0">
            <a:spAutoFit/>
          </a:bodyPr>
          <a:lstStyle/>
          <a:p>
            <a:pPr marL="96520">
              <a:lnSpc>
                <a:spcPct val="200000"/>
              </a:lnSpc>
            </a:pPr>
            <a:endParaRPr lang="ru-RU" sz="800" dirty="0" smtClean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  <a:p>
            <a:pPr marL="96520">
              <a:lnSpc>
                <a:spcPct val="200000"/>
              </a:lnSpc>
            </a:pPr>
            <a:endParaRPr sz="800" dirty="0">
              <a:solidFill>
                <a:sysClr val="windowText" lastClr="000000"/>
              </a:solidFill>
              <a:latin typeface="Microsoft Sans Serif"/>
              <a:cs typeface="Microsoft Sans Serif"/>
            </a:endParaRPr>
          </a:p>
        </p:txBody>
      </p:sp>
      <p:sp>
        <p:nvSpPr>
          <p:cNvPr id="70" name="object 26"/>
          <p:cNvSpPr txBox="1"/>
          <p:nvPr/>
        </p:nvSpPr>
        <p:spPr>
          <a:xfrm>
            <a:off x="4800600" y="2286000"/>
            <a:ext cx="914400" cy="559127"/>
          </a:xfrm>
          <a:prstGeom prst="rect">
            <a:avLst/>
          </a:prstGeom>
          <a:solidFill>
            <a:srgbClr val="4756A0"/>
          </a:solidFill>
        </p:spPr>
        <p:txBody>
          <a:bodyPr vert="horz" wrap="square" lIns="0" tIns="66040" rIns="0" bIns="0" rtlCol="0">
            <a:spAutoFit/>
          </a:bodyPr>
          <a:lstStyle/>
          <a:p>
            <a:pPr marL="96520">
              <a:lnSpc>
                <a:spcPct val="200000"/>
              </a:lnSpc>
            </a:pPr>
            <a:r>
              <a:rPr lang="ru-RU" sz="80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5</a:t>
            </a:r>
            <a:r>
              <a:rPr sz="80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7</a:t>
            </a:r>
            <a:r>
              <a:rPr lang="ru-RU" sz="80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,</a:t>
            </a:r>
            <a:r>
              <a:rPr sz="80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1</a:t>
            </a:r>
            <a:endParaRPr lang="ru-RU" sz="800" dirty="0" smtClean="0">
              <a:solidFill>
                <a:srgbClr val="4756A0"/>
              </a:solidFill>
              <a:latin typeface="Microsoft Sans Serif"/>
              <a:cs typeface="Microsoft Sans Serif"/>
            </a:endParaRPr>
          </a:p>
          <a:p>
            <a:pPr marL="96520">
              <a:lnSpc>
                <a:spcPct val="200000"/>
              </a:lnSpc>
            </a:pPr>
            <a:r>
              <a:rPr sz="80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%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5029200" y="2438400"/>
            <a:ext cx="685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43%</a:t>
            </a:r>
            <a:endParaRPr lang="ru-RU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object 26"/>
          <p:cNvSpPr txBox="1"/>
          <p:nvPr/>
        </p:nvSpPr>
        <p:spPr>
          <a:xfrm>
            <a:off x="7696200" y="3124200"/>
            <a:ext cx="838200" cy="559127"/>
          </a:xfrm>
          <a:prstGeom prst="rect">
            <a:avLst/>
          </a:prstGeom>
          <a:solidFill>
            <a:srgbClr val="4756A0"/>
          </a:solidFill>
        </p:spPr>
        <p:txBody>
          <a:bodyPr vert="horz" wrap="square" lIns="0" tIns="66040" rIns="0" bIns="0" rtlCol="0">
            <a:spAutoFit/>
          </a:bodyPr>
          <a:lstStyle/>
          <a:p>
            <a:pPr marL="96520">
              <a:lnSpc>
                <a:spcPct val="200000"/>
              </a:lnSpc>
            </a:pPr>
            <a:endParaRPr lang="ru-RU" sz="800" dirty="0" smtClean="0">
              <a:latin typeface="Microsoft Sans Serif"/>
              <a:cs typeface="Microsoft Sans Serif"/>
            </a:endParaRPr>
          </a:p>
          <a:p>
            <a:pPr marL="96520">
              <a:lnSpc>
                <a:spcPct val="200000"/>
              </a:lnSpc>
            </a:pP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848600" y="3276600"/>
            <a:ext cx="838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43%</a:t>
            </a:r>
            <a:endParaRPr lang="ru-RU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8"/>
          <p:cNvSpPr/>
          <p:nvPr/>
        </p:nvSpPr>
        <p:spPr>
          <a:xfrm>
            <a:off x="3733800" y="4038600"/>
            <a:ext cx="2968625" cy="2191521"/>
          </a:xfrm>
          <a:custGeom>
            <a:avLst/>
            <a:gdLst/>
            <a:ahLst/>
            <a:cxnLst/>
            <a:rect l="l" t="t" r="r" b="b"/>
            <a:pathLst>
              <a:path w="2968625" h="4537075">
                <a:moveTo>
                  <a:pt x="2711968" y="0"/>
                </a:moveTo>
                <a:lnTo>
                  <a:pt x="256151" y="0"/>
                </a:lnTo>
                <a:lnTo>
                  <a:pt x="210107" y="4126"/>
                </a:lnTo>
                <a:lnTo>
                  <a:pt x="166771" y="16025"/>
                </a:lnTo>
                <a:lnTo>
                  <a:pt x="126866" y="34971"/>
                </a:lnTo>
                <a:lnTo>
                  <a:pt x="91116" y="60243"/>
                </a:lnTo>
                <a:lnTo>
                  <a:pt x="60243" y="91115"/>
                </a:lnTo>
                <a:lnTo>
                  <a:pt x="34972" y="126866"/>
                </a:lnTo>
                <a:lnTo>
                  <a:pt x="16025" y="166771"/>
                </a:lnTo>
                <a:lnTo>
                  <a:pt x="4126" y="210106"/>
                </a:lnTo>
                <a:lnTo>
                  <a:pt x="0" y="256150"/>
                </a:lnTo>
                <a:lnTo>
                  <a:pt x="0" y="4280793"/>
                </a:lnTo>
                <a:lnTo>
                  <a:pt x="4126" y="4326836"/>
                </a:lnTo>
                <a:lnTo>
                  <a:pt x="16025" y="4370172"/>
                </a:lnTo>
                <a:lnTo>
                  <a:pt x="34972" y="4410077"/>
                </a:lnTo>
                <a:lnTo>
                  <a:pt x="60243" y="4445827"/>
                </a:lnTo>
                <a:lnTo>
                  <a:pt x="91116" y="4476700"/>
                </a:lnTo>
                <a:lnTo>
                  <a:pt x="126866" y="4501971"/>
                </a:lnTo>
                <a:lnTo>
                  <a:pt x="166771" y="4520918"/>
                </a:lnTo>
                <a:lnTo>
                  <a:pt x="210107" y="4532816"/>
                </a:lnTo>
                <a:lnTo>
                  <a:pt x="256151" y="4536943"/>
                </a:lnTo>
                <a:lnTo>
                  <a:pt x="2711968" y="4536943"/>
                </a:lnTo>
                <a:lnTo>
                  <a:pt x="2758011" y="4532816"/>
                </a:lnTo>
                <a:lnTo>
                  <a:pt x="2801347" y="4520918"/>
                </a:lnTo>
                <a:lnTo>
                  <a:pt x="2841252" y="4501971"/>
                </a:lnTo>
                <a:lnTo>
                  <a:pt x="2877003" y="4476700"/>
                </a:lnTo>
                <a:lnTo>
                  <a:pt x="2907876" y="4445827"/>
                </a:lnTo>
                <a:lnTo>
                  <a:pt x="2933147" y="4410077"/>
                </a:lnTo>
                <a:lnTo>
                  <a:pt x="2952094" y="4370172"/>
                </a:lnTo>
                <a:lnTo>
                  <a:pt x="2963992" y="4326836"/>
                </a:lnTo>
                <a:lnTo>
                  <a:pt x="2968119" y="4280793"/>
                </a:lnTo>
                <a:lnTo>
                  <a:pt x="2968119" y="256150"/>
                </a:lnTo>
                <a:lnTo>
                  <a:pt x="2963992" y="210106"/>
                </a:lnTo>
                <a:lnTo>
                  <a:pt x="2952094" y="166771"/>
                </a:lnTo>
                <a:lnTo>
                  <a:pt x="2933147" y="126866"/>
                </a:lnTo>
                <a:lnTo>
                  <a:pt x="2907876" y="91115"/>
                </a:lnTo>
                <a:lnTo>
                  <a:pt x="2877003" y="60243"/>
                </a:lnTo>
                <a:lnTo>
                  <a:pt x="2841252" y="34971"/>
                </a:lnTo>
                <a:lnTo>
                  <a:pt x="2801347" y="16025"/>
                </a:lnTo>
                <a:lnTo>
                  <a:pt x="2758011" y="4126"/>
                </a:lnTo>
                <a:lnTo>
                  <a:pt x="271196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object 2"/>
          <p:cNvSpPr/>
          <p:nvPr/>
        </p:nvSpPr>
        <p:spPr>
          <a:xfrm>
            <a:off x="3715184" y="1770879"/>
            <a:ext cx="2968625" cy="2115321"/>
          </a:xfrm>
          <a:custGeom>
            <a:avLst/>
            <a:gdLst/>
            <a:ahLst/>
            <a:cxnLst/>
            <a:rect l="l" t="t" r="r" b="b"/>
            <a:pathLst>
              <a:path w="2968625" h="4537075">
                <a:moveTo>
                  <a:pt x="2711969" y="0"/>
                </a:moveTo>
                <a:lnTo>
                  <a:pt x="256151" y="0"/>
                </a:lnTo>
                <a:lnTo>
                  <a:pt x="210108" y="4126"/>
                </a:lnTo>
                <a:lnTo>
                  <a:pt x="166772" y="16025"/>
                </a:lnTo>
                <a:lnTo>
                  <a:pt x="126867" y="34971"/>
                </a:lnTo>
                <a:lnTo>
                  <a:pt x="91116" y="60243"/>
                </a:lnTo>
                <a:lnTo>
                  <a:pt x="60243" y="91115"/>
                </a:lnTo>
                <a:lnTo>
                  <a:pt x="34972" y="126866"/>
                </a:lnTo>
                <a:lnTo>
                  <a:pt x="16025" y="166771"/>
                </a:lnTo>
                <a:lnTo>
                  <a:pt x="4126" y="210106"/>
                </a:lnTo>
                <a:lnTo>
                  <a:pt x="0" y="256150"/>
                </a:lnTo>
                <a:lnTo>
                  <a:pt x="0" y="4280793"/>
                </a:lnTo>
                <a:lnTo>
                  <a:pt x="4126" y="4326836"/>
                </a:lnTo>
                <a:lnTo>
                  <a:pt x="16025" y="4370172"/>
                </a:lnTo>
                <a:lnTo>
                  <a:pt x="34972" y="4410077"/>
                </a:lnTo>
                <a:lnTo>
                  <a:pt x="60243" y="4445827"/>
                </a:lnTo>
                <a:lnTo>
                  <a:pt x="91116" y="4476700"/>
                </a:lnTo>
                <a:lnTo>
                  <a:pt x="126867" y="4501971"/>
                </a:lnTo>
                <a:lnTo>
                  <a:pt x="166772" y="4520918"/>
                </a:lnTo>
                <a:lnTo>
                  <a:pt x="210108" y="4532816"/>
                </a:lnTo>
                <a:lnTo>
                  <a:pt x="256151" y="4536943"/>
                </a:lnTo>
                <a:lnTo>
                  <a:pt x="2711969" y="4536943"/>
                </a:lnTo>
                <a:lnTo>
                  <a:pt x="2758012" y="4532816"/>
                </a:lnTo>
                <a:lnTo>
                  <a:pt x="2801348" y="4520918"/>
                </a:lnTo>
                <a:lnTo>
                  <a:pt x="2841253" y="4501971"/>
                </a:lnTo>
                <a:lnTo>
                  <a:pt x="2877004" y="4476700"/>
                </a:lnTo>
                <a:lnTo>
                  <a:pt x="2907876" y="4445827"/>
                </a:lnTo>
                <a:lnTo>
                  <a:pt x="2933148" y="4410077"/>
                </a:lnTo>
                <a:lnTo>
                  <a:pt x="2952095" y="4370172"/>
                </a:lnTo>
                <a:lnTo>
                  <a:pt x="2963993" y="4326836"/>
                </a:lnTo>
                <a:lnTo>
                  <a:pt x="2968120" y="4280793"/>
                </a:lnTo>
                <a:lnTo>
                  <a:pt x="2968120" y="256150"/>
                </a:lnTo>
                <a:lnTo>
                  <a:pt x="2963993" y="210106"/>
                </a:lnTo>
                <a:lnTo>
                  <a:pt x="2952095" y="166771"/>
                </a:lnTo>
                <a:lnTo>
                  <a:pt x="2933148" y="126866"/>
                </a:lnTo>
                <a:lnTo>
                  <a:pt x="2907876" y="91115"/>
                </a:lnTo>
                <a:lnTo>
                  <a:pt x="2877004" y="60243"/>
                </a:lnTo>
                <a:lnTo>
                  <a:pt x="2841253" y="34971"/>
                </a:lnTo>
                <a:lnTo>
                  <a:pt x="2801348" y="16025"/>
                </a:lnTo>
                <a:lnTo>
                  <a:pt x="2758012" y="4126"/>
                </a:lnTo>
                <a:lnTo>
                  <a:pt x="271196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627016" y="1770877"/>
            <a:ext cx="2952115" cy="4537075"/>
          </a:xfrm>
          <a:custGeom>
            <a:avLst/>
            <a:gdLst/>
            <a:ahLst/>
            <a:cxnLst/>
            <a:rect l="l" t="t" r="r" b="b"/>
            <a:pathLst>
              <a:path w="2952115" h="4537075">
                <a:moveTo>
                  <a:pt x="2696944" y="0"/>
                </a:moveTo>
                <a:lnTo>
                  <a:pt x="255054" y="0"/>
                </a:lnTo>
                <a:lnTo>
                  <a:pt x="209208" y="4109"/>
                </a:lnTo>
                <a:lnTo>
                  <a:pt x="166057" y="15956"/>
                </a:lnTo>
                <a:lnTo>
                  <a:pt x="126323" y="34822"/>
                </a:lnTo>
                <a:lnTo>
                  <a:pt x="90726" y="59985"/>
                </a:lnTo>
                <a:lnTo>
                  <a:pt x="59985" y="90726"/>
                </a:lnTo>
                <a:lnTo>
                  <a:pt x="34822" y="126323"/>
                </a:lnTo>
                <a:lnTo>
                  <a:pt x="15956" y="166057"/>
                </a:lnTo>
                <a:lnTo>
                  <a:pt x="4109" y="209207"/>
                </a:lnTo>
                <a:lnTo>
                  <a:pt x="0" y="255054"/>
                </a:lnTo>
                <a:lnTo>
                  <a:pt x="0" y="4281890"/>
                </a:lnTo>
                <a:lnTo>
                  <a:pt x="4109" y="4327736"/>
                </a:lnTo>
                <a:lnTo>
                  <a:pt x="15956" y="4370887"/>
                </a:lnTo>
                <a:lnTo>
                  <a:pt x="34822" y="4410621"/>
                </a:lnTo>
                <a:lnTo>
                  <a:pt x="59985" y="4446218"/>
                </a:lnTo>
                <a:lnTo>
                  <a:pt x="90726" y="4476959"/>
                </a:lnTo>
                <a:lnTo>
                  <a:pt x="126323" y="4502122"/>
                </a:lnTo>
                <a:lnTo>
                  <a:pt x="166057" y="4520987"/>
                </a:lnTo>
                <a:lnTo>
                  <a:pt x="209208" y="4532835"/>
                </a:lnTo>
                <a:lnTo>
                  <a:pt x="255054" y="4536944"/>
                </a:lnTo>
                <a:lnTo>
                  <a:pt x="2696944" y="4536944"/>
                </a:lnTo>
                <a:lnTo>
                  <a:pt x="2742791" y="4532835"/>
                </a:lnTo>
                <a:lnTo>
                  <a:pt x="2785941" y="4520987"/>
                </a:lnTo>
                <a:lnTo>
                  <a:pt x="2825675" y="4502122"/>
                </a:lnTo>
                <a:lnTo>
                  <a:pt x="2861272" y="4476959"/>
                </a:lnTo>
                <a:lnTo>
                  <a:pt x="2892013" y="4446218"/>
                </a:lnTo>
                <a:lnTo>
                  <a:pt x="2917176" y="4410621"/>
                </a:lnTo>
                <a:lnTo>
                  <a:pt x="2936042" y="4370887"/>
                </a:lnTo>
                <a:lnTo>
                  <a:pt x="2947889" y="4327736"/>
                </a:lnTo>
                <a:lnTo>
                  <a:pt x="2951998" y="4281890"/>
                </a:lnTo>
                <a:lnTo>
                  <a:pt x="2951998" y="255054"/>
                </a:lnTo>
                <a:lnTo>
                  <a:pt x="2947889" y="209207"/>
                </a:lnTo>
                <a:lnTo>
                  <a:pt x="2936042" y="166057"/>
                </a:lnTo>
                <a:lnTo>
                  <a:pt x="2917176" y="126323"/>
                </a:lnTo>
                <a:lnTo>
                  <a:pt x="2892013" y="90726"/>
                </a:lnTo>
                <a:lnTo>
                  <a:pt x="2861272" y="59985"/>
                </a:lnTo>
                <a:lnTo>
                  <a:pt x="2825675" y="34822"/>
                </a:lnTo>
                <a:lnTo>
                  <a:pt x="2785941" y="15956"/>
                </a:lnTo>
                <a:lnTo>
                  <a:pt x="2742791" y="4109"/>
                </a:lnTo>
                <a:lnTo>
                  <a:pt x="269694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6597650" cy="1129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АНАЛИЗ</a:t>
            </a:r>
            <a:r>
              <a:rPr spc="-40" dirty="0"/>
              <a:t> </a:t>
            </a:r>
            <a:r>
              <a:rPr spc="-20" dirty="0"/>
              <a:t>ОПРОСА</a:t>
            </a:r>
            <a:r>
              <a:rPr spc="-30" dirty="0"/>
              <a:t> </a:t>
            </a:r>
            <a:r>
              <a:rPr spc="-10" dirty="0"/>
              <a:t>БИЗНЕСА</a:t>
            </a:r>
          </a:p>
          <a:p>
            <a:pPr marL="12700" marR="5080">
              <a:lnSpc>
                <a:spcPct val="100800"/>
              </a:lnSpc>
            </a:pPr>
            <a:r>
              <a:rPr b="0" spc="-5" dirty="0">
                <a:latin typeface="Microsoft Sans Serif"/>
                <a:cs typeface="Microsoft Sans Serif"/>
              </a:rPr>
              <a:t>ОСНОВНЫЕ</a:t>
            </a:r>
            <a:r>
              <a:rPr b="0" spc="10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ПРОБЛЕМЫ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ПРИ</a:t>
            </a:r>
            <a:r>
              <a:rPr b="0" spc="15" dirty="0">
                <a:latin typeface="Microsoft Sans Serif"/>
                <a:cs typeface="Microsoft Sans Serif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РЕАЛИЗАЦИИ </a:t>
            </a:r>
            <a:r>
              <a:rPr b="0" spc="-620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ИНВЕСТИЦИОННОГО</a:t>
            </a:r>
            <a:r>
              <a:rPr b="0" spc="10" dirty="0">
                <a:latin typeface="Microsoft Sans Serif"/>
                <a:cs typeface="Microsoft Sans Serif"/>
              </a:rPr>
              <a:t> </a:t>
            </a:r>
            <a:r>
              <a:rPr b="0" spc="-55" dirty="0">
                <a:latin typeface="Microsoft Sans Serif"/>
                <a:cs typeface="Microsoft Sans Serif"/>
              </a:rPr>
              <a:t>ПРОЕКТА</a:t>
            </a:r>
          </a:p>
        </p:txBody>
      </p:sp>
      <p:sp>
        <p:nvSpPr>
          <p:cNvPr id="5" name="object 5"/>
          <p:cNvSpPr/>
          <p:nvPr/>
        </p:nvSpPr>
        <p:spPr>
          <a:xfrm>
            <a:off x="627016" y="163628"/>
            <a:ext cx="1468120" cy="274320"/>
          </a:xfrm>
          <a:custGeom>
            <a:avLst/>
            <a:gdLst/>
            <a:ahLst/>
            <a:cxnLst/>
            <a:rect l="l" t="t" r="r" b="b"/>
            <a:pathLst>
              <a:path w="1468120" h="274320">
                <a:moveTo>
                  <a:pt x="1331025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331025" y="273843"/>
                </a:lnTo>
                <a:lnTo>
                  <a:pt x="1374303" y="266863"/>
                </a:lnTo>
                <a:lnTo>
                  <a:pt x="1411889" y="247425"/>
                </a:lnTo>
                <a:lnTo>
                  <a:pt x="1441528" y="217786"/>
                </a:lnTo>
                <a:lnTo>
                  <a:pt x="1460966" y="180200"/>
                </a:lnTo>
                <a:lnTo>
                  <a:pt x="1467946" y="136922"/>
                </a:lnTo>
                <a:lnTo>
                  <a:pt x="1460966" y="93644"/>
                </a:lnTo>
                <a:lnTo>
                  <a:pt x="1441528" y="56057"/>
                </a:lnTo>
                <a:lnTo>
                  <a:pt x="1411889" y="26417"/>
                </a:lnTo>
                <a:lnTo>
                  <a:pt x="1374303" y="6980"/>
                </a:lnTo>
                <a:lnTo>
                  <a:pt x="1331025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762418" y="227076"/>
            <a:ext cx="12084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анализ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опроса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бизнеса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781800" y="1752600"/>
            <a:ext cx="2968625" cy="2133600"/>
          </a:xfrm>
          <a:custGeom>
            <a:avLst/>
            <a:gdLst/>
            <a:ahLst/>
            <a:cxnLst/>
            <a:rect l="l" t="t" r="r" b="b"/>
            <a:pathLst>
              <a:path w="2968625" h="4537075">
                <a:moveTo>
                  <a:pt x="2711968" y="0"/>
                </a:moveTo>
                <a:lnTo>
                  <a:pt x="256151" y="0"/>
                </a:lnTo>
                <a:lnTo>
                  <a:pt x="210107" y="4126"/>
                </a:lnTo>
                <a:lnTo>
                  <a:pt x="166771" y="16025"/>
                </a:lnTo>
                <a:lnTo>
                  <a:pt x="126866" y="34971"/>
                </a:lnTo>
                <a:lnTo>
                  <a:pt x="91116" y="60243"/>
                </a:lnTo>
                <a:lnTo>
                  <a:pt x="60243" y="91115"/>
                </a:lnTo>
                <a:lnTo>
                  <a:pt x="34972" y="126866"/>
                </a:lnTo>
                <a:lnTo>
                  <a:pt x="16025" y="166771"/>
                </a:lnTo>
                <a:lnTo>
                  <a:pt x="4126" y="210106"/>
                </a:lnTo>
                <a:lnTo>
                  <a:pt x="0" y="256150"/>
                </a:lnTo>
                <a:lnTo>
                  <a:pt x="0" y="4280793"/>
                </a:lnTo>
                <a:lnTo>
                  <a:pt x="4126" y="4326836"/>
                </a:lnTo>
                <a:lnTo>
                  <a:pt x="16025" y="4370172"/>
                </a:lnTo>
                <a:lnTo>
                  <a:pt x="34972" y="4410077"/>
                </a:lnTo>
                <a:lnTo>
                  <a:pt x="60243" y="4445827"/>
                </a:lnTo>
                <a:lnTo>
                  <a:pt x="91116" y="4476700"/>
                </a:lnTo>
                <a:lnTo>
                  <a:pt x="126866" y="4501971"/>
                </a:lnTo>
                <a:lnTo>
                  <a:pt x="166771" y="4520918"/>
                </a:lnTo>
                <a:lnTo>
                  <a:pt x="210107" y="4532816"/>
                </a:lnTo>
                <a:lnTo>
                  <a:pt x="256151" y="4536943"/>
                </a:lnTo>
                <a:lnTo>
                  <a:pt x="2711968" y="4536943"/>
                </a:lnTo>
                <a:lnTo>
                  <a:pt x="2758011" y="4532816"/>
                </a:lnTo>
                <a:lnTo>
                  <a:pt x="2801347" y="4520918"/>
                </a:lnTo>
                <a:lnTo>
                  <a:pt x="2841252" y="4501971"/>
                </a:lnTo>
                <a:lnTo>
                  <a:pt x="2877003" y="4476700"/>
                </a:lnTo>
                <a:lnTo>
                  <a:pt x="2907876" y="4445827"/>
                </a:lnTo>
                <a:lnTo>
                  <a:pt x="2933147" y="4410077"/>
                </a:lnTo>
                <a:lnTo>
                  <a:pt x="2952094" y="4370172"/>
                </a:lnTo>
                <a:lnTo>
                  <a:pt x="2963992" y="4326836"/>
                </a:lnTo>
                <a:lnTo>
                  <a:pt x="2968119" y="4280793"/>
                </a:lnTo>
                <a:lnTo>
                  <a:pt x="2968119" y="256150"/>
                </a:lnTo>
                <a:lnTo>
                  <a:pt x="2963992" y="210106"/>
                </a:lnTo>
                <a:lnTo>
                  <a:pt x="2952094" y="166771"/>
                </a:lnTo>
                <a:lnTo>
                  <a:pt x="2933147" y="126866"/>
                </a:lnTo>
                <a:lnTo>
                  <a:pt x="2907876" y="91115"/>
                </a:lnTo>
                <a:lnTo>
                  <a:pt x="2877003" y="60243"/>
                </a:lnTo>
                <a:lnTo>
                  <a:pt x="2841252" y="34971"/>
                </a:lnTo>
                <a:lnTo>
                  <a:pt x="2801347" y="16025"/>
                </a:lnTo>
                <a:lnTo>
                  <a:pt x="2758011" y="4126"/>
                </a:lnTo>
                <a:lnTo>
                  <a:pt x="271196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1006052" y="1996440"/>
            <a:ext cx="2194560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541655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РЕАЛИЗОВАЛИ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ИНВЕСТИЦИОННЫЕ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ПРОЕКТЫ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6418" y="2693923"/>
            <a:ext cx="1473200" cy="708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spc="-5" dirty="0" smtClean="0">
                <a:solidFill>
                  <a:srgbClr val="FFFFFF"/>
                </a:solidFill>
                <a:latin typeface="Arial"/>
                <a:cs typeface="Arial"/>
              </a:rPr>
              <a:t>50,0</a:t>
            </a:r>
            <a:r>
              <a:rPr sz="2400" b="1" spc="-5" dirty="0" smtClean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компаний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выборке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10000" y="1981200"/>
            <a:ext cx="2359025" cy="1202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4756A0"/>
                </a:solidFill>
                <a:latin typeface="Arial"/>
                <a:cs typeface="Arial"/>
              </a:rPr>
              <a:t>36,0</a:t>
            </a:r>
            <a:r>
              <a:rPr sz="2400" b="1" dirty="0" smtClean="0">
                <a:solidFill>
                  <a:srgbClr val="4756A0"/>
                </a:solidFill>
                <a:latin typeface="Arial"/>
                <a:cs typeface="Arial"/>
              </a:rPr>
              <a:t>%</a:t>
            </a:r>
            <a:endParaRPr sz="2400" dirty="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124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компаний отмечают финансовые </a:t>
            </a:r>
            <a:r>
              <a:rPr sz="1100" b="1" spc="-29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трудности, необходимость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использования заёмных средств </a:t>
            </a:r>
            <a:r>
              <a:rPr sz="1100" b="1" spc="-29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для</a:t>
            </a:r>
            <a:r>
              <a:rPr sz="11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развития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бизнеса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80288" y="4262628"/>
            <a:ext cx="2628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solidFill>
                  <a:srgbClr val="4756A0"/>
                </a:solidFill>
                <a:latin typeface="Arial Black"/>
                <a:cs typeface="Arial Black"/>
              </a:rPr>
              <a:t>29%</a:t>
            </a:r>
            <a:endParaRPr sz="800" dirty="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14800" y="5257800"/>
            <a:ext cx="854075" cy="8547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98600"/>
              </a:lnSpc>
              <a:spcBef>
                <a:spcPts val="114"/>
              </a:spcBef>
            </a:pPr>
            <a:r>
              <a:rPr sz="1100" dirty="0">
                <a:solidFill>
                  <a:srgbClr val="4756A0"/>
                </a:solidFill>
                <a:latin typeface="Microsoft Sans Serif"/>
                <a:cs typeface="Microsoft Sans Serif"/>
              </a:rPr>
              <a:t>большое </a:t>
            </a:r>
            <a:r>
              <a:rPr sz="11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количество </a:t>
            </a:r>
            <a:r>
              <a:rPr sz="11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документов </a:t>
            </a:r>
            <a:r>
              <a:rPr sz="11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 и</a:t>
            </a:r>
            <a:r>
              <a:rPr sz="1100" spc="5" dirty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т</a:t>
            </a:r>
            <a:r>
              <a:rPr sz="1100" dirty="0">
                <a:solidFill>
                  <a:srgbClr val="4756A0"/>
                </a:solidFill>
                <a:latin typeface="Microsoft Sans Serif"/>
                <a:cs typeface="Microsoft Sans Serif"/>
              </a:rPr>
              <a:t>ре</a:t>
            </a:r>
            <a:r>
              <a:rPr sz="1100" spc="-10" dirty="0">
                <a:solidFill>
                  <a:srgbClr val="4756A0"/>
                </a:solidFill>
                <a:latin typeface="Microsoft Sans Serif"/>
                <a:cs typeface="Microsoft Sans Serif"/>
              </a:rPr>
              <a:t>б</a:t>
            </a:r>
            <a:r>
              <a:rPr sz="1100" dirty="0">
                <a:solidFill>
                  <a:srgbClr val="4756A0"/>
                </a:solidFill>
                <a:latin typeface="Microsoft Sans Serif"/>
                <a:cs typeface="Microsoft Sans Serif"/>
              </a:rPr>
              <a:t>уе</a:t>
            </a:r>
            <a:r>
              <a:rPr sz="1100" spc="-25" dirty="0">
                <a:solidFill>
                  <a:srgbClr val="4756A0"/>
                </a:solidFill>
                <a:latin typeface="Microsoft Sans Serif"/>
                <a:cs typeface="Microsoft Sans Serif"/>
              </a:rPr>
              <a:t>м</a:t>
            </a:r>
            <a:r>
              <a:rPr sz="11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ы</a:t>
            </a:r>
            <a:r>
              <a:rPr sz="1100" dirty="0">
                <a:solidFill>
                  <a:srgbClr val="4756A0"/>
                </a:solidFill>
                <a:latin typeface="Microsoft Sans Serif"/>
                <a:cs typeface="Microsoft Sans Serif"/>
              </a:rPr>
              <a:t>х  </a:t>
            </a:r>
            <a:r>
              <a:rPr sz="1100" spc="-5" dirty="0">
                <a:solidFill>
                  <a:srgbClr val="4756A0"/>
                </a:solidFill>
                <a:latin typeface="Microsoft Sans Serif"/>
                <a:cs typeface="Microsoft Sans Serif"/>
              </a:rPr>
              <a:t>разрешений</a:t>
            </a:r>
            <a:endParaRPr sz="1100" dirty="0">
              <a:latin typeface="Microsoft Sans Serif"/>
              <a:cs typeface="Microsoft Sans Serif"/>
            </a:endParaRPr>
          </a:p>
        </p:txBody>
      </p:sp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2200" y="4191000"/>
            <a:ext cx="362711" cy="362712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46</a:t>
            </a:fld>
            <a:endParaRPr dirty="0"/>
          </a:p>
        </p:txBody>
      </p:sp>
      <p:graphicFrame>
        <p:nvGraphicFramePr>
          <p:cNvPr id="25" name="Диаграмма 24"/>
          <p:cNvGraphicFramePr/>
          <p:nvPr/>
        </p:nvGraphicFramePr>
        <p:xfrm>
          <a:off x="914400" y="3429000"/>
          <a:ext cx="23622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Овал 26">
            <a:hlinkClick r:id="rId4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object 8"/>
          <p:cNvSpPr/>
          <p:nvPr/>
        </p:nvSpPr>
        <p:spPr>
          <a:xfrm>
            <a:off x="6781800" y="4038600"/>
            <a:ext cx="2968625" cy="2191521"/>
          </a:xfrm>
          <a:custGeom>
            <a:avLst/>
            <a:gdLst/>
            <a:ahLst/>
            <a:cxnLst/>
            <a:rect l="l" t="t" r="r" b="b"/>
            <a:pathLst>
              <a:path w="2968625" h="4537075">
                <a:moveTo>
                  <a:pt x="2711968" y="0"/>
                </a:moveTo>
                <a:lnTo>
                  <a:pt x="256151" y="0"/>
                </a:lnTo>
                <a:lnTo>
                  <a:pt x="210107" y="4126"/>
                </a:lnTo>
                <a:lnTo>
                  <a:pt x="166771" y="16025"/>
                </a:lnTo>
                <a:lnTo>
                  <a:pt x="126866" y="34971"/>
                </a:lnTo>
                <a:lnTo>
                  <a:pt x="91116" y="60243"/>
                </a:lnTo>
                <a:lnTo>
                  <a:pt x="60243" y="91115"/>
                </a:lnTo>
                <a:lnTo>
                  <a:pt x="34972" y="126866"/>
                </a:lnTo>
                <a:lnTo>
                  <a:pt x="16025" y="166771"/>
                </a:lnTo>
                <a:lnTo>
                  <a:pt x="4126" y="210106"/>
                </a:lnTo>
                <a:lnTo>
                  <a:pt x="0" y="256150"/>
                </a:lnTo>
                <a:lnTo>
                  <a:pt x="0" y="4280793"/>
                </a:lnTo>
                <a:lnTo>
                  <a:pt x="4126" y="4326836"/>
                </a:lnTo>
                <a:lnTo>
                  <a:pt x="16025" y="4370172"/>
                </a:lnTo>
                <a:lnTo>
                  <a:pt x="34972" y="4410077"/>
                </a:lnTo>
                <a:lnTo>
                  <a:pt x="60243" y="4445827"/>
                </a:lnTo>
                <a:lnTo>
                  <a:pt x="91116" y="4476700"/>
                </a:lnTo>
                <a:lnTo>
                  <a:pt x="126866" y="4501971"/>
                </a:lnTo>
                <a:lnTo>
                  <a:pt x="166771" y="4520918"/>
                </a:lnTo>
                <a:lnTo>
                  <a:pt x="210107" y="4532816"/>
                </a:lnTo>
                <a:lnTo>
                  <a:pt x="256151" y="4536943"/>
                </a:lnTo>
                <a:lnTo>
                  <a:pt x="2711968" y="4536943"/>
                </a:lnTo>
                <a:lnTo>
                  <a:pt x="2758011" y="4532816"/>
                </a:lnTo>
                <a:lnTo>
                  <a:pt x="2801347" y="4520918"/>
                </a:lnTo>
                <a:lnTo>
                  <a:pt x="2841252" y="4501971"/>
                </a:lnTo>
                <a:lnTo>
                  <a:pt x="2877003" y="4476700"/>
                </a:lnTo>
                <a:lnTo>
                  <a:pt x="2907876" y="4445827"/>
                </a:lnTo>
                <a:lnTo>
                  <a:pt x="2933147" y="4410077"/>
                </a:lnTo>
                <a:lnTo>
                  <a:pt x="2952094" y="4370172"/>
                </a:lnTo>
                <a:lnTo>
                  <a:pt x="2963992" y="4326836"/>
                </a:lnTo>
                <a:lnTo>
                  <a:pt x="2968119" y="4280793"/>
                </a:lnTo>
                <a:lnTo>
                  <a:pt x="2968119" y="256150"/>
                </a:lnTo>
                <a:lnTo>
                  <a:pt x="2963992" y="210106"/>
                </a:lnTo>
                <a:lnTo>
                  <a:pt x="2952094" y="166771"/>
                </a:lnTo>
                <a:lnTo>
                  <a:pt x="2933147" y="126866"/>
                </a:lnTo>
                <a:lnTo>
                  <a:pt x="2907876" y="91115"/>
                </a:lnTo>
                <a:lnTo>
                  <a:pt x="2877003" y="60243"/>
                </a:lnTo>
                <a:lnTo>
                  <a:pt x="2841252" y="34971"/>
                </a:lnTo>
                <a:lnTo>
                  <a:pt x="2801347" y="16025"/>
                </a:lnTo>
                <a:lnTo>
                  <a:pt x="2758011" y="4126"/>
                </a:lnTo>
                <a:lnTo>
                  <a:pt x="271196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12"/>
          <p:cNvSpPr txBox="1"/>
          <p:nvPr/>
        </p:nvSpPr>
        <p:spPr>
          <a:xfrm>
            <a:off x="6934200" y="4114800"/>
            <a:ext cx="2743200" cy="10361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4756A0"/>
                </a:solidFill>
                <a:latin typeface="Arial"/>
                <a:cs typeface="Arial"/>
              </a:rPr>
              <a:t>7,0</a:t>
            </a:r>
            <a:r>
              <a:rPr sz="2400" b="1" dirty="0" smtClean="0">
                <a:solidFill>
                  <a:srgbClr val="4756A0"/>
                </a:solidFill>
                <a:latin typeface="Arial"/>
                <a:cs typeface="Arial"/>
              </a:rPr>
              <a:t>%</a:t>
            </a:r>
            <a:endParaRPr sz="2400" dirty="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124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компаний отмечают </a:t>
            </a:r>
            <a:r>
              <a:rPr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трудности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dirty="0" smtClean="0">
                <a:solidFill>
                  <a:srgbClr val="4756A0"/>
                </a:solidFill>
                <a:latin typeface="Arial"/>
                <a:cs typeface="Arial"/>
              </a:rPr>
              <a:t>для</a:t>
            </a:r>
            <a:r>
              <a:rPr lang="ru-RU" sz="1100" b="1" spc="-1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развития</a:t>
            </a:r>
            <a:r>
              <a:rPr lang="ru-RU"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бизнеса в связи с  частично устаревшей инфраструктурой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4" name="object 12"/>
          <p:cNvSpPr txBox="1"/>
          <p:nvPr/>
        </p:nvSpPr>
        <p:spPr>
          <a:xfrm>
            <a:off x="6858000" y="1981200"/>
            <a:ext cx="2438400" cy="13696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4756A0"/>
                </a:solidFill>
                <a:latin typeface="Arial"/>
                <a:cs typeface="Arial"/>
              </a:rPr>
              <a:t>29,0</a:t>
            </a:r>
            <a:r>
              <a:rPr sz="2400" b="1" dirty="0" smtClean="0">
                <a:solidFill>
                  <a:srgbClr val="4756A0"/>
                </a:solidFill>
                <a:latin typeface="Arial"/>
                <a:cs typeface="Arial"/>
              </a:rPr>
              <a:t>%</a:t>
            </a:r>
            <a:endParaRPr sz="2400" dirty="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124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компаний отмечают </a:t>
            </a:r>
            <a:r>
              <a:rPr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трудности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dirty="0" smtClean="0">
                <a:solidFill>
                  <a:srgbClr val="4756A0"/>
                </a:solidFill>
                <a:latin typeface="Arial"/>
                <a:cs typeface="Arial"/>
              </a:rPr>
              <a:t>для</a:t>
            </a:r>
            <a:r>
              <a:rPr lang="ru-RU" sz="1100" b="1" spc="-1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развития</a:t>
            </a:r>
            <a:r>
              <a:rPr lang="ru-RU"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бизнеса в связи с подключением к инженерной инфраструктуре (недостаточность мощностей)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4100" name="Picture 4" descr="C:\Users\Щербакова\OneDrive\Рабочий стол\infrastructure-6712e2c8f1eb99be41fa8cfac1671b75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067800" y="4038600"/>
            <a:ext cx="571500" cy="571500"/>
          </a:xfrm>
          <a:prstGeom prst="rect">
            <a:avLst/>
          </a:prstGeom>
          <a:noFill/>
        </p:spPr>
      </p:pic>
      <p:sp>
        <p:nvSpPr>
          <p:cNvPr id="4102" name="AutoShape 6" descr="C:\Users\Щербакова\OneDrive\Рабочий стол\infrastructure-icon-line-illustration-vector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C:\Users\Щербакова\OneDrive\Рабочий стол\infrastructure-icon-line-illustration-vector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AutoShape 12" descr="C:\Users\%D0%A9%D0%B5%D1%80%D0%B1%D0%B0%D0%BA%D0%BE%D0%B2%D0%B0\OneDrive\%D0%A0%D0%B0%D0%B1%D0%BE%D1%87%D0%B8%D0%B9 %D1%81%D1%82%D0%BE%D0%BB\519263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C:\Users\%D0%A9%D0%B5%D1%80%D0%B1%D0%B0%D0%BA%D0%BE%D0%B2%D0%B0\OneDrive\%D0%A0%D0%B0%D0%B1%D0%BE%D1%87%D0%B8%D0%B9 %D1%81%D1%82%D0%BE%D0%BB\519263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4" name="Picture 18" descr="C:\Users\Щербакова\OneDrive\Рабочий стол\34a36bbe771b3b4204b28be1da503f98.jp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144000" y="1981200"/>
            <a:ext cx="457200" cy="457200"/>
          </a:xfrm>
          <a:prstGeom prst="rect">
            <a:avLst/>
          </a:prstGeom>
          <a:noFill/>
        </p:spPr>
      </p:pic>
      <p:pic>
        <p:nvPicPr>
          <p:cNvPr id="3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96000" y="1981200"/>
            <a:ext cx="441959" cy="424832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3886200" y="4114800"/>
            <a:ext cx="2209800" cy="11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4756A0"/>
                </a:solidFill>
                <a:latin typeface="Arial"/>
                <a:cs typeface="Arial"/>
              </a:rPr>
              <a:t>7,0%</a:t>
            </a:r>
            <a:endParaRPr lang="ru-RU" sz="2400" dirty="0" smtClean="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1240"/>
              </a:spcBef>
            </a:pP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компаний отмечают сложности </a:t>
            </a:r>
            <a:r>
              <a:rPr lang="ru-RU" sz="1100" b="1" spc="-29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dirty="0" smtClean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lang="ru-RU" sz="1100" b="1" spc="-1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оформлением</a:t>
            </a:r>
            <a:r>
              <a:rPr lang="ru-RU" sz="1100" b="1" spc="-1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документов</a:t>
            </a:r>
            <a:endParaRPr lang="ru-RU" sz="1100" dirty="0">
              <a:latin typeface="Arial"/>
              <a:cs typeface="Arial"/>
            </a:endParaRPr>
          </a:p>
        </p:txBody>
      </p:sp>
      <p:sp>
        <p:nvSpPr>
          <p:cNvPr id="41" name="object 21"/>
          <p:cNvSpPr/>
          <p:nvPr/>
        </p:nvSpPr>
        <p:spPr>
          <a:xfrm>
            <a:off x="3962400" y="5334000"/>
            <a:ext cx="0" cy="796290"/>
          </a:xfrm>
          <a:custGeom>
            <a:avLst/>
            <a:gdLst/>
            <a:ahLst/>
            <a:cxnLst/>
            <a:rect l="l" t="t" r="r" b="b"/>
            <a:pathLst>
              <a:path h="796289">
                <a:moveTo>
                  <a:pt x="0" y="0"/>
                </a:moveTo>
                <a:lnTo>
                  <a:pt x="1" y="796257"/>
                </a:lnTo>
              </a:path>
            </a:pathLst>
          </a:custGeom>
          <a:ln w="25400"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795703" y="1401546"/>
            <a:ext cx="3992245" cy="2027555"/>
          </a:xfrm>
          <a:custGeom>
            <a:avLst/>
            <a:gdLst/>
            <a:ahLst/>
            <a:cxnLst/>
            <a:rect l="l" t="t" r="r" b="b"/>
            <a:pathLst>
              <a:path w="3992245" h="2027554">
                <a:moveTo>
                  <a:pt x="3729114" y="0"/>
                </a:moveTo>
                <a:lnTo>
                  <a:pt x="262776" y="0"/>
                </a:lnTo>
                <a:lnTo>
                  <a:pt x="215542" y="4233"/>
                </a:lnTo>
                <a:lnTo>
                  <a:pt x="171085" y="16440"/>
                </a:lnTo>
                <a:lnTo>
                  <a:pt x="130148" y="35877"/>
                </a:lnTo>
                <a:lnTo>
                  <a:pt x="93473" y="61802"/>
                </a:lnTo>
                <a:lnTo>
                  <a:pt x="61801" y="93473"/>
                </a:lnTo>
                <a:lnTo>
                  <a:pt x="35876" y="130149"/>
                </a:lnTo>
                <a:lnTo>
                  <a:pt x="16439" y="171086"/>
                </a:lnTo>
                <a:lnTo>
                  <a:pt x="4233" y="215543"/>
                </a:lnTo>
                <a:lnTo>
                  <a:pt x="0" y="262778"/>
                </a:lnTo>
                <a:lnTo>
                  <a:pt x="0" y="1764675"/>
                </a:lnTo>
                <a:lnTo>
                  <a:pt x="4233" y="1811909"/>
                </a:lnTo>
                <a:lnTo>
                  <a:pt x="16439" y="1856366"/>
                </a:lnTo>
                <a:lnTo>
                  <a:pt x="35876" y="1897304"/>
                </a:lnTo>
                <a:lnTo>
                  <a:pt x="61801" y="1933979"/>
                </a:lnTo>
                <a:lnTo>
                  <a:pt x="93473" y="1965651"/>
                </a:lnTo>
                <a:lnTo>
                  <a:pt x="130148" y="1991576"/>
                </a:lnTo>
                <a:lnTo>
                  <a:pt x="171085" y="2011013"/>
                </a:lnTo>
                <a:lnTo>
                  <a:pt x="215542" y="2023219"/>
                </a:lnTo>
                <a:lnTo>
                  <a:pt x="262776" y="2027453"/>
                </a:lnTo>
                <a:lnTo>
                  <a:pt x="3729114" y="2027453"/>
                </a:lnTo>
                <a:lnTo>
                  <a:pt x="3776349" y="2023219"/>
                </a:lnTo>
                <a:lnTo>
                  <a:pt x="3820806" y="2011013"/>
                </a:lnTo>
                <a:lnTo>
                  <a:pt x="3861743" y="1991576"/>
                </a:lnTo>
                <a:lnTo>
                  <a:pt x="3898418" y="1965651"/>
                </a:lnTo>
                <a:lnTo>
                  <a:pt x="3930090" y="1933979"/>
                </a:lnTo>
                <a:lnTo>
                  <a:pt x="3956015" y="1897304"/>
                </a:lnTo>
                <a:lnTo>
                  <a:pt x="3975451" y="1856366"/>
                </a:lnTo>
                <a:lnTo>
                  <a:pt x="3987658" y="1811909"/>
                </a:lnTo>
                <a:lnTo>
                  <a:pt x="3991891" y="1764675"/>
                </a:lnTo>
                <a:lnTo>
                  <a:pt x="3991891" y="262778"/>
                </a:lnTo>
                <a:lnTo>
                  <a:pt x="3987658" y="215543"/>
                </a:lnTo>
                <a:lnTo>
                  <a:pt x="3975451" y="171086"/>
                </a:lnTo>
                <a:lnTo>
                  <a:pt x="3956015" y="130149"/>
                </a:lnTo>
                <a:lnTo>
                  <a:pt x="3930090" y="93473"/>
                </a:lnTo>
                <a:lnTo>
                  <a:pt x="3898418" y="61802"/>
                </a:lnTo>
                <a:lnTo>
                  <a:pt x="3861743" y="35877"/>
                </a:lnTo>
                <a:lnTo>
                  <a:pt x="3820806" y="16440"/>
                </a:lnTo>
                <a:lnTo>
                  <a:pt x="3776349" y="4233"/>
                </a:lnTo>
                <a:lnTo>
                  <a:pt x="372911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5325745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АНАЛИЗ</a:t>
            </a:r>
            <a:r>
              <a:rPr spc="-40" dirty="0"/>
              <a:t> </a:t>
            </a:r>
            <a:r>
              <a:rPr spc="-20" dirty="0"/>
              <a:t>ОПРОСА</a:t>
            </a:r>
            <a:r>
              <a:rPr spc="-30" dirty="0"/>
              <a:t> </a:t>
            </a:r>
            <a:r>
              <a:rPr spc="-10" dirty="0"/>
              <a:t>БИЗНЕСА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0" spc="-20" dirty="0">
                <a:latin typeface="Microsoft Sans Serif"/>
                <a:cs typeface="Microsoft Sans Serif"/>
              </a:rPr>
              <a:t>ВОЗМОЖНЫЕ</a:t>
            </a:r>
            <a:r>
              <a:rPr b="0" spc="-10" dirty="0">
                <a:latin typeface="Microsoft Sans Serif"/>
                <a:cs typeface="Microsoft Sans Serif"/>
              </a:rPr>
              <a:t> </a:t>
            </a:r>
            <a:r>
              <a:rPr b="0" spc="15" dirty="0">
                <a:latin typeface="Microsoft Sans Serif"/>
                <a:cs typeface="Microsoft Sans Serif"/>
              </a:rPr>
              <a:t>РЕШЕНИЯ</a:t>
            </a:r>
            <a:r>
              <a:rPr b="0" spc="5" dirty="0">
                <a:latin typeface="Microsoft Sans Serif"/>
                <a:cs typeface="Microsoft Sans Serif"/>
              </a:rPr>
              <a:t> </a:t>
            </a:r>
            <a:r>
              <a:rPr b="0" spc="-30" dirty="0">
                <a:latin typeface="Microsoft Sans Serif"/>
                <a:cs typeface="Microsoft Sans Serif"/>
              </a:rPr>
              <a:t>ПРОБЛЕМ</a:t>
            </a:r>
          </a:p>
        </p:txBody>
      </p:sp>
      <p:sp>
        <p:nvSpPr>
          <p:cNvPr id="5" name="object 5"/>
          <p:cNvSpPr/>
          <p:nvPr/>
        </p:nvSpPr>
        <p:spPr>
          <a:xfrm>
            <a:off x="627015" y="1401545"/>
            <a:ext cx="5035550" cy="4906645"/>
          </a:xfrm>
          <a:custGeom>
            <a:avLst/>
            <a:gdLst/>
            <a:ahLst/>
            <a:cxnLst/>
            <a:rect l="l" t="t" r="r" b="b"/>
            <a:pathLst>
              <a:path w="5035550" h="4906645">
                <a:moveTo>
                  <a:pt x="0" y="219508"/>
                </a:moveTo>
                <a:lnTo>
                  <a:pt x="4459" y="175269"/>
                </a:lnTo>
                <a:lnTo>
                  <a:pt x="17250" y="134065"/>
                </a:lnTo>
                <a:lnTo>
                  <a:pt x="37488" y="96779"/>
                </a:lnTo>
                <a:lnTo>
                  <a:pt x="64292" y="64292"/>
                </a:lnTo>
                <a:lnTo>
                  <a:pt x="96779" y="37488"/>
                </a:lnTo>
                <a:lnTo>
                  <a:pt x="134065" y="17250"/>
                </a:lnTo>
                <a:lnTo>
                  <a:pt x="175269" y="4459"/>
                </a:lnTo>
                <a:lnTo>
                  <a:pt x="219508" y="0"/>
                </a:lnTo>
                <a:lnTo>
                  <a:pt x="4815952" y="0"/>
                </a:lnTo>
                <a:lnTo>
                  <a:pt x="4860190" y="4459"/>
                </a:lnTo>
                <a:lnTo>
                  <a:pt x="4901395" y="17250"/>
                </a:lnTo>
                <a:lnTo>
                  <a:pt x="4938681" y="37488"/>
                </a:lnTo>
                <a:lnTo>
                  <a:pt x="4971168" y="64292"/>
                </a:lnTo>
                <a:lnTo>
                  <a:pt x="4997972" y="96779"/>
                </a:lnTo>
                <a:lnTo>
                  <a:pt x="5018211" y="134065"/>
                </a:lnTo>
                <a:lnTo>
                  <a:pt x="5031001" y="175269"/>
                </a:lnTo>
                <a:lnTo>
                  <a:pt x="5035461" y="219508"/>
                </a:lnTo>
                <a:lnTo>
                  <a:pt x="5035461" y="4686768"/>
                </a:lnTo>
                <a:lnTo>
                  <a:pt x="5031001" y="4731006"/>
                </a:lnTo>
                <a:lnTo>
                  <a:pt x="5018211" y="4772210"/>
                </a:lnTo>
                <a:lnTo>
                  <a:pt x="4997972" y="4809497"/>
                </a:lnTo>
                <a:lnTo>
                  <a:pt x="4971168" y="4841983"/>
                </a:lnTo>
                <a:lnTo>
                  <a:pt x="4938681" y="4868787"/>
                </a:lnTo>
                <a:lnTo>
                  <a:pt x="4901395" y="4889026"/>
                </a:lnTo>
                <a:lnTo>
                  <a:pt x="4860190" y="4901816"/>
                </a:lnTo>
                <a:lnTo>
                  <a:pt x="4815952" y="4906276"/>
                </a:lnTo>
                <a:lnTo>
                  <a:pt x="219508" y="4906276"/>
                </a:lnTo>
                <a:lnTo>
                  <a:pt x="175269" y="4901816"/>
                </a:lnTo>
                <a:lnTo>
                  <a:pt x="134065" y="4889026"/>
                </a:lnTo>
                <a:lnTo>
                  <a:pt x="96779" y="4868787"/>
                </a:lnTo>
                <a:lnTo>
                  <a:pt x="64292" y="4841983"/>
                </a:lnTo>
                <a:lnTo>
                  <a:pt x="37488" y="4809497"/>
                </a:lnTo>
                <a:lnTo>
                  <a:pt x="17250" y="4772210"/>
                </a:lnTo>
                <a:lnTo>
                  <a:pt x="4459" y="4731006"/>
                </a:lnTo>
                <a:lnTo>
                  <a:pt x="0" y="4686768"/>
                </a:lnTo>
                <a:lnTo>
                  <a:pt x="0" y="219508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008855" y="1624584"/>
            <a:ext cx="428244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9415" marR="5080" indent="-38735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ПО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МНЕНИЮ ПРЕДСТАВИТЕЛЕЙ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ОПРОШЕННЫХ КОМПАНИЙ </a:t>
            </a:r>
            <a:r>
              <a:rPr sz="1100" b="1" spc="-29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НЕОБХОДИМЫ</a:t>
            </a:r>
            <a:r>
              <a:rPr sz="11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СЛЕДУЮЩИЕ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 МЕРЫ</a:t>
            </a:r>
            <a:r>
              <a:rPr sz="11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ПОДДЕРЖКИ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5349" y="2216646"/>
            <a:ext cx="4545965" cy="659130"/>
          </a:xfrm>
          <a:custGeom>
            <a:avLst/>
            <a:gdLst/>
            <a:ahLst/>
            <a:cxnLst/>
            <a:rect l="l" t="t" r="r" b="b"/>
            <a:pathLst>
              <a:path w="4545965" h="659130">
                <a:moveTo>
                  <a:pt x="4298911" y="0"/>
                </a:moveTo>
                <a:lnTo>
                  <a:pt x="246844" y="0"/>
                </a:lnTo>
                <a:lnTo>
                  <a:pt x="197097" y="5015"/>
                </a:lnTo>
                <a:lnTo>
                  <a:pt x="150761" y="19398"/>
                </a:lnTo>
                <a:lnTo>
                  <a:pt x="108831" y="42157"/>
                </a:lnTo>
                <a:lnTo>
                  <a:pt x="72299" y="72300"/>
                </a:lnTo>
                <a:lnTo>
                  <a:pt x="42157" y="108832"/>
                </a:lnTo>
                <a:lnTo>
                  <a:pt x="19398" y="150763"/>
                </a:lnTo>
                <a:lnTo>
                  <a:pt x="5015" y="197099"/>
                </a:lnTo>
                <a:lnTo>
                  <a:pt x="0" y="246847"/>
                </a:lnTo>
                <a:lnTo>
                  <a:pt x="0" y="411706"/>
                </a:lnTo>
                <a:lnTo>
                  <a:pt x="5015" y="461454"/>
                </a:lnTo>
                <a:lnTo>
                  <a:pt x="19398" y="507790"/>
                </a:lnTo>
                <a:lnTo>
                  <a:pt x="42157" y="549721"/>
                </a:lnTo>
                <a:lnTo>
                  <a:pt x="72299" y="586253"/>
                </a:lnTo>
                <a:lnTo>
                  <a:pt x="108831" y="616395"/>
                </a:lnTo>
                <a:lnTo>
                  <a:pt x="150761" y="639155"/>
                </a:lnTo>
                <a:lnTo>
                  <a:pt x="197097" y="653538"/>
                </a:lnTo>
                <a:lnTo>
                  <a:pt x="246844" y="658553"/>
                </a:lnTo>
                <a:lnTo>
                  <a:pt x="4298911" y="658553"/>
                </a:lnTo>
                <a:lnTo>
                  <a:pt x="4348659" y="653538"/>
                </a:lnTo>
                <a:lnTo>
                  <a:pt x="4394994" y="639155"/>
                </a:lnTo>
                <a:lnTo>
                  <a:pt x="4436924" y="616395"/>
                </a:lnTo>
                <a:lnTo>
                  <a:pt x="4473457" y="586253"/>
                </a:lnTo>
                <a:lnTo>
                  <a:pt x="4503599" y="549721"/>
                </a:lnTo>
                <a:lnTo>
                  <a:pt x="4526358" y="507790"/>
                </a:lnTo>
                <a:lnTo>
                  <a:pt x="4540741" y="461454"/>
                </a:lnTo>
                <a:lnTo>
                  <a:pt x="4545756" y="411706"/>
                </a:lnTo>
                <a:lnTo>
                  <a:pt x="4545756" y="246847"/>
                </a:lnTo>
                <a:lnTo>
                  <a:pt x="4540741" y="197099"/>
                </a:lnTo>
                <a:lnTo>
                  <a:pt x="4526358" y="150763"/>
                </a:lnTo>
                <a:lnTo>
                  <a:pt x="4503599" y="108832"/>
                </a:lnTo>
                <a:lnTo>
                  <a:pt x="4473457" y="72300"/>
                </a:lnTo>
                <a:lnTo>
                  <a:pt x="4436924" y="42157"/>
                </a:lnTo>
                <a:lnTo>
                  <a:pt x="4394994" y="19398"/>
                </a:lnTo>
                <a:lnTo>
                  <a:pt x="4348659" y="5015"/>
                </a:lnTo>
                <a:lnTo>
                  <a:pt x="429891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143000" y="2438400"/>
            <a:ext cx="13335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налоговые</a:t>
            </a:r>
            <a:r>
              <a:rPr sz="1100" b="1" spc="-4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льготы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95349" y="2383535"/>
            <a:ext cx="4545965" cy="3615690"/>
            <a:chOff x="895349" y="2383535"/>
            <a:chExt cx="4545965" cy="3615690"/>
          </a:xfrm>
        </p:grpSpPr>
        <p:sp>
          <p:nvSpPr>
            <p:cNvPr id="11" name="object 11"/>
            <p:cNvSpPr/>
            <p:nvPr/>
          </p:nvSpPr>
          <p:spPr>
            <a:xfrm>
              <a:off x="895337" y="2996323"/>
              <a:ext cx="4545965" cy="3002915"/>
            </a:xfrm>
            <a:custGeom>
              <a:avLst/>
              <a:gdLst/>
              <a:ahLst/>
              <a:cxnLst/>
              <a:rect l="l" t="t" r="r" b="b"/>
              <a:pathLst>
                <a:path w="4545965" h="3002915">
                  <a:moveTo>
                    <a:pt x="4545762" y="2591028"/>
                  </a:moveTo>
                  <a:lnTo>
                    <a:pt x="4540745" y="2541282"/>
                  </a:lnTo>
                  <a:lnTo>
                    <a:pt x="4526369" y="2494940"/>
                  </a:lnTo>
                  <a:lnTo>
                    <a:pt x="4503610" y="2453017"/>
                  </a:lnTo>
                  <a:lnTo>
                    <a:pt x="4473460" y="2416479"/>
                  </a:lnTo>
                  <a:lnTo>
                    <a:pt x="4436935" y="2386342"/>
                  </a:lnTo>
                  <a:lnTo>
                    <a:pt x="4395000" y="2363584"/>
                  </a:lnTo>
                  <a:lnTo>
                    <a:pt x="4348670" y="2349195"/>
                  </a:lnTo>
                  <a:lnTo>
                    <a:pt x="4298912" y="2344178"/>
                  </a:lnTo>
                  <a:lnTo>
                    <a:pt x="246849" y="2344178"/>
                  </a:lnTo>
                  <a:lnTo>
                    <a:pt x="197104" y="2349195"/>
                  </a:lnTo>
                  <a:lnTo>
                    <a:pt x="150761" y="2363584"/>
                  </a:lnTo>
                  <a:lnTo>
                    <a:pt x="108839" y="2386342"/>
                  </a:lnTo>
                  <a:lnTo>
                    <a:pt x="72301" y="2416479"/>
                  </a:lnTo>
                  <a:lnTo>
                    <a:pt x="42164" y="2453017"/>
                  </a:lnTo>
                  <a:lnTo>
                    <a:pt x="19405" y="2494940"/>
                  </a:lnTo>
                  <a:lnTo>
                    <a:pt x="5016" y="2541282"/>
                  </a:lnTo>
                  <a:lnTo>
                    <a:pt x="0" y="2591028"/>
                  </a:lnTo>
                  <a:lnTo>
                    <a:pt x="0" y="2755887"/>
                  </a:lnTo>
                  <a:lnTo>
                    <a:pt x="5016" y="2805633"/>
                  </a:lnTo>
                  <a:lnTo>
                    <a:pt x="19405" y="2851975"/>
                  </a:lnTo>
                  <a:lnTo>
                    <a:pt x="42164" y="2893898"/>
                  </a:lnTo>
                  <a:lnTo>
                    <a:pt x="72301" y="2930436"/>
                  </a:lnTo>
                  <a:lnTo>
                    <a:pt x="108839" y="2960573"/>
                  </a:lnTo>
                  <a:lnTo>
                    <a:pt x="150761" y="2983331"/>
                  </a:lnTo>
                  <a:lnTo>
                    <a:pt x="197104" y="2997720"/>
                  </a:lnTo>
                  <a:lnTo>
                    <a:pt x="246849" y="3002737"/>
                  </a:lnTo>
                  <a:lnTo>
                    <a:pt x="4298912" y="3002737"/>
                  </a:lnTo>
                  <a:lnTo>
                    <a:pt x="4348670" y="2997720"/>
                  </a:lnTo>
                  <a:lnTo>
                    <a:pt x="4395000" y="2983331"/>
                  </a:lnTo>
                  <a:lnTo>
                    <a:pt x="4436935" y="2960573"/>
                  </a:lnTo>
                  <a:lnTo>
                    <a:pt x="4473460" y="2930436"/>
                  </a:lnTo>
                  <a:lnTo>
                    <a:pt x="4503610" y="2893898"/>
                  </a:lnTo>
                  <a:lnTo>
                    <a:pt x="4526369" y="2851975"/>
                  </a:lnTo>
                  <a:lnTo>
                    <a:pt x="4540745" y="2805633"/>
                  </a:lnTo>
                  <a:lnTo>
                    <a:pt x="4545762" y="2755887"/>
                  </a:lnTo>
                  <a:lnTo>
                    <a:pt x="4545762" y="2591028"/>
                  </a:lnTo>
                  <a:close/>
                </a:path>
                <a:path w="4545965" h="3002915">
                  <a:moveTo>
                    <a:pt x="4545762" y="1811362"/>
                  </a:moveTo>
                  <a:lnTo>
                    <a:pt x="4540745" y="1761617"/>
                  </a:lnTo>
                  <a:lnTo>
                    <a:pt x="4526369" y="1715274"/>
                  </a:lnTo>
                  <a:lnTo>
                    <a:pt x="4503610" y="1673339"/>
                  </a:lnTo>
                  <a:lnTo>
                    <a:pt x="4473460" y="1636814"/>
                  </a:lnTo>
                  <a:lnTo>
                    <a:pt x="4436935" y="1606664"/>
                  </a:lnTo>
                  <a:lnTo>
                    <a:pt x="4395000" y="1583905"/>
                  </a:lnTo>
                  <a:lnTo>
                    <a:pt x="4348670" y="1569529"/>
                  </a:lnTo>
                  <a:lnTo>
                    <a:pt x="4298912" y="1564513"/>
                  </a:lnTo>
                  <a:lnTo>
                    <a:pt x="246849" y="1564513"/>
                  </a:lnTo>
                  <a:lnTo>
                    <a:pt x="197104" y="1569529"/>
                  </a:lnTo>
                  <a:lnTo>
                    <a:pt x="150761" y="1583905"/>
                  </a:lnTo>
                  <a:lnTo>
                    <a:pt x="108839" y="1606664"/>
                  </a:lnTo>
                  <a:lnTo>
                    <a:pt x="72301" y="1636814"/>
                  </a:lnTo>
                  <a:lnTo>
                    <a:pt x="42164" y="1673339"/>
                  </a:lnTo>
                  <a:lnTo>
                    <a:pt x="19405" y="1715274"/>
                  </a:lnTo>
                  <a:lnTo>
                    <a:pt x="5016" y="1761617"/>
                  </a:lnTo>
                  <a:lnTo>
                    <a:pt x="0" y="1811362"/>
                  </a:lnTo>
                  <a:lnTo>
                    <a:pt x="0" y="1976221"/>
                  </a:lnTo>
                  <a:lnTo>
                    <a:pt x="5016" y="2025967"/>
                  </a:lnTo>
                  <a:lnTo>
                    <a:pt x="19405" y="2072297"/>
                  </a:lnTo>
                  <a:lnTo>
                    <a:pt x="42164" y="2114232"/>
                  </a:lnTo>
                  <a:lnTo>
                    <a:pt x="72301" y="2150770"/>
                  </a:lnTo>
                  <a:lnTo>
                    <a:pt x="108839" y="2180907"/>
                  </a:lnTo>
                  <a:lnTo>
                    <a:pt x="150761" y="2203666"/>
                  </a:lnTo>
                  <a:lnTo>
                    <a:pt x="197104" y="2218055"/>
                  </a:lnTo>
                  <a:lnTo>
                    <a:pt x="246849" y="2223058"/>
                  </a:lnTo>
                  <a:lnTo>
                    <a:pt x="4298912" y="2223058"/>
                  </a:lnTo>
                  <a:lnTo>
                    <a:pt x="4348670" y="2218055"/>
                  </a:lnTo>
                  <a:lnTo>
                    <a:pt x="4395000" y="2203666"/>
                  </a:lnTo>
                  <a:lnTo>
                    <a:pt x="4436935" y="2180907"/>
                  </a:lnTo>
                  <a:lnTo>
                    <a:pt x="4473460" y="2150770"/>
                  </a:lnTo>
                  <a:lnTo>
                    <a:pt x="4503610" y="2114232"/>
                  </a:lnTo>
                  <a:lnTo>
                    <a:pt x="4526369" y="2072297"/>
                  </a:lnTo>
                  <a:lnTo>
                    <a:pt x="4540745" y="2025967"/>
                  </a:lnTo>
                  <a:lnTo>
                    <a:pt x="4545762" y="1976221"/>
                  </a:lnTo>
                  <a:lnTo>
                    <a:pt x="4545762" y="1811362"/>
                  </a:lnTo>
                  <a:close/>
                </a:path>
                <a:path w="4545965" h="3002915">
                  <a:moveTo>
                    <a:pt x="4545762" y="1031684"/>
                  </a:moveTo>
                  <a:lnTo>
                    <a:pt x="4540745" y="981938"/>
                  </a:lnTo>
                  <a:lnTo>
                    <a:pt x="4526369" y="935609"/>
                  </a:lnTo>
                  <a:lnTo>
                    <a:pt x="4503610" y="893673"/>
                  </a:lnTo>
                  <a:lnTo>
                    <a:pt x="4473460" y="857148"/>
                  </a:lnTo>
                  <a:lnTo>
                    <a:pt x="4436935" y="826998"/>
                  </a:lnTo>
                  <a:lnTo>
                    <a:pt x="4395000" y="804240"/>
                  </a:lnTo>
                  <a:lnTo>
                    <a:pt x="4348670" y="789863"/>
                  </a:lnTo>
                  <a:lnTo>
                    <a:pt x="4298912" y="784847"/>
                  </a:lnTo>
                  <a:lnTo>
                    <a:pt x="246849" y="784847"/>
                  </a:lnTo>
                  <a:lnTo>
                    <a:pt x="197104" y="789863"/>
                  </a:lnTo>
                  <a:lnTo>
                    <a:pt x="150761" y="804240"/>
                  </a:lnTo>
                  <a:lnTo>
                    <a:pt x="108839" y="826998"/>
                  </a:lnTo>
                  <a:lnTo>
                    <a:pt x="72301" y="857148"/>
                  </a:lnTo>
                  <a:lnTo>
                    <a:pt x="42164" y="893673"/>
                  </a:lnTo>
                  <a:lnTo>
                    <a:pt x="19405" y="935609"/>
                  </a:lnTo>
                  <a:lnTo>
                    <a:pt x="5016" y="981938"/>
                  </a:lnTo>
                  <a:lnTo>
                    <a:pt x="0" y="1031684"/>
                  </a:lnTo>
                  <a:lnTo>
                    <a:pt x="0" y="1196555"/>
                  </a:lnTo>
                  <a:lnTo>
                    <a:pt x="5016" y="1246301"/>
                  </a:lnTo>
                  <a:lnTo>
                    <a:pt x="19405" y="1292631"/>
                  </a:lnTo>
                  <a:lnTo>
                    <a:pt x="42164" y="1334566"/>
                  </a:lnTo>
                  <a:lnTo>
                    <a:pt x="72301" y="1371092"/>
                  </a:lnTo>
                  <a:lnTo>
                    <a:pt x="108839" y="1401241"/>
                  </a:lnTo>
                  <a:lnTo>
                    <a:pt x="150761" y="1424000"/>
                  </a:lnTo>
                  <a:lnTo>
                    <a:pt x="197104" y="1438376"/>
                  </a:lnTo>
                  <a:lnTo>
                    <a:pt x="246849" y="1443393"/>
                  </a:lnTo>
                  <a:lnTo>
                    <a:pt x="4298912" y="1443393"/>
                  </a:lnTo>
                  <a:lnTo>
                    <a:pt x="4348670" y="1438376"/>
                  </a:lnTo>
                  <a:lnTo>
                    <a:pt x="4395000" y="1424000"/>
                  </a:lnTo>
                  <a:lnTo>
                    <a:pt x="4436935" y="1401241"/>
                  </a:lnTo>
                  <a:lnTo>
                    <a:pt x="4473460" y="1371092"/>
                  </a:lnTo>
                  <a:lnTo>
                    <a:pt x="4503610" y="1334566"/>
                  </a:lnTo>
                  <a:lnTo>
                    <a:pt x="4526369" y="1292631"/>
                  </a:lnTo>
                  <a:lnTo>
                    <a:pt x="4540745" y="1246301"/>
                  </a:lnTo>
                  <a:lnTo>
                    <a:pt x="4545762" y="1196555"/>
                  </a:lnTo>
                  <a:lnTo>
                    <a:pt x="4545762" y="1031684"/>
                  </a:lnTo>
                  <a:close/>
                </a:path>
                <a:path w="4545965" h="3002915">
                  <a:moveTo>
                    <a:pt x="4545762" y="246849"/>
                  </a:moveTo>
                  <a:lnTo>
                    <a:pt x="4540745" y="197091"/>
                  </a:lnTo>
                  <a:lnTo>
                    <a:pt x="4526369" y="150761"/>
                  </a:lnTo>
                  <a:lnTo>
                    <a:pt x="4503610" y="108826"/>
                  </a:lnTo>
                  <a:lnTo>
                    <a:pt x="4473460" y="72301"/>
                  </a:lnTo>
                  <a:lnTo>
                    <a:pt x="4436935" y="42151"/>
                  </a:lnTo>
                  <a:lnTo>
                    <a:pt x="4395000" y="19392"/>
                  </a:lnTo>
                  <a:lnTo>
                    <a:pt x="4348670" y="5016"/>
                  </a:lnTo>
                  <a:lnTo>
                    <a:pt x="4298912" y="0"/>
                  </a:lnTo>
                  <a:lnTo>
                    <a:pt x="246849" y="0"/>
                  </a:lnTo>
                  <a:lnTo>
                    <a:pt x="197104" y="5016"/>
                  </a:lnTo>
                  <a:lnTo>
                    <a:pt x="150761" y="19392"/>
                  </a:lnTo>
                  <a:lnTo>
                    <a:pt x="108839" y="42151"/>
                  </a:lnTo>
                  <a:lnTo>
                    <a:pt x="72301" y="72301"/>
                  </a:lnTo>
                  <a:lnTo>
                    <a:pt x="42164" y="108826"/>
                  </a:lnTo>
                  <a:lnTo>
                    <a:pt x="19405" y="150761"/>
                  </a:lnTo>
                  <a:lnTo>
                    <a:pt x="5016" y="197091"/>
                  </a:lnTo>
                  <a:lnTo>
                    <a:pt x="0" y="246849"/>
                  </a:lnTo>
                  <a:lnTo>
                    <a:pt x="0" y="411708"/>
                  </a:lnTo>
                  <a:lnTo>
                    <a:pt x="5016" y="461454"/>
                  </a:lnTo>
                  <a:lnTo>
                    <a:pt x="19405" y="507784"/>
                  </a:lnTo>
                  <a:lnTo>
                    <a:pt x="42164" y="549719"/>
                  </a:lnTo>
                  <a:lnTo>
                    <a:pt x="72301" y="586244"/>
                  </a:lnTo>
                  <a:lnTo>
                    <a:pt x="108839" y="616394"/>
                  </a:lnTo>
                  <a:lnTo>
                    <a:pt x="150761" y="639152"/>
                  </a:lnTo>
                  <a:lnTo>
                    <a:pt x="197104" y="653542"/>
                  </a:lnTo>
                  <a:lnTo>
                    <a:pt x="246849" y="658545"/>
                  </a:lnTo>
                  <a:lnTo>
                    <a:pt x="4298912" y="658545"/>
                  </a:lnTo>
                  <a:lnTo>
                    <a:pt x="4348670" y="653542"/>
                  </a:lnTo>
                  <a:lnTo>
                    <a:pt x="4395000" y="639152"/>
                  </a:lnTo>
                  <a:lnTo>
                    <a:pt x="4436935" y="616394"/>
                  </a:lnTo>
                  <a:lnTo>
                    <a:pt x="4473460" y="586244"/>
                  </a:lnTo>
                  <a:lnTo>
                    <a:pt x="4503610" y="549719"/>
                  </a:lnTo>
                  <a:lnTo>
                    <a:pt x="4526369" y="507784"/>
                  </a:lnTo>
                  <a:lnTo>
                    <a:pt x="4540745" y="461454"/>
                  </a:lnTo>
                  <a:lnTo>
                    <a:pt x="4545762" y="411708"/>
                  </a:lnTo>
                  <a:lnTo>
                    <a:pt x="4545762" y="246849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49951" y="2383535"/>
              <a:ext cx="362712" cy="36576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4931664" y="3950208"/>
            <a:ext cx="381000" cy="1895855"/>
            <a:chOff x="4931664" y="3950208"/>
            <a:chExt cx="381000" cy="1895855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49952" y="3950208"/>
              <a:ext cx="362712" cy="3627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40808" y="5483351"/>
              <a:ext cx="362712" cy="3627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1664" y="4730496"/>
              <a:ext cx="362712" cy="362712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143000" y="3200400"/>
            <a:ext cx="11874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субсидирование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43000" y="4800600"/>
            <a:ext cx="21209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консультационная</a:t>
            </a:r>
            <a:r>
              <a:rPr sz="11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поддержка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43000" y="4038600"/>
            <a:ext cx="219456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гранты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05600" y="1981200"/>
            <a:ext cx="2429510" cy="6950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предпринимател</a:t>
            </a: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отмечают,</a:t>
            </a:r>
            <a:endParaRPr sz="1100" dirty="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6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что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для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более активного развития </a:t>
            </a:r>
            <a:r>
              <a:rPr sz="1100" b="1" spc="-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района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необходимо улучшение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инженер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ной</a:t>
            </a:r>
            <a:r>
              <a:rPr sz="110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инфраструктуры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27016" y="163628"/>
            <a:ext cx="1468120" cy="274320"/>
          </a:xfrm>
          <a:custGeom>
            <a:avLst/>
            <a:gdLst/>
            <a:ahLst/>
            <a:cxnLst/>
            <a:rect l="l" t="t" r="r" b="b"/>
            <a:pathLst>
              <a:path w="1468120" h="274320">
                <a:moveTo>
                  <a:pt x="1331025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331025" y="273843"/>
                </a:lnTo>
                <a:lnTo>
                  <a:pt x="1374303" y="266863"/>
                </a:lnTo>
                <a:lnTo>
                  <a:pt x="1411889" y="247425"/>
                </a:lnTo>
                <a:lnTo>
                  <a:pt x="1441528" y="217786"/>
                </a:lnTo>
                <a:lnTo>
                  <a:pt x="1460966" y="180200"/>
                </a:lnTo>
                <a:lnTo>
                  <a:pt x="1467946" y="136922"/>
                </a:lnTo>
                <a:lnTo>
                  <a:pt x="1460966" y="93644"/>
                </a:lnTo>
                <a:lnTo>
                  <a:pt x="1441528" y="56057"/>
                </a:lnTo>
                <a:lnTo>
                  <a:pt x="1411889" y="26417"/>
                </a:lnTo>
                <a:lnTo>
                  <a:pt x="1374303" y="6980"/>
                </a:lnTo>
                <a:lnTo>
                  <a:pt x="1331025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762418" y="227076"/>
            <a:ext cx="12084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анализ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опроса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бизнеса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20" dirty="0" smtClean="0"/>
              <a:t> </a:t>
            </a:r>
            <a:r>
              <a:rPr lang="ru-RU" spc="-5" dirty="0" smtClean="0"/>
              <a:t>БРЯНСКОГО  МУНИЦИПАЛЬНОГО  РАЙОНА</a:t>
            </a:r>
            <a:endParaRPr spc="-10" dirty="0"/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47</a:t>
            </a:fld>
            <a:endParaRPr dirty="0"/>
          </a:p>
        </p:txBody>
      </p:sp>
      <p:grpSp>
        <p:nvGrpSpPr>
          <p:cNvPr id="31" name="object 15"/>
          <p:cNvGrpSpPr/>
          <p:nvPr/>
        </p:nvGrpSpPr>
        <p:grpSpPr>
          <a:xfrm>
            <a:off x="4953000" y="3124200"/>
            <a:ext cx="502920" cy="2874263"/>
            <a:chOff x="4800600" y="2971800"/>
            <a:chExt cx="502920" cy="2874263"/>
          </a:xfrm>
        </p:grpSpPr>
        <p:pic>
          <p:nvPicPr>
            <p:cNvPr id="32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0600" y="2971800"/>
              <a:ext cx="362712" cy="362712"/>
            </a:xfrm>
            <a:prstGeom prst="rect">
              <a:avLst/>
            </a:prstGeom>
          </p:spPr>
        </p:pic>
        <p:pic>
          <p:nvPicPr>
            <p:cNvPr id="33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40808" y="5483351"/>
              <a:ext cx="362712" cy="362712"/>
            </a:xfrm>
            <a:prstGeom prst="rect">
              <a:avLst/>
            </a:prstGeom>
          </p:spPr>
        </p:pic>
        <p:pic>
          <p:nvPicPr>
            <p:cNvPr id="34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1664" y="4730496"/>
              <a:ext cx="362712" cy="362712"/>
            </a:xfrm>
            <a:prstGeom prst="rect">
              <a:avLst/>
            </a:prstGeom>
          </p:spPr>
        </p:pic>
      </p:grpSp>
      <p:sp>
        <p:nvSpPr>
          <p:cNvPr id="35" name="object 25"/>
          <p:cNvSpPr txBox="1"/>
          <p:nvPr/>
        </p:nvSpPr>
        <p:spPr>
          <a:xfrm>
            <a:off x="1143000" y="5486400"/>
            <a:ext cx="211836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принцип единого окна для решения вопросов инвестора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1026" name="Picture 2" descr="C:\Users\Щербакова\Downloads\12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3581400"/>
            <a:ext cx="3429000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37" name="Овал 36">
            <a:hlinkClick r:id="rId7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43000" y="5181600"/>
            <a:ext cx="67056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pc="5" dirty="0" smtClean="0">
                <a:solidFill>
                  <a:srgbClr val="4756A0"/>
                </a:solidFill>
              </a:rPr>
              <a:t>ПРИГЛАШАЕМ К СОТРУДНИЧЕСТВУ!</a:t>
            </a:r>
            <a:endParaRPr spc="-10" dirty="0">
              <a:solidFill>
                <a:srgbClr val="4756A0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27016" y="163628"/>
            <a:ext cx="1963784" cy="274320"/>
          </a:xfrm>
          <a:custGeom>
            <a:avLst/>
            <a:gdLst/>
            <a:ahLst/>
            <a:cxnLst/>
            <a:rect l="l" t="t" r="r" b="b"/>
            <a:pathLst>
              <a:path w="1468120" h="274320">
                <a:moveTo>
                  <a:pt x="1331025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331025" y="273843"/>
                </a:lnTo>
                <a:lnTo>
                  <a:pt x="1374303" y="266863"/>
                </a:lnTo>
                <a:lnTo>
                  <a:pt x="1411889" y="247425"/>
                </a:lnTo>
                <a:lnTo>
                  <a:pt x="1441528" y="217786"/>
                </a:lnTo>
                <a:lnTo>
                  <a:pt x="1460966" y="180200"/>
                </a:lnTo>
                <a:lnTo>
                  <a:pt x="1467946" y="136922"/>
                </a:lnTo>
                <a:lnTo>
                  <a:pt x="1460966" y="93644"/>
                </a:lnTo>
                <a:lnTo>
                  <a:pt x="1441528" y="56057"/>
                </a:lnTo>
                <a:lnTo>
                  <a:pt x="1411889" y="26417"/>
                </a:lnTo>
                <a:lnTo>
                  <a:pt x="1374303" y="6980"/>
                </a:lnTo>
                <a:lnTo>
                  <a:pt x="1331025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762418" y="227076"/>
            <a:ext cx="1904582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dirty="0" smtClean="0">
                <a:solidFill>
                  <a:srgbClr val="FFFFFF"/>
                </a:solidFill>
                <a:latin typeface="Arial"/>
                <a:cs typeface="Arial"/>
              </a:rPr>
              <a:t>приглашение к сотрудничеству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20" dirty="0" smtClean="0"/>
              <a:t> </a:t>
            </a:r>
            <a:r>
              <a:rPr lang="ru-RU" spc="-5" dirty="0" smtClean="0"/>
              <a:t>БРЯНСКОГО  МУНИЦИПАЛЬНОГО  РАЙОНА</a:t>
            </a:r>
            <a:endParaRPr spc="-10" dirty="0"/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48</a:t>
            </a:fld>
            <a:endParaRPr dirty="0"/>
          </a:p>
        </p:txBody>
      </p:sp>
      <p:pic>
        <p:nvPicPr>
          <p:cNvPr id="31" name="Picture 2" descr="http://xn--80aczempcmhc1h.xn--p1ai/images/2016_-_administraci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52600"/>
            <a:ext cx="7913651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object 8"/>
          <p:cNvSpPr txBox="1">
            <a:spLocks/>
          </p:cNvSpPr>
          <p:nvPr/>
        </p:nvSpPr>
        <p:spPr>
          <a:xfrm>
            <a:off x="609600" y="685800"/>
            <a:ext cx="898688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5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БРЯНСКИЙ МУНИЦИПАЛЬНЫЙ РАЙОН</a:t>
            </a:r>
            <a:endParaRPr kumimoji="0" lang="ru-RU" sz="2400" b="1" i="0" u="none" strike="noStrike" kern="0" cap="none" spc="5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Овал 10">
            <a:hlinkClick r:id="rId3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0" name="Picture 2" descr="C:\Users\Щербакова\Downloads\IMG_20260519_104603_3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4953000"/>
            <a:ext cx="1219200" cy="12341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7016" y="163628"/>
            <a:ext cx="2273300" cy="274320"/>
          </a:xfrm>
          <a:custGeom>
            <a:avLst/>
            <a:gdLst/>
            <a:ahLst/>
            <a:cxnLst/>
            <a:rect l="l" t="t" r="r" b="b"/>
            <a:pathLst>
              <a:path w="2273300" h="274320">
                <a:moveTo>
                  <a:pt x="2136171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8" y="56058"/>
                </a:lnTo>
                <a:lnTo>
                  <a:pt x="6980" y="93645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2136169" y="273846"/>
                </a:lnTo>
                <a:lnTo>
                  <a:pt x="2179447" y="266865"/>
                </a:lnTo>
                <a:lnTo>
                  <a:pt x="2217034" y="247428"/>
                </a:lnTo>
                <a:lnTo>
                  <a:pt x="2246673" y="217788"/>
                </a:lnTo>
                <a:lnTo>
                  <a:pt x="2266111" y="180201"/>
                </a:lnTo>
                <a:lnTo>
                  <a:pt x="2273094" y="136923"/>
                </a:lnTo>
                <a:lnTo>
                  <a:pt x="2266113" y="93645"/>
                </a:lnTo>
                <a:lnTo>
                  <a:pt x="2246676" y="56058"/>
                </a:lnTo>
                <a:lnTo>
                  <a:pt x="2217036" y="26418"/>
                </a:lnTo>
                <a:lnTo>
                  <a:pt x="2179449" y="6980"/>
                </a:lnTo>
                <a:lnTo>
                  <a:pt x="213617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2419" y="227076"/>
            <a:ext cx="198373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социально-экономические</a:t>
            </a:r>
            <a:r>
              <a:rPr sz="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показатели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819476" y="1401545"/>
            <a:ext cx="2968625" cy="775970"/>
          </a:xfrm>
          <a:custGeom>
            <a:avLst/>
            <a:gdLst/>
            <a:ahLst/>
            <a:cxnLst/>
            <a:rect l="l" t="t" r="r" b="b"/>
            <a:pathLst>
              <a:path w="2968625" h="775969">
                <a:moveTo>
                  <a:pt x="2711399" y="0"/>
                </a:moveTo>
                <a:lnTo>
                  <a:pt x="256721" y="0"/>
                </a:lnTo>
                <a:lnTo>
                  <a:pt x="210575" y="4136"/>
                </a:lnTo>
                <a:lnTo>
                  <a:pt x="167142" y="16061"/>
                </a:lnTo>
                <a:lnTo>
                  <a:pt x="127149" y="35050"/>
                </a:lnTo>
                <a:lnTo>
                  <a:pt x="91318" y="60377"/>
                </a:lnTo>
                <a:lnTo>
                  <a:pt x="60377" y="91319"/>
                </a:lnTo>
                <a:lnTo>
                  <a:pt x="35049" y="127149"/>
                </a:lnTo>
                <a:lnTo>
                  <a:pt x="16061" y="167143"/>
                </a:lnTo>
                <a:lnTo>
                  <a:pt x="4136" y="210575"/>
                </a:lnTo>
                <a:lnTo>
                  <a:pt x="0" y="256721"/>
                </a:lnTo>
                <a:lnTo>
                  <a:pt x="0" y="518876"/>
                </a:lnTo>
                <a:lnTo>
                  <a:pt x="4136" y="565022"/>
                </a:lnTo>
                <a:lnTo>
                  <a:pt x="16061" y="608454"/>
                </a:lnTo>
                <a:lnTo>
                  <a:pt x="35049" y="648448"/>
                </a:lnTo>
                <a:lnTo>
                  <a:pt x="60377" y="684278"/>
                </a:lnTo>
                <a:lnTo>
                  <a:pt x="91318" y="715219"/>
                </a:lnTo>
                <a:lnTo>
                  <a:pt x="127149" y="740547"/>
                </a:lnTo>
                <a:lnTo>
                  <a:pt x="167142" y="759536"/>
                </a:lnTo>
                <a:lnTo>
                  <a:pt x="210575" y="771461"/>
                </a:lnTo>
                <a:lnTo>
                  <a:pt x="256721" y="775597"/>
                </a:lnTo>
                <a:lnTo>
                  <a:pt x="2711399" y="775597"/>
                </a:lnTo>
                <a:lnTo>
                  <a:pt x="2757545" y="771461"/>
                </a:lnTo>
                <a:lnTo>
                  <a:pt x="2800977" y="759536"/>
                </a:lnTo>
                <a:lnTo>
                  <a:pt x="2840970" y="740547"/>
                </a:lnTo>
                <a:lnTo>
                  <a:pt x="2876800" y="715219"/>
                </a:lnTo>
                <a:lnTo>
                  <a:pt x="2907742" y="684278"/>
                </a:lnTo>
                <a:lnTo>
                  <a:pt x="2933069" y="648448"/>
                </a:lnTo>
                <a:lnTo>
                  <a:pt x="2952058" y="608454"/>
                </a:lnTo>
                <a:lnTo>
                  <a:pt x="2963983" y="565022"/>
                </a:lnTo>
                <a:lnTo>
                  <a:pt x="2968119" y="518876"/>
                </a:lnTo>
                <a:lnTo>
                  <a:pt x="2968119" y="256721"/>
                </a:lnTo>
                <a:lnTo>
                  <a:pt x="2963983" y="210575"/>
                </a:lnTo>
                <a:lnTo>
                  <a:pt x="2952058" y="167143"/>
                </a:lnTo>
                <a:lnTo>
                  <a:pt x="2933069" y="127149"/>
                </a:lnTo>
                <a:lnTo>
                  <a:pt x="2907742" y="91319"/>
                </a:lnTo>
                <a:lnTo>
                  <a:pt x="2876800" y="60377"/>
                </a:lnTo>
                <a:lnTo>
                  <a:pt x="2840970" y="35050"/>
                </a:lnTo>
                <a:lnTo>
                  <a:pt x="2800977" y="16061"/>
                </a:lnTo>
                <a:lnTo>
                  <a:pt x="2757545" y="4136"/>
                </a:lnTo>
                <a:lnTo>
                  <a:pt x="271139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7317667" y="1441703"/>
            <a:ext cx="19723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СТРУКТУРА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ОТГРУЖЕННОЙ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34330" y="1606296"/>
            <a:ext cx="2539365" cy="52260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-635" algn="ctr">
              <a:lnSpc>
                <a:spcPts val="1300"/>
              </a:lnSpc>
              <a:spcBef>
                <a:spcPts val="16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ПРОДУКЦИИ ПО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ВИДАМ 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ЭКОНОМИЧЕСКОЙ ДЕЯТЕЛЬНОСТИ </a:t>
            </a:r>
            <a:r>
              <a:rPr sz="1100" b="1" spc="-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lang="ru-RU" sz="1100" b="1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100" b="1" spc="-5" dirty="0" smtClean="0">
                <a:solidFill>
                  <a:srgbClr val="FFFFFF"/>
                </a:solidFill>
                <a:latin typeface="Arial"/>
                <a:cs typeface="Arial"/>
              </a:rPr>
              <a:t>ГОДУ</a:t>
            </a:r>
            <a:r>
              <a:rPr sz="1100" b="1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(%)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788150" y="2292350"/>
            <a:ext cx="2966720" cy="4012565"/>
          </a:xfrm>
          <a:custGeom>
            <a:avLst/>
            <a:gdLst/>
            <a:ahLst/>
            <a:cxnLst/>
            <a:rect l="l" t="t" r="r" b="b"/>
            <a:pathLst>
              <a:path w="2966720" h="4012565">
                <a:moveTo>
                  <a:pt x="0" y="258669"/>
                </a:moveTo>
                <a:lnTo>
                  <a:pt x="4167" y="212173"/>
                </a:lnTo>
                <a:lnTo>
                  <a:pt x="16183" y="168411"/>
                </a:lnTo>
                <a:lnTo>
                  <a:pt x="35315" y="128113"/>
                </a:lnTo>
                <a:lnTo>
                  <a:pt x="60835" y="92011"/>
                </a:lnTo>
                <a:lnTo>
                  <a:pt x="92011" y="60835"/>
                </a:lnTo>
                <a:lnTo>
                  <a:pt x="128113" y="35315"/>
                </a:lnTo>
                <a:lnTo>
                  <a:pt x="168411" y="16182"/>
                </a:lnTo>
                <a:lnTo>
                  <a:pt x="212173" y="4167"/>
                </a:lnTo>
                <a:lnTo>
                  <a:pt x="258669" y="0"/>
                </a:lnTo>
                <a:lnTo>
                  <a:pt x="2707731" y="0"/>
                </a:lnTo>
                <a:lnTo>
                  <a:pt x="2754227" y="4167"/>
                </a:lnTo>
                <a:lnTo>
                  <a:pt x="2797989" y="16182"/>
                </a:lnTo>
                <a:lnTo>
                  <a:pt x="2838286" y="35315"/>
                </a:lnTo>
                <a:lnTo>
                  <a:pt x="2874388" y="60835"/>
                </a:lnTo>
                <a:lnTo>
                  <a:pt x="2905564" y="92011"/>
                </a:lnTo>
                <a:lnTo>
                  <a:pt x="2931084" y="128113"/>
                </a:lnTo>
                <a:lnTo>
                  <a:pt x="2950217" y="168411"/>
                </a:lnTo>
                <a:lnTo>
                  <a:pt x="2962232" y="212173"/>
                </a:lnTo>
                <a:lnTo>
                  <a:pt x="2966400" y="258669"/>
                </a:lnTo>
                <a:lnTo>
                  <a:pt x="2966400" y="3753801"/>
                </a:lnTo>
                <a:lnTo>
                  <a:pt x="2962232" y="3800297"/>
                </a:lnTo>
                <a:lnTo>
                  <a:pt x="2950217" y="3844059"/>
                </a:lnTo>
                <a:lnTo>
                  <a:pt x="2931084" y="3884356"/>
                </a:lnTo>
                <a:lnTo>
                  <a:pt x="2905564" y="3920458"/>
                </a:lnTo>
                <a:lnTo>
                  <a:pt x="2874388" y="3951634"/>
                </a:lnTo>
                <a:lnTo>
                  <a:pt x="2838286" y="3977154"/>
                </a:lnTo>
                <a:lnTo>
                  <a:pt x="2797989" y="3996287"/>
                </a:lnTo>
                <a:lnTo>
                  <a:pt x="2754227" y="4008302"/>
                </a:lnTo>
                <a:lnTo>
                  <a:pt x="2707731" y="4012470"/>
                </a:lnTo>
                <a:lnTo>
                  <a:pt x="258669" y="4012470"/>
                </a:lnTo>
                <a:lnTo>
                  <a:pt x="212173" y="4008302"/>
                </a:lnTo>
                <a:lnTo>
                  <a:pt x="168411" y="3996287"/>
                </a:lnTo>
                <a:lnTo>
                  <a:pt x="128113" y="3977154"/>
                </a:lnTo>
                <a:lnTo>
                  <a:pt x="92011" y="3951634"/>
                </a:lnTo>
                <a:lnTo>
                  <a:pt x="60835" y="3920458"/>
                </a:lnTo>
                <a:lnTo>
                  <a:pt x="35315" y="3884356"/>
                </a:lnTo>
                <a:lnTo>
                  <a:pt x="16183" y="3844059"/>
                </a:lnTo>
                <a:lnTo>
                  <a:pt x="4167" y="3800297"/>
                </a:lnTo>
                <a:lnTo>
                  <a:pt x="0" y="3753801"/>
                </a:lnTo>
                <a:lnTo>
                  <a:pt x="0" y="258669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3" name="object 63"/>
          <p:cNvSpPr txBox="1"/>
          <p:nvPr/>
        </p:nvSpPr>
        <p:spPr>
          <a:xfrm>
            <a:off x="4114800" y="5334001"/>
            <a:ext cx="457200" cy="3154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600" b="1" dirty="0" smtClean="0">
                <a:solidFill>
                  <a:srgbClr val="FFFFFF"/>
                </a:solidFill>
                <a:latin typeface="Arial"/>
                <a:cs typeface="Arial"/>
              </a:rPr>
              <a:t>  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6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600" b="1" dirty="0" smtClean="0">
                <a:solidFill>
                  <a:srgbClr val="FFFFFF"/>
                </a:solidFill>
                <a:latin typeface="Arial"/>
                <a:cs typeface="Arial"/>
              </a:rPr>
              <a:t>  50 540,1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 rot="10800000" flipV="1">
            <a:off x="3200400" y="5529071"/>
            <a:ext cx="914400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0209" algn="l"/>
              </a:tabLst>
            </a:pPr>
            <a:r>
              <a:rPr lang="ru-RU" sz="600" b="1" dirty="0" smtClean="0">
                <a:solidFill>
                  <a:srgbClr val="FFFFFF"/>
                </a:solidFill>
                <a:latin typeface="Arial"/>
                <a:cs typeface="Arial"/>
              </a:rPr>
              <a:t>  45 705,5</a:t>
            </a: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600" b="1" dirty="0" smtClean="0">
                <a:solidFill>
                  <a:srgbClr val="FFFFFF"/>
                </a:solidFill>
                <a:latin typeface="Arial"/>
                <a:cs typeface="Arial"/>
              </a:rPr>
              <a:t>    52 783,3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72" name="object 72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20" dirty="0" smtClean="0"/>
              <a:t> БРЯНСКОГО МУНИЦИПАЛЬНОГО РАЙОНА</a:t>
            </a:r>
            <a:endParaRPr spc="-10" dirty="0"/>
          </a:p>
        </p:txBody>
      </p:sp>
      <p:sp>
        <p:nvSpPr>
          <p:cNvPr id="74" name="object 74"/>
          <p:cNvSpPr txBox="1"/>
          <p:nvPr/>
        </p:nvSpPr>
        <p:spPr>
          <a:xfrm>
            <a:off x="9691799" y="6603972"/>
            <a:ext cx="132715" cy="13906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z="800" dirty="0">
                <a:latin typeface="Microsoft Sans Serif"/>
                <a:cs typeface="Microsoft Sans Serif"/>
              </a:rPr>
              <a:pPr marL="38100">
                <a:lnSpc>
                  <a:spcPct val="100000"/>
                </a:lnSpc>
                <a:spcBef>
                  <a:spcPts val="25"/>
                </a:spcBef>
              </a:pPr>
              <a:t>5</a:t>
            </a:fld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71" name="object 71"/>
          <p:cNvSpPr txBox="1">
            <a:spLocks noGrp="1"/>
          </p:cNvSpPr>
          <p:nvPr>
            <p:ph type="title"/>
          </p:nvPr>
        </p:nvSpPr>
        <p:spPr>
          <a:xfrm>
            <a:off x="614315" y="523747"/>
            <a:ext cx="8495665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СОЦИАЛЬНО-ЭКОНОМИЧЕСКИЕ</a:t>
            </a:r>
            <a:r>
              <a:rPr spc="-45" dirty="0"/>
              <a:t> </a:t>
            </a:r>
            <a:r>
              <a:rPr spc="-15" dirty="0"/>
              <a:t>ПОКАЗАТЕЛИ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b="0" spc="-10" dirty="0" smtClean="0">
                <a:latin typeface="Arial" pitchFamily="34" charset="0"/>
                <a:cs typeface="Arial" pitchFamily="34" charset="0"/>
              </a:rPr>
              <a:t>БРЯНСКОГО МУНИЦИПАЛЬНОГО РАЙОНА</a:t>
            </a:r>
            <a:endParaRPr b="0" spc="-85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5" name="Диаграмма 74"/>
          <p:cNvGraphicFramePr/>
          <p:nvPr/>
        </p:nvGraphicFramePr>
        <p:xfrm>
          <a:off x="6781800" y="2286000"/>
          <a:ext cx="31242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7" name="Диаграмма 76"/>
          <p:cNvGraphicFramePr/>
          <p:nvPr/>
        </p:nvGraphicFramePr>
        <p:xfrm>
          <a:off x="762000" y="1219200"/>
          <a:ext cx="5867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33400" y="6248400"/>
            <a:ext cx="4267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Arial" pitchFamily="34" charset="0"/>
                <a:cs typeface="Arial" pitchFamily="34" charset="0"/>
              </a:rPr>
              <a:t>* по организациям, не относящимся к субъектам малого предпринимательства</a:t>
            </a:r>
            <a:endParaRPr lang="ru-RU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>
            <a:hlinkClick r:id="rId4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3954" y="3931822"/>
            <a:ext cx="2160270" cy="2376170"/>
            <a:chOff x="7623954" y="3931822"/>
            <a:chExt cx="2160270" cy="2376170"/>
          </a:xfrm>
        </p:grpSpPr>
        <p:sp>
          <p:nvSpPr>
            <p:cNvPr id="3" name="object 3"/>
            <p:cNvSpPr/>
            <p:nvPr/>
          </p:nvSpPr>
          <p:spPr>
            <a:xfrm>
              <a:off x="7623954" y="3931822"/>
              <a:ext cx="2160270" cy="2376170"/>
            </a:xfrm>
            <a:custGeom>
              <a:avLst/>
              <a:gdLst/>
              <a:ahLst/>
              <a:cxnLst/>
              <a:rect l="l" t="t" r="r" b="b"/>
              <a:pathLst>
                <a:path w="2160270" h="2376170">
                  <a:moveTo>
                    <a:pt x="1888380" y="0"/>
                  </a:moveTo>
                  <a:lnTo>
                    <a:pt x="271618" y="0"/>
                  </a:lnTo>
                  <a:lnTo>
                    <a:pt x="222794" y="4376"/>
                  </a:lnTo>
                  <a:lnTo>
                    <a:pt x="176842" y="16993"/>
                  </a:lnTo>
                  <a:lnTo>
                    <a:pt x="134527" y="37083"/>
                  </a:lnTo>
                  <a:lnTo>
                    <a:pt x="96618" y="63881"/>
                  </a:lnTo>
                  <a:lnTo>
                    <a:pt x="63881" y="96618"/>
                  </a:lnTo>
                  <a:lnTo>
                    <a:pt x="37083" y="134527"/>
                  </a:lnTo>
                  <a:lnTo>
                    <a:pt x="16993" y="176842"/>
                  </a:lnTo>
                  <a:lnTo>
                    <a:pt x="4376" y="222794"/>
                  </a:lnTo>
                  <a:lnTo>
                    <a:pt x="0" y="271618"/>
                  </a:lnTo>
                  <a:lnTo>
                    <a:pt x="0" y="2104381"/>
                  </a:lnTo>
                  <a:lnTo>
                    <a:pt x="4376" y="2153204"/>
                  </a:lnTo>
                  <a:lnTo>
                    <a:pt x="16993" y="2199157"/>
                  </a:lnTo>
                  <a:lnTo>
                    <a:pt x="37083" y="2241472"/>
                  </a:lnTo>
                  <a:lnTo>
                    <a:pt x="63881" y="2279381"/>
                  </a:lnTo>
                  <a:lnTo>
                    <a:pt x="96618" y="2312118"/>
                  </a:lnTo>
                  <a:lnTo>
                    <a:pt x="134527" y="2338915"/>
                  </a:lnTo>
                  <a:lnTo>
                    <a:pt x="176842" y="2359006"/>
                  </a:lnTo>
                  <a:lnTo>
                    <a:pt x="222794" y="2371623"/>
                  </a:lnTo>
                  <a:lnTo>
                    <a:pt x="271618" y="2375999"/>
                  </a:lnTo>
                  <a:lnTo>
                    <a:pt x="1888380" y="2375999"/>
                  </a:lnTo>
                  <a:lnTo>
                    <a:pt x="1937204" y="2371623"/>
                  </a:lnTo>
                  <a:lnTo>
                    <a:pt x="1983157" y="2359006"/>
                  </a:lnTo>
                  <a:lnTo>
                    <a:pt x="2025472" y="2338915"/>
                  </a:lnTo>
                  <a:lnTo>
                    <a:pt x="2063381" y="2312118"/>
                  </a:lnTo>
                  <a:lnTo>
                    <a:pt x="2096118" y="2279381"/>
                  </a:lnTo>
                  <a:lnTo>
                    <a:pt x="2122915" y="2241472"/>
                  </a:lnTo>
                  <a:lnTo>
                    <a:pt x="2143006" y="2199157"/>
                  </a:lnTo>
                  <a:lnTo>
                    <a:pt x="2155623" y="2153204"/>
                  </a:lnTo>
                  <a:lnTo>
                    <a:pt x="2159999" y="2104381"/>
                  </a:lnTo>
                  <a:lnTo>
                    <a:pt x="2159999" y="271618"/>
                  </a:lnTo>
                  <a:lnTo>
                    <a:pt x="2155623" y="222794"/>
                  </a:lnTo>
                  <a:lnTo>
                    <a:pt x="2143006" y="176842"/>
                  </a:lnTo>
                  <a:lnTo>
                    <a:pt x="2122915" y="134527"/>
                  </a:lnTo>
                  <a:lnTo>
                    <a:pt x="2096118" y="96618"/>
                  </a:lnTo>
                  <a:lnTo>
                    <a:pt x="2063381" y="63881"/>
                  </a:lnTo>
                  <a:lnTo>
                    <a:pt x="2025472" y="37083"/>
                  </a:lnTo>
                  <a:lnTo>
                    <a:pt x="1983157" y="16993"/>
                  </a:lnTo>
                  <a:lnTo>
                    <a:pt x="1937204" y="4376"/>
                  </a:lnTo>
                  <a:lnTo>
                    <a:pt x="188838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7823309" y="5612437"/>
              <a:ext cx="520065" cy="180340"/>
            </a:xfrm>
            <a:custGeom>
              <a:avLst/>
              <a:gdLst/>
              <a:ahLst/>
              <a:cxnLst/>
              <a:rect l="l" t="t" r="r" b="b"/>
              <a:pathLst>
                <a:path w="520065" h="180339">
                  <a:moveTo>
                    <a:pt x="429804" y="0"/>
                  </a:moveTo>
                  <a:lnTo>
                    <a:pt x="89999" y="0"/>
                  </a:lnTo>
                  <a:lnTo>
                    <a:pt x="54967" y="7072"/>
                  </a:lnTo>
                  <a:lnTo>
                    <a:pt x="26360" y="26360"/>
                  </a:lnTo>
                  <a:lnTo>
                    <a:pt x="7072" y="54967"/>
                  </a:lnTo>
                  <a:lnTo>
                    <a:pt x="0" y="89999"/>
                  </a:lnTo>
                  <a:lnTo>
                    <a:pt x="7072" y="125032"/>
                  </a:lnTo>
                  <a:lnTo>
                    <a:pt x="26360" y="153639"/>
                  </a:lnTo>
                  <a:lnTo>
                    <a:pt x="54967" y="172927"/>
                  </a:lnTo>
                  <a:lnTo>
                    <a:pt x="89999" y="180000"/>
                  </a:lnTo>
                  <a:lnTo>
                    <a:pt x="429804" y="180000"/>
                  </a:lnTo>
                  <a:lnTo>
                    <a:pt x="464836" y="172927"/>
                  </a:lnTo>
                  <a:lnTo>
                    <a:pt x="493444" y="153639"/>
                  </a:lnTo>
                  <a:lnTo>
                    <a:pt x="512731" y="125032"/>
                  </a:lnTo>
                  <a:lnTo>
                    <a:pt x="519804" y="89999"/>
                  </a:lnTo>
                  <a:lnTo>
                    <a:pt x="512731" y="54967"/>
                  </a:lnTo>
                  <a:lnTo>
                    <a:pt x="493444" y="26360"/>
                  </a:lnTo>
                  <a:lnTo>
                    <a:pt x="464836" y="7072"/>
                  </a:lnTo>
                  <a:lnTo>
                    <a:pt x="429804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918111" y="5644388"/>
            <a:ext cx="463889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600" b="1" dirty="0" smtClean="0">
                <a:solidFill>
                  <a:schemeClr val="bg1"/>
                </a:solidFill>
                <a:latin typeface="Arial"/>
                <a:cs typeface="Arial"/>
              </a:rPr>
              <a:t>1 665 че</a:t>
            </a:r>
            <a:r>
              <a:rPr sz="600" b="1" spc="-10" dirty="0" smtClean="0">
                <a:solidFill>
                  <a:schemeClr val="bg1"/>
                </a:solidFill>
                <a:latin typeface="Arial"/>
                <a:cs typeface="Arial"/>
              </a:rPr>
              <a:t>л</a:t>
            </a:r>
            <a:r>
              <a:rPr sz="600" b="1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sz="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96225" y="3931822"/>
            <a:ext cx="2160270" cy="2376170"/>
          </a:xfrm>
          <a:custGeom>
            <a:avLst/>
            <a:gdLst/>
            <a:ahLst/>
            <a:cxnLst/>
            <a:rect l="l" t="t" r="r" b="b"/>
            <a:pathLst>
              <a:path w="2160270" h="2376170">
                <a:moveTo>
                  <a:pt x="1888380" y="0"/>
                </a:moveTo>
                <a:lnTo>
                  <a:pt x="271618" y="0"/>
                </a:lnTo>
                <a:lnTo>
                  <a:pt x="222794" y="4376"/>
                </a:lnTo>
                <a:lnTo>
                  <a:pt x="176842" y="16993"/>
                </a:lnTo>
                <a:lnTo>
                  <a:pt x="134527" y="37083"/>
                </a:lnTo>
                <a:lnTo>
                  <a:pt x="96618" y="63881"/>
                </a:lnTo>
                <a:lnTo>
                  <a:pt x="63881" y="96618"/>
                </a:lnTo>
                <a:lnTo>
                  <a:pt x="37083" y="134527"/>
                </a:lnTo>
                <a:lnTo>
                  <a:pt x="16993" y="176842"/>
                </a:lnTo>
                <a:lnTo>
                  <a:pt x="4376" y="222794"/>
                </a:lnTo>
                <a:lnTo>
                  <a:pt x="0" y="271618"/>
                </a:lnTo>
                <a:lnTo>
                  <a:pt x="0" y="2104381"/>
                </a:lnTo>
                <a:lnTo>
                  <a:pt x="4376" y="2153204"/>
                </a:lnTo>
                <a:lnTo>
                  <a:pt x="16993" y="2199157"/>
                </a:lnTo>
                <a:lnTo>
                  <a:pt x="37083" y="2241472"/>
                </a:lnTo>
                <a:lnTo>
                  <a:pt x="63881" y="2279381"/>
                </a:lnTo>
                <a:lnTo>
                  <a:pt x="96618" y="2312118"/>
                </a:lnTo>
                <a:lnTo>
                  <a:pt x="134527" y="2338915"/>
                </a:lnTo>
                <a:lnTo>
                  <a:pt x="176842" y="2359006"/>
                </a:lnTo>
                <a:lnTo>
                  <a:pt x="222794" y="2371623"/>
                </a:lnTo>
                <a:lnTo>
                  <a:pt x="271618" y="2375999"/>
                </a:lnTo>
                <a:lnTo>
                  <a:pt x="1888380" y="2375999"/>
                </a:lnTo>
                <a:lnTo>
                  <a:pt x="1937204" y="2371623"/>
                </a:lnTo>
                <a:lnTo>
                  <a:pt x="1983157" y="2359006"/>
                </a:lnTo>
                <a:lnTo>
                  <a:pt x="2025472" y="2338915"/>
                </a:lnTo>
                <a:lnTo>
                  <a:pt x="2063381" y="2312118"/>
                </a:lnTo>
                <a:lnTo>
                  <a:pt x="2096118" y="2279381"/>
                </a:lnTo>
                <a:lnTo>
                  <a:pt x="2122915" y="2241472"/>
                </a:lnTo>
                <a:lnTo>
                  <a:pt x="2143006" y="2199157"/>
                </a:lnTo>
                <a:lnTo>
                  <a:pt x="2155623" y="2153204"/>
                </a:lnTo>
                <a:lnTo>
                  <a:pt x="2159999" y="2104381"/>
                </a:lnTo>
                <a:lnTo>
                  <a:pt x="2159999" y="271618"/>
                </a:lnTo>
                <a:lnTo>
                  <a:pt x="2155623" y="222794"/>
                </a:lnTo>
                <a:lnTo>
                  <a:pt x="2143006" y="176842"/>
                </a:lnTo>
                <a:lnTo>
                  <a:pt x="2122915" y="134527"/>
                </a:lnTo>
                <a:lnTo>
                  <a:pt x="2096118" y="96618"/>
                </a:lnTo>
                <a:lnTo>
                  <a:pt x="2063381" y="63881"/>
                </a:lnTo>
                <a:lnTo>
                  <a:pt x="2025472" y="37083"/>
                </a:lnTo>
                <a:lnTo>
                  <a:pt x="1983157" y="16993"/>
                </a:lnTo>
                <a:lnTo>
                  <a:pt x="1937204" y="4376"/>
                </a:lnTo>
                <a:lnTo>
                  <a:pt x="188838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75390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ЗАНЯТОСТЬ</a:t>
            </a:r>
            <a:r>
              <a:rPr spc="-15" dirty="0"/>
              <a:t> </a:t>
            </a:r>
            <a:r>
              <a:rPr dirty="0"/>
              <a:t>И</a:t>
            </a:r>
            <a:r>
              <a:rPr spc="-15" dirty="0"/>
              <a:t> </a:t>
            </a:r>
            <a:r>
              <a:rPr spc="-35" dirty="0"/>
              <a:t>ДОХОДЫ</a:t>
            </a:r>
            <a:r>
              <a:rPr spc="-10" dirty="0"/>
              <a:t> </a:t>
            </a:r>
            <a:r>
              <a:rPr spc="-10" dirty="0" smtClean="0"/>
              <a:t>НАСЕЛЕНИЯ</a:t>
            </a:r>
            <a:r>
              <a:rPr lang="ru-RU" spc="-10" dirty="0" smtClean="0"/>
              <a:t/>
            </a:r>
            <a:br>
              <a:rPr lang="ru-RU" spc="-10" dirty="0" smtClean="0"/>
            </a:br>
            <a:r>
              <a:rPr lang="ru-RU" b="0" spc="-10" dirty="0" smtClean="0"/>
              <a:t>БРЯНСКОГО МУНИЦИПАЛЬНОГО РАЙОНА</a:t>
            </a:r>
            <a:endParaRPr b="0" spc="-10" dirty="0"/>
          </a:p>
        </p:txBody>
      </p:sp>
      <p:sp>
        <p:nvSpPr>
          <p:cNvPr id="12" name="object 12"/>
          <p:cNvSpPr/>
          <p:nvPr/>
        </p:nvSpPr>
        <p:spPr>
          <a:xfrm>
            <a:off x="627016" y="163628"/>
            <a:ext cx="1887855" cy="274320"/>
          </a:xfrm>
          <a:custGeom>
            <a:avLst/>
            <a:gdLst/>
            <a:ahLst/>
            <a:cxnLst/>
            <a:rect l="l" t="t" r="r" b="b"/>
            <a:pathLst>
              <a:path w="1887855" h="274320">
                <a:moveTo>
                  <a:pt x="1750663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8" y="56058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5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1750660" y="273846"/>
                </a:lnTo>
                <a:lnTo>
                  <a:pt x="1793938" y="266865"/>
                </a:lnTo>
                <a:lnTo>
                  <a:pt x="1831525" y="247427"/>
                </a:lnTo>
                <a:lnTo>
                  <a:pt x="1861165" y="217787"/>
                </a:lnTo>
                <a:lnTo>
                  <a:pt x="1880602" y="180201"/>
                </a:lnTo>
                <a:lnTo>
                  <a:pt x="1887584" y="136922"/>
                </a:lnTo>
                <a:lnTo>
                  <a:pt x="1880604" y="93644"/>
                </a:lnTo>
                <a:lnTo>
                  <a:pt x="1861166" y="56058"/>
                </a:lnTo>
                <a:lnTo>
                  <a:pt x="1831527" y="26418"/>
                </a:lnTo>
                <a:lnTo>
                  <a:pt x="1793940" y="6980"/>
                </a:lnTo>
                <a:lnTo>
                  <a:pt x="175066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762419" y="227076"/>
            <a:ext cx="16186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занятость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доходы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населения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7015" y="3931822"/>
            <a:ext cx="4498340" cy="2376170"/>
          </a:xfrm>
          <a:custGeom>
            <a:avLst/>
            <a:gdLst/>
            <a:ahLst/>
            <a:cxnLst/>
            <a:rect l="l" t="t" r="r" b="b"/>
            <a:pathLst>
              <a:path w="4498340" h="2376170">
                <a:moveTo>
                  <a:pt x="4207919" y="0"/>
                </a:moveTo>
                <a:lnTo>
                  <a:pt x="289919" y="0"/>
                </a:lnTo>
                <a:lnTo>
                  <a:pt x="242893" y="3794"/>
                </a:lnTo>
                <a:lnTo>
                  <a:pt x="198282" y="14780"/>
                </a:lnTo>
                <a:lnTo>
                  <a:pt x="156684" y="32360"/>
                </a:lnTo>
                <a:lnTo>
                  <a:pt x="118696" y="55937"/>
                </a:lnTo>
                <a:lnTo>
                  <a:pt x="84915" y="84915"/>
                </a:lnTo>
                <a:lnTo>
                  <a:pt x="55937" y="118696"/>
                </a:lnTo>
                <a:lnTo>
                  <a:pt x="32360" y="156684"/>
                </a:lnTo>
                <a:lnTo>
                  <a:pt x="14780" y="198282"/>
                </a:lnTo>
                <a:lnTo>
                  <a:pt x="3794" y="242893"/>
                </a:lnTo>
                <a:lnTo>
                  <a:pt x="0" y="289919"/>
                </a:lnTo>
                <a:lnTo>
                  <a:pt x="0" y="2086079"/>
                </a:lnTo>
                <a:lnTo>
                  <a:pt x="3794" y="2133106"/>
                </a:lnTo>
                <a:lnTo>
                  <a:pt x="14780" y="2177716"/>
                </a:lnTo>
                <a:lnTo>
                  <a:pt x="32360" y="2219314"/>
                </a:lnTo>
                <a:lnTo>
                  <a:pt x="55937" y="2257302"/>
                </a:lnTo>
                <a:lnTo>
                  <a:pt x="84915" y="2291084"/>
                </a:lnTo>
                <a:lnTo>
                  <a:pt x="118696" y="2320061"/>
                </a:lnTo>
                <a:lnTo>
                  <a:pt x="156684" y="2343639"/>
                </a:lnTo>
                <a:lnTo>
                  <a:pt x="198282" y="2361219"/>
                </a:lnTo>
                <a:lnTo>
                  <a:pt x="242893" y="2372205"/>
                </a:lnTo>
                <a:lnTo>
                  <a:pt x="289919" y="2375999"/>
                </a:lnTo>
                <a:lnTo>
                  <a:pt x="4207919" y="2375999"/>
                </a:lnTo>
                <a:lnTo>
                  <a:pt x="4254945" y="2372205"/>
                </a:lnTo>
                <a:lnTo>
                  <a:pt x="4299556" y="2361219"/>
                </a:lnTo>
                <a:lnTo>
                  <a:pt x="4341153" y="2343639"/>
                </a:lnTo>
                <a:lnTo>
                  <a:pt x="4379141" y="2320061"/>
                </a:lnTo>
                <a:lnTo>
                  <a:pt x="4412923" y="2291084"/>
                </a:lnTo>
                <a:lnTo>
                  <a:pt x="4441901" y="2257302"/>
                </a:lnTo>
                <a:lnTo>
                  <a:pt x="4465478" y="2219314"/>
                </a:lnTo>
                <a:lnTo>
                  <a:pt x="4483058" y="2177716"/>
                </a:lnTo>
                <a:lnTo>
                  <a:pt x="4494044" y="2133106"/>
                </a:lnTo>
                <a:lnTo>
                  <a:pt x="4497838" y="2086079"/>
                </a:lnTo>
                <a:lnTo>
                  <a:pt x="4497838" y="289919"/>
                </a:lnTo>
                <a:lnTo>
                  <a:pt x="4494044" y="242893"/>
                </a:lnTo>
                <a:lnTo>
                  <a:pt x="4483058" y="198282"/>
                </a:lnTo>
                <a:lnTo>
                  <a:pt x="4465478" y="156684"/>
                </a:lnTo>
                <a:lnTo>
                  <a:pt x="4441901" y="118696"/>
                </a:lnTo>
                <a:lnTo>
                  <a:pt x="4412923" y="84915"/>
                </a:lnTo>
                <a:lnTo>
                  <a:pt x="4379141" y="55937"/>
                </a:lnTo>
                <a:lnTo>
                  <a:pt x="4341153" y="32360"/>
                </a:lnTo>
                <a:lnTo>
                  <a:pt x="4299556" y="14780"/>
                </a:lnTo>
                <a:lnTo>
                  <a:pt x="4254945" y="3794"/>
                </a:lnTo>
                <a:lnTo>
                  <a:pt x="420791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866471" y="4038600"/>
            <a:ext cx="3989704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019175" marR="5080" indent="-1006475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СРЕДНЕМЕСЯЧНАЯ ЗАРАБОТНАЯ ПЛАТА </a:t>
            </a:r>
            <a:r>
              <a:rPr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РАБОТНИКОВ </a:t>
            </a:r>
            <a:r>
              <a:rPr sz="1100" b="1" spc="-30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по отраслям </a:t>
            </a:r>
            <a:r>
              <a:rPr lang="ru-RU" sz="1100" b="1" dirty="0" smtClean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 smtClean="0">
                <a:solidFill>
                  <a:srgbClr val="4756A0"/>
                </a:solidFill>
                <a:latin typeface="Arial"/>
                <a:cs typeface="Arial"/>
              </a:rPr>
              <a:t>202</a:t>
            </a:r>
            <a:r>
              <a:rPr lang="ru-RU" sz="1100" b="1" dirty="0" smtClean="0">
                <a:solidFill>
                  <a:srgbClr val="4756A0"/>
                </a:solidFill>
                <a:latin typeface="Arial"/>
                <a:cs typeface="Arial"/>
              </a:rPr>
              <a:t>5</a:t>
            </a:r>
            <a:r>
              <a:rPr sz="1100" b="1" spc="-1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spc="-10" dirty="0" smtClean="0">
                <a:solidFill>
                  <a:srgbClr val="4756A0"/>
                </a:solidFill>
                <a:latin typeface="Arial"/>
                <a:cs typeface="Arial"/>
              </a:rPr>
              <a:t>году*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, руб.</a:t>
            </a:r>
            <a:endParaRPr sz="11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392434" y="2367788"/>
            <a:ext cx="2171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116</a:t>
            </a:r>
            <a:r>
              <a:rPr sz="6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392434" y="2821940"/>
            <a:ext cx="2171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116</a:t>
            </a:r>
            <a:r>
              <a:rPr sz="6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392434" y="3276091"/>
            <a:ext cx="2171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172</a:t>
            </a:r>
            <a:r>
              <a:rPr sz="6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85800" y="3657600"/>
            <a:ext cx="45672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600" i="1" dirty="0" smtClean="0">
                <a:solidFill>
                  <a:srgbClr val="A6A6A6"/>
                </a:solidFill>
                <a:latin typeface="Arial"/>
                <a:cs typeface="Arial"/>
              </a:rPr>
              <a:t>*по крупным и средним предприятиям **  по промышленности данные не размещаются в целях обеспечения конфиденциальности  в соответствии с ФЗ от 29.11.2007 г. №282-ФЗ</a:t>
            </a:r>
            <a:endParaRPr lang="ru-RU" sz="600" dirty="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486119" y="4321555"/>
            <a:ext cx="1155065" cy="873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 smtClean="0">
                <a:solidFill>
                  <a:srgbClr val="4756A0"/>
                </a:solidFill>
                <a:latin typeface="Arial"/>
                <a:cs typeface="Arial"/>
              </a:rPr>
              <a:t>0,</a:t>
            </a:r>
            <a:r>
              <a:rPr lang="ru-RU" sz="2400" b="1" spc="-5" dirty="0" smtClean="0">
                <a:solidFill>
                  <a:srgbClr val="4756A0"/>
                </a:solidFill>
                <a:latin typeface="Arial"/>
                <a:cs typeface="Arial"/>
              </a:rPr>
              <a:t>14</a:t>
            </a:r>
            <a:r>
              <a:rPr sz="2400" b="1" spc="-5" dirty="0" smtClean="0">
                <a:solidFill>
                  <a:srgbClr val="4756A0"/>
                </a:solidFill>
                <a:latin typeface="Arial"/>
                <a:cs typeface="Arial"/>
              </a:rPr>
              <a:t>%</a:t>
            </a:r>
            <a:endParaRPr sz="2400" dirty="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1240"/>
              </a:spcBef>
            </a:pP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рег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р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руе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м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ая 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безработица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495580" y="5612438"/>
            <a:ext cx="520065" cy="180340"/>
          </a:xfrm>
          <a:custGeom>
            <a:avLst/>
            <a:gdLst/>
            <a:ahLst/>
            <a:cxnLst/>
            <a:rect l="l" t="t" r="r" b="b"/>
            <a:pathLst>
              <a:path w="520064" h="180339">
                <a:moveTo>
                  <a:pt x="429803" y="0"/>
                </a:moveTo>
                <a:lnTo>
                  <a:pt x="89999" y="0"/>
                </a:lnTo>
                <a:lnTo>
                  <a:pt x="54967" y="7072"/>
                </a:lnTo>
                <a:lnTo>
                  <a:pt x="26360" y="26360"/>
                </a:lnTo>
                <a:lnTo>
                  <a:pt x="7072" y="54967"/>
                </a:lnTo>
                <a:lnTo>
                  <a:pt x="0" y="89999"/>
                </a:lnTo>
                <a:lnTo>
                  <a:pt x="7072" y="125032"/>
                </a:lnTo>
                <a:lnTo>
                  <a:pt x="26360" y="153639"/>
                </a:lnTo>
                <a:lnTo>
                  <a:pt x="54967" y="172927"/>
                </a:lnTo>
                <a:lnTo>
                  <a:pt x="89999" y="180000"/>
                </a:lnTo>
                <a:lnTo>
                  <a:pt x="429803" y="180000"/>
                </a:lnTo>
                <a:lnTo>
                  <a:pt x="464835" y="172927"/>
                </a:lnTo>
                <a:lnTo>
                  <a:pt x="493443" y="153639"/>
                </a:lnTo>
                <a:lnTo>
                  <a:pt x="512730" y="125032"/>
                </a:lnTo>
                <a:lnTo>
                  <a:pt x="519803" y="89999"/>
                </a:lnTo>
                <a:lnTo>
                  <a:pt x="512730" y="54967"/>
                </a:lnTo>
                <a:lnTo>
                  <a:pt x="493443" y="26360"/>
                </a:lnTo>
                <a:lnTo>
                  <a:pt x="464835" y="7072"/>
                </a:lnTo>
                <a:lnTo>
                  <a:pt x="42980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634038" y="5644388"/>
            <a:ext cx="243204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600" dirty="0" smtClean="0">
                <a:solidFill>
                  <a:schemeClr val="bg1"/>
                </a:solidFill>
                <a:latin typeface="Arial"/>
                <a:cs typeface="Arial"/>
              </a:rPr>
              <a:t>0,3%</a:t>
            </a:r>
            <a:endParaRPr sz="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54" name="object 5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64680" y="4066032"/>
            <a:ext cx="362711" cy="362712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14688" y="4066032"/>
            <a:ext cx="362711" cy="362712"/>
          </a:xfrm>
          <a:prstGeom prst="rect">
            <a:avLst/>
          </a:prstGeom>
        </p:spPr>
      </p:pic>
      <p:sp>
        <p:nvSpPr>
          <p:cNvPr id="56" name="object 56"/>
          <p:cNvSpPr txBox="1"/>
          <p:nvPr/>
        </p:nvSpPr>
        <p:spPr>
          <a:xfrm>
            <a:off x="7812374" y="4321555"/>
            <a:ext cx="944880" cy="873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4756A0"/>
                </a:solidFill>
                <a:latin typeface="Arial"/>
                <a:cs typeface="Arial"/>
              </a:rPr>
              <a:t>50 </a:t>
            </a:r>
            <a:r>
              <a:rPr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ч</a:t>
            </a:r>
            <a:r>
              <a:rPr sz="1100" b="1" dirty="0" smtClean="0">
                <a:solidFill>
                  <a:srgbClr val="4756A0"/>
                </a:solidFill>
                <a:latin typeface="Arial"/>
                <a:cs typeface="Arial"/>
              </a:rPr>
              <a:t>ел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  <a:p>
            <a:pPr marL="13970" marR="5080">
              <a:lnSpc>
                <a:spcPts val="1300"/>
              </a:lnSpc>
              <a:spcBef>
                <a:spcPts val="124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б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езра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б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тны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е 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граждане*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20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61" name="object 61"/>
          <p:cNvSpPr txBox="1"/>
          <p:nvPr/>
        </p:nvSpPr>
        <p:spPr>
          <a:xfrm>
            <a:off x="9691799" y="6603972"/>
            <a:ext cx="132715" cy="13906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z="800" dirty="0">
                <a:latin typeface="Microsoft Sans Serif"/>
                <a:cs typeface="Microsoft Sans Serif"/>
              </a:rPr>
              <a:pPr marL="38100">
                <a:lnSpc>
                  <a:spcPct val="100000"/>
                </a:lnSpc>
                <a:spcBef>
                  <a:spcPts val="25"/>
                </a:spcBef>
              </a:pPr>
              <a:t>6</a:t>
            </a:fld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611254" y="6317996"/>
            <a:ext cx="1709420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*Нетрудоустроенные</a:t>
            </a: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граждане</a:t>
            </a:r>
            <a:r>
              <a:rPr sz="600" i="1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на</a:t>
            </a:r>
            <a:r>
              <a:rPr sz="600" i="1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 smtClean="0">
                <a:solidFill>
                  <a:srgbClr val="A6A6A6"/>
                </a:solidFill>
                <a:latin typeface="Arial"/>
                <a:cs typeface="Arial"/>
              </a:rPr>
              <a:t>01.01.202</a:t>
            </a:r>
            <a:r>
              <a:rPr lang="ru-RU" sz="600" i="1" spc="-5" dirty="0" smtClean="0">
                <a:solidFill>
                  <a:srgbClr val="A6A6A6"/>
                </a:solidFill>
                <a:latin typeface="Arial"/>
                <a:cs typeface="Arial"/>
              </a:rPr>
              <a:t>6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822953" y="5879083"/>
            <a:ext cx="1529080" cy="210314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700"/>
              </a:lnSpc>
              <a:spcBef>
                <a:spcPts val="140"/>
              </a:spcBef>
            </a:pPr>
            <a:r>
              <a:rPr sz="600" b="1" spc="-5" dirty="0">
                <a:solidFill>
                  <a:srgbClr val="4756A0"/>
                </a:solidFill>
                <a:latin typeface="Arial"/>
                <a:cs typeface="Arial"/>
              </a:rPr>
              <a:t>показатели </a:t>
            </a:r>
            <a:r>
              <a:rPr sz="600" b="1" dirty="0">
                <a:solidFill>
                  <a:srgbClr val="4756A0"/>
                </a:solidFill>
                <a:latin typeface="Arial"/>
                <a:cs typeface="Arial"/>
              </a:rPr>
              <a:t>по </a:t>
            </a:r>
            <a:r>
              <a:rPr lang="ru-RU" sz="600" b="1" dirty="0" smtClean="0">
                <a:solidFill>
                  <a:srgbClr val="4756A0"/>
                </a:solidFill>
                <a:latin typeface="Arial"/>
                <a:cs typeface="Arial"/>
              </a:rPr>
              <a:t>Брянской</a:t>
            </a:r>
            <a:r>
              <a:rPr sz="600" b="1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spc="-5" dirty="0" smtClean="0">
                <a:solidFill>
                  <a:srgbClr val="4756A0"/>
                </a:solidFill>
                <a:latin typeface="Arial"/>
                <a:cs typeface="Arial"/>
              </a:rPr>
              <a:t>области</a:t>
            </a:r>
            <a:endParaRPr lang="ru-RU" sz="600" b="1" spc="-5" dirty="0" smtClean="0">
              <a:solidFill>
                <a:srgbClr val="4756A0"/>
              </a:solidFill>
              <a:latin typeface="Arial"/>
              <a:cs typeface="Arial"/>
            </a:endParaRPr>
          </a:p>
          <a:p>
            <a:pPr marL="12700" marR="5080">
              <a:lnSpc>
                <a:spcPts val="700"/>
              </a:lnSpc>
              <a:spcBef>
                <a:spcPts val="140"/>
              </a:spcBef>
            </a:pPr>
            <a:r>
              <a:rPr sz="600" b="1" spc="-15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4756A0"/>
                </a:solidFill>
                <a:latin typeface="Arial"/>
                <a:cs typeface="Arial"/>
              </a:rPr>
              <a:t>на</a:t>
            </a:r>
            <a:r>
              <a:rPr sz="6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spc="-5" dirty="0" smtClean="0">
                <a:solidFill>
                  <a:srgbClr val="4756A0"/>
                </a:solidFill>
                <a:latin typeface="Arial"/>
                <a:cs typeface="Arial"/>
              </a:rPr>
              <a:t>01.01.202</a:t>
            </a:r>
            <a:r>
              <a:rPr lang="ru-RU" sz="600" b="1" spc="-5" dirty="0" smtClean="0">
                <a:solidFill>
                  <a:srgbClr val="4756A0"/>
                </a:solidFill>
                <a:latin typeface="Arial"/>
                <a:cs typeface="Arial"/>
              </a:rPr>
              <a:t>6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495225" y="5879083"/>
            <a:ext cx="1529080" cy="210314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700"/>
              </a:lnSpc>
              <a:spcBef>
                <a:spcPts val="140"/>
              </a:spcBef>
            </a:pPr>
            <a:r>
              <a:rPr sz="600" b="1" spc="-5" dirty="0">
                <a:solidFill>
                  <a:srgbClr val="4756A0"/>
                </a:solidFill>
                <a:latin typeface="Arial"/>
                <a:cs typeface="Arial"/>
              </a:rPr>
              <a:t>показатели </a:t>
            </a:r>
            <a:r>
              <a:rPr sz="600" b="1" dirty="0">
                <a:solidFill>
                  <a:srgbClr val="4756A0"/>
                </a:solidFill>
                <a:latin typeface="Arial"/>
                <a:cs typeface="Arial"/>
              </a:rPr>
              <a:t>по </a:t>
            </a:r>
            <a:r>
              <a:rPr lang="ru-RU" sz="600" b="1" dirty="0" smtClean="0">
                <a:solidFill>
                  <a:srgbClr val="4756A0"/>
                </a:solidFill>
                <a:latin typeface="Arial"/>
                <a:cs typeface="Arial"/>
              </a:rPr>
              <a:t>Брянской области</a:t>
            </a:r>
          </a:p>
          <a:p>
            <a:pPr marL="12700" marR="5080">
              <a:lnSpc>
                <a:spcPts val="700"/>
              </a:lnSpc>
              <a:spcBef>
                <a:spcPts val="140"/>
              </a:spcBef>
            </a:pPr>
            <a:r>
              <a:rPr sz="600" b="1" spc="-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spc="-15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4756A0"/>
                </a:solidFill>
                <a:latin typeface="Arial"/>
                <a:cs typeface="Arial"/>
              </a:rPr>
              <a:t>на</a:t>
            </a:r>
            <a:r>
              <a:rPr sz="6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600" b="1" spc="-5" dirty="0" smtClean="0">
                <a:solidFill>
                  <a:srgbClr val="4756A0"/>
                </a:solidFill>
                <a:latin typeface="Arial"/>
                <a:cs typeface="Arial"/>
              </a:rPr>
              <a:t>01.01.202</a:t>
            </a:r>
            <a:r>
              <a:rPr lang="ru-RU" sz="600" b="1" spc="-5" dirty="0" smtClean="0">
                <a:solidFill>
                  <a:srgbClr val="4756A0"/>
                </a:solidFill>
                <a:latin typeface="Arial"/>
                <a:cs typeface="Arial"/>
              </a:rPr>
              <a:t>6</a:t>
            </a:r>
            <a:endParaRPr sz="600" dirty="0">
              <a:latin typeface="Arial"/>
              <a:cs typeface="Arial"/>
            </a:endParaRPr>
          </a:p>
        </p:txBody>
      </p:sp>
      <p:graphicFrame>
        <p:nvGraphicFramePr>
          <p:cNvPr id="62" name="Диаграмма 61"/>
          <p:cNvGraphicFramePr/>
          <p:nvPr/>
        </p:nvGraphicFramePr>
        <p:xfrm>
          <a:off x="685800" y="4343400"/>
          <a:ext cx="40386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4" name="Скругленный прямоугольник 63"/>
          <p:cNvSpPr/>
          <p:nvPr/>
        </p:nvSpPr>
        <p:spPr>
          <a:xfrm>
            <a:off x="685800" y="1371600"/>
            <a:ext cx="4343400" cy="22098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5334000" y="1371600"/>
            <a:ext cx="4343400" cy="23622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62000" y="14478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4756A0"/>
                </a:solidFill>
                <a:latin typeface="Arial"/>
                <a:cs typeface="Arial"/>
              </a:rPr>
              <a:t>СРЕДНЕСПИСОЧНАЯ ЧИСЛЕННОСТЬ </a:t>
            </a:r>
            <a:r>
              <a:rPr lang="ru-RU" sz="1200" b="1" spc="-5" dirty="0" smtClean="0">
                <a:solidFill>
                  <a:srgbClr val="4756A0"/>
                </a:solidFill>
                <a:latin typeface="Arial"/>
                <a:cs typeface="Arial"/>
              </a:rPr>
              <a:t>РАБОТНИКОВ по отраслям в 2025 году*, чел.</a:t>
            </a:r>
            <a:endParaRPr lang="ru-RU" sz="1200" dirty="0" smtClean="0">
              <a:solidFill>
                <a:srgbClr val="4756A0"/>
              </a:solidFill>
              <a:latin typeface="Arial"/>
              <a:cs typeface="Arial"/>
            </a:endParaRPr>
          </a:p>
        </p:txBody>
      </p:sp>
      <p:graphicFrame>
        <p:nvGraphicFramePr>
          <p:cNvPr id="68" name="Диаграмма 67"/>
          <p:cNvGraphicFramePr/>
          <p:nvPr/>
        </p:nvGraphicFramePr>
        <p:xfrm>
          <a:off x="685800" y="1676401"/>
          <a:ext cx="4191000" cy="190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9" name="object 49"/>
          <p:cNvSpPr txBox="1"/>
          <p:nvPr/>
        </p:nvSpPr>
        <p:spPr>
          <a:xfrm>
            <a:off x="609600" y="6324600"/>
            <a:ext cx="4572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i="1" dirty="0" smtClean="0">
                <a:solidFill>
                  <a:srgbClr val="A6A6A6"/>
                </a:solidFill>
                <a:latin typeface="Arial"/>
                <a:cs typeface="Arial"/>
              </a:rPr>
              <a:t>*</a:t>
            </a:r>
            <a:r>
              <a:rPr lang="ru-RU" sz="600" i="1" dirty="0" smtClean="0">
                <a:solidFill>
                  <a:srgbClr val="A6A6A6"/>
                </a:solidFill>
                <a:latin typeface="Arial"/>
                <a:cs typeface="Arial"/>
              </a:rPr>
              <a:t>по крупным и средним предприятиям **  по промышленности данные не размещаются в целях обеспечения конфиденциальности  в соответствии с ФЗ от 29.11.2007 г. №282-ФЗ</a:t>
            </a:r>
            <a:endParaRPr sz="600" dirty="0">
              <a:latin typeface="Arial"/>
              <a:cs typeface="Arial"/>
            </a:endParaRPr>
          </a:p>
        </p:txBody>
      </p:sp>
      <p:graphicFrame>
        <p:nvGraphicFramePr>
          <p:cNvPr id="70" name="Таблица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994773"/>
              </p:ext>
            </p:extLst>
          </p:nvPr>
        </p:nvGraphicFramePr>
        <p:xfrm>
          <a:off x="5410200" y="1524000"/>
          <a:ext cx="4123055" cy="2133600"/>
        </p:xfrm>
        <a:graphic>
          <a:graphicData uri="http://schemas.openxmlformats.org/drawingml/2006/table">
            <a:tbl>
              <a:tblPr/>
              <a:tblGrid>
                <a:gridCol w="1958975"/>
                <a:gridCol w="708025"/>
                <a:gridCol w="732155"/>
                <a:gridCol w="723900"/>
              </a:tblGrid>
              <a:tr h="482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Показатели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56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Ед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изм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56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202</a:t>
                      </a:r>
                      <a:r>
                        <a:rPr lang="en-US" sz="1000" b="1" dirty="0" smtClean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год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56A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202</a:t>
                      </a:r>
                      <a:r>
                        <a:rPr lang="en-US" sz="1000" b="1" dirty="0" smtClean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>
                          <a:solidFill>
                            <a:schemeClr val="bg1"/>
                          </a:solidFill>
                          <a:latin typeface="Arial"/>
                          <a:ea typeface="Calibri"/>
                          <a:cs typeface="Times New Roman"/>
                        </a:rPr>
                        <a:t>год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56A0"/>
                    </a:solidFill>
                  </a:tcPr>
                </a:tc>
              </a:tr>
              <a:tr h="651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Среднемесячная </a:t>
                      </a:r>
                      <a:r>
                        <a:rPr lang="ru-RU" sz="7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заработная плата </a:t>
                      </a: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          по </a:t>
                      </a:r>
                      <a:r>
                        <a:rPr lang="ru-RU" sz="7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крупным и средним предприятиям Брянского района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Руб</a:t>
                      </a:r>
                      <a:r>
                        <a:rPr lang="ru-RU" sz="7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.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65 942,2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78 558,8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Темп </a:t>
                      </a:r>
                      <a:r>
                        <a:rPr lang="ru-RU" sz="7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роста к предыдущему </a:t>
                      </a: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году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%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122,5</a:t>
                      </a: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119,1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8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Среднемесячная </a:t>
                      </a:r>
                      <a:r>
                        <a:rPr lang="ru-RU" sz="7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заработная плата по крупным и средним предприятиям Брянской области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Руб</a:t>
                      </a:r>
                      <a:r>
                        <a:rPr lang="ru-RU" sz="700" dirty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.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61 503,7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70 086,3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Овал 35">
            <a:hlinkClick r:id="rId6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3247" y="5327903"/>
            <a:ext cx="362712" cy="36271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28488" y="2746248"/>
            <a:ext cx="362712" cy="36271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89504" y="5315711"/>
            <a:ext cx="362711" cy="36271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5904" y="5763767"/>
            <a:ext cx="362711" cy="36271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5904" y="5315711"/>
            <a:ext cx="362711" cy="362712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640990" y="2269713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196249"/>
                </a:moveTo>
                <a:lnTo>
                  <a:pt x="5183" y="151251"/>
                </a:lnTo>
                <a:lnTo>
                  <a:pt x="19946" y="109943"/>
                </a:lnTo>
                <a:lnTo>
                  <a:pt x="43113" y="73505"/>
                </a:lnTo>
                <a:lnTo>
                  <a:pt x="73505" y="43113"/>
                </a:lnTo>
                <a:lnTo>
                  <a:pt x="109943" y="19947"/>
                </a:lnTo>
                <a:lnTo>
                  <a:pt x="151251" y="5183"/>
                </a:lnTo>
                <a:lnTo>
                  <a:pt x="196249" y="0"/>
                </a:lnTo>
                <a:lnTo>
                  <a:pt x="4301590" y="0"/>
                </a:lnTo>
                <a:lnTo>
                  <a:pt x="4346588" y="5183"/>
                </a:lnTo>
                <a:lnTo>
                  <a:pt x="4387895" y="19947"/>
                </a:lnTo>
                <a:lnTo>
                  <a:pt x="4424333" y="43113"/>
                </a:lnTo>
                <a:lnTo>
                  <a:pt x="4454725" y="73505"/>
                </a:lnTo>
                <a:lnTo>
                  <a:pt x="4477892" y="109943"/>
                </a:lnTo>
                <a:lnTo>
                  <a:pt x="4492655" y="151251"/>
                </a:lnTo>
                <a:lnTo>
                  <a:pt x="4497839" y="196249"/>
                </a:lnTo>
                <a:lnTo>
                  <a:pt x="4497839" y="1286795"/>
                </a:lnTo>
                <a:lnTo>
                  <a:pt x="4492655" y="1331793"/>
                </a:lnTo>
                <a:lnTo>
                  <a:pt x="4477892" y="1373100"/>
                </a:lnTo>
                <a:lnTo>
                  <a:pt x="4454725" y="1409539"/>
                </a:lnTo>
                <a:lnTo>
                  <a:pt x="4424333" y="1439931"/>
                </a:lnTo>
                <a:lnTo>
                  <a:pt x="4387895" y="1463097"/>
                </a:lnTo>
                <a:lnTo>
                  <a:pt x="4346588" y="1477861"/>
                </a:lnTo>
                <a:lnTo>
                  <a:pt x="4301590" y="1483045"/>
                </a:lnTo>
                <a:lnTo>
                  <a:pt x="196249" y="1483045"/>
                </a:lnTo>
                <a:lnTo>
                  <a:pt x="151251" y="1477861"/>
                </a:lnTo>
                <a:lnTo>
                  <a:pt x="109943" y="1463097"/>
                </a:lnTo>
                <a:lnTo>
                  <a:pt x="73505" y="1439931"/>
                </a:lnTo>
                <a:lnTo>
                  <a:pt x="43113" y="1409539"/>
                </a:lnTo>
                <a:lnTo>
                  <a:pt x="19946" y="1373100"/>
                </a:lnTo>
                <a:lnTo>
                  <a:pt x="5183" y="1331793"/>
                </a:lnTo>
                <a:lnTo>
                  <a:pt x="0" y="1286795"/>
                </a:lnTo>
                <a:lnTo>
                  <a:pt x="0" y="196249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640990" y="1376761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83148" y="0"/>
                </a:moveTo>
                <a:lnTo>
                  <a:pt x="214690" y="0"/>
                </a:lnTo>
                <a:lnTo>
                  <a:pt x="165463" y="5670"/>
                </a:lnTo>
                <a:lnTo>
                  <a:pt x="120274" y="21821"/>
                </a:lnTo>
                <a:lnTo>
                  <a:pt x="80412" y="47165"/>
                </a:lnTo>
                <a:lnTo>
                  <a:pt x="47165" y="80412"/>
                </a:lnTo>
                <a:lnTo>
                  <a:pt x="21821" y="120275"/>
                </a:lnTo>
                <a:lnTo>
                  <a:pt x="5670" y="165464"/>
                </a:lnTo>
                <a:lnTo>
                  <a:pt x="0" y="214690"/>
                </a:lnTo>
                <a:lnTo>
                  <a:pt x="0" y="560904"/>
                </a:lnTo>
                <a:lnTo>
                  <a:pt x="5670" y="610131"/>
                </a:lnTo>
                <a:lnTo>
                  <a:pt x="21821" y="655320"/>
                </a:lnTo>
                <a:lnTo>
                  <a:pt x="47165" y="695182"/>
                </a:lnTo>
                <a:lnTo>
                  <a:pt x="80412" y="728430"/>
                </a:lnTo>
                <a:lnTo>
                  <a:pt x="120274" y="753773"/>
                </a:lnTo>
                <a:lnTo>
                  <a:pt x="165463" y="769925"/>
                </a:lnTo>
                <a:lnTo>
                  <a:pt x="214690" y="775595"/>
                </a:lnTo>
                <a:lnTo>
                  <a:pt x="4283148" y="775595"/>
                </a:lnTo>
                <a:lnTo>
                  <a:pt x="4332375" y="769925"/>
                </a:lnTo>
                <a:lnTo>
                  <a:pt x="4377564" y="753773"/>
                </a:lnTo>
                <a:lnTo>
                  <a:pt x="4417426" y="728430"/>
                </a:lnTo>
                <a:lnTo>
                  <a:pt x="4450674" y="695182"/>
                </a:lnTo>
                <a:lnTo>
                  <a:pt x="4476017" y="655320"/>
                </a:lnTo>
                <a:lnTo>
                  <a:pt x="4492169" y="610131"/>
                </a:lnTo>
                <a:lnTo>
                  <a:pt x="4497839" y="560904"/>
                </a:lnTo>
                <a:lnTo>
                  <a:pt x="4497839" y="214690"/>
                </a:lnTo>
                <a:lnTo>
                  <a:pt x="4492169" y="165464"/>
                </a:lnTo>
                <a:lnTo>
                  <a:pt x="4476017" y="120275"/>
                </a:lnTo>
                <a:lnTo>
                  <a:pt x="4450674" y="80412"/>
                </a:lnTo>
                <a:lnTo>
                  <a:pt x="4417426" y="47165"/>
                </a:lnTo>
                <a:lnTo>
                  <a:pt x="4377564" y="21821"/>
                </a:lnTo>
                <a:lnTo>
                  <a:pt x="4332375" y="5670"/>
                </a:lnTo>
                <a:lnTo>
                  <a:pt x="428314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2583522" y="1667255"/>
            <a:ext cx="6127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КЛИМАТ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7014" y="4824774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09033"/>
                </a:moveTo>
                <a:lnTo>
                  <a:pt x="5520" y="161104"/>
                </a:lnTo>
                <a:lnTo>
                  <a:pt x="21246" y="117106"/>
                </a:lnTo>
                <a:lnTo>
                  <a:pt x="45922" y="78293"/>
                </a:lnTo>
                <a:lnTo>
                  <a:pt x="78293" y="45922"/>
                </a:lnTo>
                <a:lnTo>
                  <a:pt x="117105" y="21246"/>
                </a:lnTo>
                <a:lnTo>
                  <a:pt x="161103" y="5520"/>
                </a:lnTo>
                <a:lnTo>
                  <a:pt x="209033" y="0"/>
                </a:lnTo>
                <a:lnTo>
                  <a:pt x="4288806" y="0"/>
                </a:lnTo>
                <a:lnTo>
                  <a:pt x="4336735" y="5520"/>
                </a:lnTo>
                <a:lnTo>
                  <a:pt x="4380733" y="21246"/>
                </a:lnTo>
                <a:lnTo>
                  <a:pt x="4419545" y="45922"/>
                </a:lnTo>
                <a:lnTo>
                  <a:pt x="4451916" y="78293"/>
                </a:lnTo>
                <a:lnTo>
                  <a:pt x="4476592" y="117106"/>
                </a:lnTo>
                <a:lnTo>
                  <a:pt x="4492318" y="161104"/>
                </a:lnTo>
                <a:lnTo>
                  <a:pt x="4497839" y="209033"/>
                </a:lnTo>
                <a:lnTo>
                  <a:pt x="4497839" y="1274011"/>
                </a:lnTo>
                <a:lnTo>
                  <a:pt x="4492318" y="1321940"/>
                </a:lnTo>
                <a:lnTo>
                  <a:pt x="4476592" y="1365938"/>
                </a:lnTo>
                <a:lnTo>
                  <a:pt x="4451916" y="1404751"/>
                </a:lnTo>
                <a:lnTo>
                  <a:pt x="4419545" y="1437122"/>
                </a:lnTo>
                <a:lnTo>
                  <a:pt x="4380733" y="1461798"/>
                </a:lnTo>
                <a:lnTo>
                  <a:pt x="4336735" y="1477524"/>
                </a:lnTo>
                <a:lnTo>
                  <a:pt x="4288806" y="1483045"/>
                </a:lnTo>
                <a:lnTo>
                  <a:pt x="209033" y="1483045"/>
                </a:lnTo>
                <a:lnTo>
                  <a:pt x="161103" y="1477524"/>
                </a:lnTo>
                <a:lnTo>
                  <a:pt x="117105" y="1461798"/>
                </a:lnTo>
                <a:lnTo>
                  <a:pt x="78293" y="1437122"/>
                </a:lnTo>
                <a:lnTo>
                  <a:pt x="45922" y="1404751"/>
                </a:lnTo>
                <a:lnTo>
                  <a:pt x="21246" y="1365938"/>
                </a:lnTo>
                <a:lnTo>
                  <a:pt x="5520" y="1321940"/>
                </a:lnTo>
                <a:lnTo>
                  <a:pt x="0" y="1274011"/>
                </a:lnTo>
                <a:lnTo>
                  <a:pt x="0" y="209033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627014" y="3931822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70">
                <a:moveTo>
                  <a:pt x="4270360" y="0"/>
                </a:moveTo>
                <a:lnTo>
                  <a:pt x="227479" y="0"/>
                </a:lnTo>
                <a:lnTo>
                  <a:pt x="181634" y="4621"/>
                </a:lnTo>
                <a:lnTo>
                  <a:pt x="138934" y="17876"/>
                </a:lnTo>
                <a:lnTo>
                  <a:pt x="100293" y="38850"/>
                </a:lnTo>
                <a:lnTo>
                  <a:pt x="66627" y="66627"/>
                </a:lnTo>
                <a:lnTo>
                  <a:pt x="38849" y="100293"/>
                </a:lnTo>
                <a:lnTo>
                  <a:pt x="17876" y="138934"/>
                </a:lnTo>
                <a:lnTo>
                  <a:pt x="4621" y="181634"/>
                </a:lnTo>
                <a:lnTo>
                  <a:pt x="0" y="227479"/>
                </a:lnTo>
                <a:lnTo>
                  <a:pt x="0" y="548115"/>
                </a:lnTo>
                <a:lnTo>
                  <a:pt x="4621" y="593960"/>
                </a:lnTo>
                <a:lnTo>
                  <a:pt x="17876" y="636660"/>
                </a:lnTo>
                <a:lnTo>
                  <a:pt x="38849" y="675301"/>
                </a:lnTo>
                <a:lnTo>
                  <a:pt x="66627" y="708967"/>
                </a:lnTo>
                <a:lnTo>
                  <a:pt x="100293" y="736745"/>
                </a:lnTo>
                <a:lnTo>
                  <a:pt x="138934" y="757718"/>
                </a:lnTo>
                <a:lnTo>
                  <a:pt x="181634" y="770973"/>
                </a:lnTo>
                <a:lnTo>
                  <a:pt x="227479" y="775595"/>
                </a:lnTo>
                <a:lnTo>
                  <a:pt x="4270360" y="775595"/>
                </a:lnTo>
                <a:lnTo>
                  <a:pt x="4316205" y="770973"/>
                </a:lnTo>
                <a:lnTo>
                  <a:pt x="4358905" y="757718"/>
                </a:lnTo>
                <a:lnTo>
                  <a:pt x="4397545" y="736745"/>
                </a:lnTo>
                <a:lnTo>
                  <a:pt x="4431211" y="708967"/>
                </a:lnTo>
                <a:lnTo>
                  <a:pt x="4458988" y="675301"/>
                </a:lnTo>
                <a:lnTo>
                  <a:pt x="4479962" y="636660"/>
                </a:lnTo>
                <a:lnTo>
                  <a:pt x="4493217" y="593960"/>
                </a:lnTo>
                <a:lnTo>
                  <a:pt x="4497838" y="548115"/>
                </a:lnTo>
                <a:lnTo>
                  <a:pt x="4497838" y="227479"/>
                </a:lnTo>
                <a:lnTo>
                  <a:pt x="4493217" y="181634"/>
                </a:lnTo>
                <a:lnTo>
                  <a:pt x="4479962" y="138934"/>
                </a:lnTo>
                <a:lnTo>
                  <a:pt x="4458988" y="100293"/>
                </a:lnTo>
                <a:lnTo>
                  <a:pt x="4431211" y="66627"/>
                </a:lnTo>
                <a:lnTo>
                  <a:pt x="4397545" y="38850"/>
                </a:lnTo>
                <a:lnTo>
                  <a:pt x="4358905" y="17876"/>
                </a:lnTo>
                <a:lnTo>
                  <a:pt x="4316205" y="4621"/>
                </a:lnTo>
                <a:lnTo>
                  <a:pt x="4270360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2305226" y="4224528"/>
            <a:ext cx="114173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chemeClr val="bg1"/>
                </a:solidFill>
                <a:latin typeface="Arial"/>
                <a:cs typeface="Arial"/>
              </a:rPr>
              <a:t>ЛЕСА</a:t>
            </a:r>
            <a:r>
              <a:rPr sz="1100" b="1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chemeClr val="bg1"/>
                </a:solidFill>
                <a:latin typeface="Arial"/>
                <a:cs typeface="Arial"/>
              </a:rPr>
              <a:t>И</a:t>
            </a:r>
            <a:r>
              <a:rPr sz="1100" b="1" spc="-4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chemeClr val="bg1"/>
                </a:solidFill>
                <a:latin typeface="Arial"/>
                <a:cs typeface="Arial"/>
              </a:rPr>
              <a:t>ПОЧВЫ</a:t>
            </a:r>
            <a:endParaRPr sz="1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65484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РЕСУРСНАЯ</a:t>
            </a:r>
            <a:r>
              <a:rPr spc="-75" dirty="0"/>
              <a:t> </a:t>
            </a:r>
            <a:r>
              <a:rPr spc="-25" dirty="0" smtClean="0"/>
              <a:t>БАЗА</a:t>
            </a:r>
            <a:r>
              <a:rPr lang="ru-RU" spc="-25" dirty="0" smtClean="0"/>
              <a:t/>
            </a:r>
            <a:br>
              <a:rPr lang="ru-RU" spc="-25" dirty="0" smtClean="0"/>
            </a:br>
            <a:r>
              <a:rPr lang="ru-RU" b="0" spc="-25" dirty="0" smtClean="0"/>
              <a:t>БРЯНСКОГО МУНИЦИПАЛЬНОГО РАЙОНА</a:t>
            </a:r>
            <a:endParaRPr b="0" spc="-25" dirty="0"/>
          </a:p>
        </p:txBody>
      </p:sp>
      <p:sp>
        <p:nvSpPr>
          <p:cNvPr id="15" name="object 15"/>
          <p:cNvSpPr/>
          <p:nvPr/>
        </p:nvSpPr>
        <p:spPr>
          <a:xfrm>
            <a:off x="627016" y="163628"/>
            <a:ext cx="1077595" cy="274320"/>
          </a:xfrm>
          <a:custGeom>
            <a:avLst/>
            <a:gdLst/>
            <a:ahLst/>
            <a:cxnLst/>
            <a:rect l="l" t="t" r="r" b="b"/>
            <a:pathLst>
              <a:path w="1077595" h="274320">
                <a:moveTo>
                  <a:pt x="940453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940452" y="273845"/>
                </a:lnTo>
                <a:lnTo>
                  <a:pt x="983730" y="266864"/>
                </a:lnTo>
                <a:lnTo>
                  <a:pt x="1021317" y="247427"/>
                </a:lnTo>
                <a:lnTo>
                  <a:pt x="1050956" y="217787"/>
                </a:lnTo>
                <a:lnTo>
                  <a:pt x="1070394" y="180200"/>
                </a:lnTo>
                <a:lnTo>
                  <a:pt x="1077376" y="136922"/>
                </a:lnTo>
                <a:lnTo>
                  <a:pt x="1070395" y="93644"/>
                </a:lnTo>
                <a:lnTo>
                  <a:pt x="1050958" y="56057"/>
                </a:lnTo>
                <a:lnTo>
                  <a:pt x="1021318" y="26417"/>
                </a:lnTo>
                <a:lnTo>
                  <a:pt x="983731" y="6980"/>
                </a:lnTo>
                <a:lnTo>
                  <a:pt x="94045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762419" y="227076"/>
            <a:ext cx="8128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ресурсная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база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00092" y="1376761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70359" y="0"/>
                </a:moveTo>
                <a:lnTo>
                  <a:pt x="227478" y="0"/>
                </a:lnTo>
                <a:lnTo>
                  <a:pt x="181633" y="4621"/>
                </a:lnTo>
                <a:lnTo>
                  <a:pt x="138933" y="17876"/>
                </a:lnTo>
                <a:lnTo>
                  <a:pt x="100292" y="38850"/>
                </a:lnTo>
                <a:lnTo>
                  <a:pt x="66626" y="66627"/>
                </a:lnTo>
                <a:lnTo>
                  <a:pt x="38849" y="100293"/>
                </a:lnTo>
                <a:lnTo>
                  <a:pt x="17876" y="138934"/>
                </a:lnTo>
                <a:lnTo>
                  <a:pt x="4621" y="181634"/>
                </a:lnTo>
                <a:lnTo>
                  <a:pt x="0" y="227479"/>
                </a:lnTo>
                <a:lnTo>
                  <a:pt x="0" y="548115"/>
                </a:lnTo>
                <a:lnTo>
                  <a:pt x="4621" y="593960"/>
                </a:lnTo>
                <a:lnTo>
                  <a:pt x="17876" y="636660"/>
                </a:lnTo>
                <a:lnTo>
                  <a:pt x="38849" y="675301"/>
                </a:lnTo>
                <a:lnTo>
                  <a:pt x="66626" y="708967"/>
                </a:lnTo>
                <a:lnTo>
                  <a:pt x="100292" y="736745"/>
                </a:lnTo>
                <a:lnTo>
                  <a:pt x="138933" y="757718"/>
                </a:lnTo>
                <a:lnTo>
                  <a:pt x="181633" y="770973"/>
                </a:lnTo>
                <a:lnTo>
                  <a:pt x="227478" y="775595"/>
                </a:lnTo>
                <a:lnTo>
                  <a:pt x="4270359" y="775595"/>
                </a:lnTo>
                <a:lnTo>
                  <a:pt x="4316204" y="770973"/>
                </a:lnTo>
                <a:lnTo>
                  <a:pt x="4358904" y="757718"/>
                </a:lnTo>
                <a:lnTo>
                  <a:pt x="4397545" y="736745"/>
                </a:lnTo>
                <a:lnTo>
                  <a:pt x="4431211" y="708967"/>
                </a:lnTo>
                <a:lnTo>
                  <a:pt x="4458988" y="675301"/>
                </a:lnTo>
                <a:lnTo>
                  <a:pt x="4479962" y="636660"/>
                </a:lnTo>
                <a:lnTo>
                  <a:pt x="4493216" y="593960"/>
                </a:lnTo>
                <a:lnTo>
                  <a:pt x="4497838" y="548115"/>
                </a:lnTo>
                <a:lnTo>
                  <a:pt x="4497838" y="227479"/>
                </a:lnTo>
                <a:lnTo>
                  <a:pt x="4493216" y="181634"/>
                </a:lnTo>
                <a:lnTo>
                  <a:pt x="4479962" y="138934"/>
                </a:lnTo>
                <a:lnTo>
                  <a:pt x="4458988" y="100293"/>
                </a:lnTo>
                <a:lnTo>
                  <a:pt x="4431211" y="66627"/>
                </a:lnTo>
                <a:lnTo>
                  <a:pt x="4397545" y="38850"/>
                </a:lnTo>
                <a:lnTo>
                  <a:pt x="4358904" y="17876"/>
                </a:lnTo>
                <a:lnTo>
                  <a:pt x="4316204" y="4621"/>
                </a:lnTo>
                <a:lnTo>
                  <a:pt x="427035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6285360" y="1667255"/>
            <a:ext cx="25273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МЕСТОРОЖДЕНИЯ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ПРОЯВЛЕНИЯ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286114" y="4824774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02644"/>
                </a:moveTo>
                <a:lnTo>
                  <a:pt x="5351" y="156179"/>
                </a:lnTo>
                <a:lnTo>
                  <a:pt x="20596" y="113526"/>
                </a:lnTo>
                <a:lnTo>
                  <a:pt x="44518" y="75900"/>
                </a:lnTo>
                <a:lnTo>
                  <a:pt x="75900" y="44518"/>
                </a:lnTo>
                <a:lnTo>
                  <a:pt x="113526" y="20596"/>
                </a:lnTo>
                <a:lnTo>
                  <a:pt x="156179" y="5351"/>
                </a:lnTo>
                <a:lnTo>
                  <a:pt x="202643" y="0"/>
                </a:lnTo>
                <a:lnTo>
                  <a:pt x="4295195" y="0"/>
                </a:lnTo>
                <a:lnTo>
                  <a:pt x="4341659" y="5351"/>
                </a:lnTo>
                <a:lnTo>
                  <a:pt x="4384313" y="20596"/>
                </a:lnTo>
                <a:lnTo>
                  <a:pt x="4421938" y="44518"/>
                </a:lnTo>
                <a:lnTo>
                  <a:pt x="4453320" y="75900"/>
                </a:lnTo>
                <a:lnTo>
                  <a:pt x="4477242" y="113526"/>
                </a:lnTo>
                <a:lnTo>
                  <a:pt x="4492487" y="156179"/>
                </a:lnTo>
                <a:lnTo>
                  <a:pt x="4497839" y="202644"/>
                </a:lnTo>
                <a:lnTo>
                  <a:pt x="4497839" y="1280401"/>
                </a:lnTo>
                <a:lnTo>
                  <a:pt x="4492487" y="1326865"/>
                </a:lnTo>
                <a:lnTo>
                  <a:pt x="4477242" y="1369518"/>
                </a:lnTo>
                <a:lnTo>
                  <a:pt x="4453320" y="1407144"/>
                </a:lnTo>
                <a:lnTo>
                  <a:pt x="4421938" y="1438526"/>
                </a:lnTo>
                <a:lnTo>
                  <a:pt x="4384313" y="1462448"/>
                </a:lnTo>
                <a:lnTo>
                  <a:pt x="4341659" y="1477693"/>
                </a:lnTo>
                <a:lnTo>
                  <a:pt x="4295195" y="1483045"/>
                </a:lnTo>
                <a:lnTo>
                  <a:pt x="202643" y="1483045"/>
                </a:lnTo>
                <a:lnTo>
                  <a:pt x="156179" y="1477693"/>
                </a:lnTo>
                <a:lnTo>
                  <a:pt x="113526" y="1462448"/>
                </a:lnTo>
                <a:lnTo>
                  <a:pt x="75900" y="1438526"/>
                </a:lnTo>
                <a:lnTo>
                  <a:pt x="44518" y="1407144"/>
                </a:lnTo>
                <a:lnTo>
                  <a:pt x="20596" y="1369518"/>
                </a:lnTo>
                <a:lnTo>
                  <a:pt x="5351" y="1326865"/>
                </a:lnTo>
                <a:lnTo>
                  <a:pt x="0" y="1280401"/>
                </a:lnTo>
                <a:lnTo>
                  <a:pt x="0" y="202644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5286114" y="3931822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70">
                <a:moveTo>
                  <a:pt x="4302328" y="0"/>
                </a:moveTo>
                <a:lnTo>
                  <a:pt x="195511" y="0"/>
                </a:lnTo>
                <a:lnTo>
                  <a:pt x="150682" y="5163"/>
                </a:lnTo>
                <a:lnTo>
                  <a:pt x="109530" y="19872"/>
                </a:lnTo>
                <a:lnTo>
                  <a:pt x="73229" y="42951"/>
                </a:lnTo>
                <a:lnTo>
                  <a:pt x="42951" y="73229"/>
                </a:lnTo>
                <a:lnTo>
                  <a:pt x="19872" y="109530"/>
                </a:lnTo>
                <a:lnTo>
                  <a:pt x="5163" y="150683"/>
                </a:lnTo>
                <a:lnTo>
                  <a:pt x="0" y="195512"/>
                </a:lnTo>
                <a:lnTo>
                  <a:pt x="0" y="580083"/>
                </a:lnTo>
                <a:lnTo>
                  <a:pt x="5163" y="624912"/>
                </a:lnTo>
                <a:lnTo>
                  <a:pt x="19872" y="666064"/>
                </a:lnTo>
                <a:lnTo>
                  <a:pt x="42951" y="702366"/>
                </a:lnTo>
                <a:lnTo>
                  <a:pt x="73229" y="732643"/>
                </a:lnTo>
                <a:lnTo>
                  <a:pt x="109530" y="755723"/>
                </a:lnTo>
                <a:lnTo>
                  <a:pt x="150682" y="770431"/>
                </a:lnTo>
                <a:lnTo>
                  <a:pt x="195511" y="775595"/>
                </a:lnTo>
                <a:lnTo>
                  <a:pt x="4302328" y="775595"/>
                </a:lnTo>
                <a:lnTo>
                  <a:pt x="4347157" y="770431"/>
                </a:lnTo>
                <a:lnTo>
                  <a:pt x="4388309" y="755723"/>
                </a:lnTo>
                <a:lnTo>
                  <a:pt x="4424610" y="732643"/>
                </a:lnTo>
                <a:lnTo>
                  <a:pt x="4454887" y="702366"/>
                </a:lnTo>
                <a:lnTo>
                  <a:pt x="4477967" y="666064"/>
                </a:lnTo>
                <a:lnTo>
                  <a:pt x="4492676" y="624912"/>
                </a:lnTo>
                <a:lnTo>
                  <a:pt x="4497839" y="580083"/>
                </a:lnTo>
                <a:lnTo>
                  <a:pt x="4497839" y="195512"/>
                </a:lnTo>
                <a:lnTo>
                  <a:pt x="4492676" y="150683"/>
                </a:lnTo>
                <a:lnTo>
                  <a:pt x="4477967" y="109530"/>
                </a:lnTo>
                <a:lnTo>
                  <a:pt x="4454887" y="73229"/>
                </a:lnTo>
                <a:lnTo>
                  <a:pt x="4424610" y="42951"/>
                </a:lnTo>
                <a:lnTo>
                  <a:pt x="4388309" y="19872"/>
                </a:lnTo>
                <a:lnTo>
                  <a:pt x="4347157" y="5163"/>
                </a:lnTo>
                <a:lnTo>
                  <a:pt x="430232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7274684" y="4224528"/>
            <a:ext cx="521334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ЛИ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23720" y="2410967"/>
            <a:ext cx="19977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умеренно-континентальный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88668" y="2747264"/>
            <a:ext cx="1783132" cy="2693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30"/>
              </a:lnSpc>
              <a:spcBef>
                <a:spcPts val="100"/>
              </a:spcBef>
            </a:pPr>
            <a:r>
              <a:rPr sz="1000" spc="-5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средняя </a:t>
            </a:r>
            <a:r>
              <a:rPr sz="1000" spc="-10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температура:</a:t>
            </a:r>
            <a:endParaRPr sz="1000" dirty="0"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1030"/>
              </a:lnSpc>
            </a:pP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9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январе</a:t>
            </a:r>
            <a:r>
              <a:rPr sz="9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10" dirty="0" smtClean="0">
                <a:solidFill>
                  <a:srgbClr val="4756A0"/>
                </a:solidFill>
                <a:latin typeface="Arial"/>
                <a:cs typeface="Arial"/>
              </a:rPr>
              <a:t>-</a:t>
            </a:r>
            <a:r>
              <a:rPr lang="ru-RU" sz="900" b="1" spc="10" dirty="0" smtClean="0">
                <a:solidFill>
                  <a:srgbClr val="4756A0"/>
                </a:solidFill>
                <a:latin typeface="Arial"/>
                <a:cs typeface="Arial"/>
              </a:rPr>
              <a:t>5,7</a:t>
            </a:r>
            <a:r>
              <a:rPr sz="850" spc="10" dirty="0" smtClean="0">
                <a:solidFill>
                  <a:srgbClr val="4756A0"/>
                </a:solidFill>
                <a:latin typeface="Cambria Math"/>
                <a:cs typeface="Cambria Math"/>
              </a:rPr>
              <a:t>℃</a:t>
            </a:r>
            <a:r>
              <a:rPr sz="900" b="1" spc="10" dirty="0">
                <a:solidFill>
                  <a:srgbClr val="4756A0"/>
                </a:solidFill>
                <a:latin typeface="Arial"/>
                <a:cs typeface="Arial"/>
              </a:rPr>
              <a:t>,</a:t>
            </a:r>
            <a:r>
              <a:rPr sz="9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9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июле</a:t>
            </a:r>
            <a:r>
              <a:rPr sz="9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+</a:t>
            </a:r>
            <a:r>
              <a:rPr sz="9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900" b="1" spc="-15" dirty="0" smtClean="0">
                <a:solidFill>
                  <a:srgbClr val="4756A0"/>
                </a:solidFill>
                <a:latin typeface="Arial"/>
                <a:cs typeface="Arial"/>
              </a:rPr>
              <a:t>19,5</a:t>
            </a:r>
            <a:r>
              <a:rPr sz="850" spc="10" dirty="0" smtClean="0">
                <a:solidFill>
                  <a:srgbClr val="4756A0"/>
                </a:solidFill>
                <a:latin typeface="Cambria Math"/>
                <a:cs typeface="Cambria Math"/>
              </a:rPr>
              <a:t>℃</a:t>
            </a:r>
            <a:endParaRPr sz="850" dirty="0">
              <a:latin typeface="Cambria Math"/>
              <a:cs typeface="Cambria Math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88668" y="3201415"/>
            <a:ext cx="1859332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000" spc="-10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среднем</a:t>
            </a:r>
            <a:r>
              <a:rPr sz="1000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000" spc="-10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sz="1000" spc="-5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000" spc="-10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году</a:t>
            </a:r>
            <a:endParaRPr sz="1000" dirty="0"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900" b="1" dirty="0" smtClean="0">
                <a:solidFill>
                  <a:srgbClr val="4756A0"/>
                </a:solidFill>
                <a:latin typeface="Arial"/>
                <a:cs typeface="Arial"/>
              </a:rPr>
              <a:t>Около 114</a:t>
            </a:r>
            <a:r>
              <a:rPr sz="900" b="1" spc="-1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дн</a:t>
            </a:r>
            <a:r>
              <a:rPr lang="ru-RU"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ей</a:t>
            </a:r>
            <a:r>
              <a:rPr sz="900" b="1" spc="-1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900" b="1" spc="-5" dirty="0" smtClean="0">
                <a:solidFill>
                  <a:srgbClr val="4756A0"/>
                </a:solidFill>
                <a:latin typeface="Arial"/>
                <a:cs typeface="Arial"/>
              </a:rPr>
              <a:t>шёл</a:t>
            </a:r>
            <a:r>
              <a:rPr sz="900" b="1" spc="-1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4756A0"/>
                </a:solidFill>
                <a:latin typeface="Arial"/>
                <a:cs typeface="Arial"/>
              </a:rPr>
              <a:t>дождь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25" name="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8095" y="2746248"/>
            <a:ext cx="362711" cy="362712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8095" y="3215639"/>
            <a:ext cx="362711" cy="362712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809742" y="4968240"/>
            <a:ext cx="2009658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общий</a:t>
            </a: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запас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24,4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млн.</a:t>
            </a: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м3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74690" y="5325871"/>
            <a:ext cx="164470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000" b="1" spc="-5" dirty="0" smtClean="0">
                <a:solidFill>
                  <a:srgbClr val="4756A0"/>
                </a:solidFill>
                <a:latin typeface="Arial"/>
                <a:cs typeface="Arial"/>
              </a:rPr>
              <a:t>х</a:t>
            </a:r>
            <a:r>
              <a:rPr sz="1000" b="1" spc="-5" dirty="0" smtClean="0">
                <a:solidFill>
                  <a:srgbClr val="4756A0"/>
                </a:solidFill>
                <a:latin typeface="Arial"/>
                <a:cs typeface="Arial"/>
              </a:rPr>
              <a:t>войн</a:t>
            </a:r>
            <a:r>
              <a:rPr lang="ru-RU" sz="1000" b="1" spc="-5" dirty="0" smtClean="0">
                <a:solidFill>
                  <a:srgbClr val="4756A0"/>
                </a:solidFill>
                <a:latin typeface="Arial"/>
                <a:cs typeface="Arial"/>
              </a:rPr>
              <a:t>ое</a:t>
            </a:r>
            <a:r>
              <a:rPr sz="1000" b="1" spc="-6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000" b="1" spc="-60" dirty="0" smtClean="0">
                <a:solidFill>
                  <a:srgbClr val="4756A0"/>
                </a:solidFill>
                <a:latin typeface="Arial"/>
                <a:cs typeface="Arial"/>
              </a:rPr>
              <a:t>хозяйство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1000" spc="-5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13,6</a:t>
            </a:r>
            <a:r>
              <a:rPr sz="1000" spc="-2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000" spc="-5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млн.</a:t>
            </a:r>
            <a:r>
              <a:rPr sz="1000" spc="-15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000" spc="-10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м3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74691" y="5804408"/>
            <a:ext cx="202570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000" b="1" spc="-5" dirty="0" smtClean="0">
                <a:solidFill>
                  <a:srgbClr val="4756A0"/>
                </a:solidFill>
                <a:latin typeface="Arial"/>
                <a:cs typeface="Arial"/>
              </a:rPr>
              <a:t>твердолиственное хозяйство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1000" spc="-5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0,6</a:t>
            </a:r>
            <a:r>
              <a:rPr sz="1000" spc="-2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000" spc="-5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млн.</a:t>
            </a:r>
            <a:r>
              <a:rPr sz="1000" spc="-15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000" spc="-10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м3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08299" y="5325871"/>
            <a:ext cx="1873301" cy="651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000" b="1" spc="-5" dirty="0" smtClean="0">
                <a:solidFill>
                  <a:srgbClr val="4756A0"/>
                </a:solidFill>
                <a:latin typeface="Arial"/>
                <a:cs typeface="Arial"/>
              </a:rPr>
              <a:t>П</a:t>
            </a:r>
            <a:r>
              <a:rPr sz="1000" b="1" spc="-5" dirty="0" smtClean="0">
                <a:solidFill>
                  <a:srgbClr val="4756A0"/>
                </a:solidFill>
                <a:latin typeface="Arial"/>
                <a:cs typeface="Arial"/>
              </a:rPr>
              <a:t>очвы</a:t>
            </a:r>
            <a:endParaRPr lang="ru-RU" sz="100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п</a:t>
            </a:r>
            <a:r>
              <a:rPr sz="800" b="1" spc="-35" dirty="0" smtClean="0">
                <a:solidFill>
                  <a:srgbClr val="4756A0"/>
                </a:solidFill>
                <a:latin typeface="Arial"/>
                <a:cs typeface="Arial"/>
              </a:rPr>
              <a:t>р</a:t>
            </a: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r>
              <a:rPr sz="800" b="1" spc="-35" dirty="0" smtClean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б</a:t>
            </a:r>
            <a:r>
              <a:rPr sz="800" b="1" spc="-40" dirty="0" smtClean="0">
                <a:solidFill>
                  <a:srgbClr val="4756A0"/>
                </a:solidFill>
                <a:latin typeface="Arial"/>
                <a:cs typeface="Arial"/>
              </a:rPr>
              <a:t>л</a:t>
            </a: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r>
              <a:rPr sz="800" b="1" spc="-40" dirty="0" smtClean="0">
                <a:solidFill>
                  <a:srgbClr val="4756A0"/>
                </a:solidFill>
                <a:latin typeface="Arial"/>
                <a:cs typeface="Arial"/>
              </a:rPr>
              <a:t>д</a:t>
            </a: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аю</a:t>
            </a:r>
            <a:r>
              <a:rPr sz="800" b="1" dirty="0" smtClean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800" b="1" spc="-6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40" dirty="0" smtClean="0">
                <a:solidFill>
                  <a:srgbClr val="4756A0"/>
                </a:solidFill>
                <a:latin typeface="Arial"/>
                <a:cs typeface="Arial"/>
              </a:rPr>
              <a:t>д</a:t>
            </a: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r>
              <a:rPr sz="800" b="1" spc="-35" dirty="0" smtClean="0">
                <a:solidFill>
                  <a:srgbClr val="4756A0"/>
                </a:solidFill>
                <a:latin typeface="Arial"/>
                <a:cs typeface="Arial"/>
              </a:rPr>
              <a:t>р</a:t>
            </a: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н</a:t>
            </a:r>
            <a:r>
              <a:rPr sz="800" b="1" spc="-35" dirty="0" smtClean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800" b="1" spc="-25" dirty="0" smtClean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800" b="1" spc="-35" dirty="0" smtClean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-п</a:t>
            </a:r>
            <a:r>
              <a:rPr sz="800" b="1" spc="-35" dirty="0" smtClean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800" b="1" spc="-40" dirty="0" smtClean="0">
                <a:solidFill>
                  <a:srgbClr val="4756A0"/>
                </a:solidFill>
                <a:latin typeface="Arial"/>
                <a:cs typeface="Arial"/>
              </a:rPr>
              <a:t>д</a:t>
            </a: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з</a:t>
            </a:r>
            <a:r>
              <a:rPr sz="800" b="1" spc="-35" dirty="0" smtClean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800" b="1" spc="-40" dirty="0" smtClean="0">
                <a:solidFill>
                  <a:srgbClr val="4756A0"/>
                </a:solidFill>
                <a:latin typeface="Arial"/>
                <a:cs typeface="Arial"/>
              </a:rPr>
              <a:t>л</a:t>
            </a:r>
            <a:r>
              <a:rPr sz="800" b="1" spc="-25" dirty="0" smtClean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800" b="1" spc="-25" dirty="0" smtClean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ы</a:t>
            </a:r>
            <a:r>
              <a:rPr sz="800" b="1" dirty="0" smtClean="0">
                <a:solidFill>
                  <a:srgbClr val="4756A0"/>
                </a:solidFill>
                <a:latin typeface="Arial"/>
                <a:cs typeface="Arial"/>
              </a:rPr>
              <a:t>е  </a:t>
            </a:r>
            <a:endParaRPr lang="ru-RU" sz="800" b="1" dirty="0" smtClean="0">
              <a:solidFill>
                <a:srgbClr val="4756A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песчаны</a:t>
            </a:r>
            <a:r>
              <a:rPr sz="800" b="1" dirty="0" smtClean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r>
              <a:rPr sz="800" b="1" spc="-6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п</a:t>
            </a:r>
            <a:r>
              <a:rPr sz="800" b="1" spc="-35" dirty="0" smtClean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800" b="1" spc="-30" dirty="0" smtClean="0">
                <a:solidFill>
                  <a:srgbClr val="4756A0"/>
                </a:solidFill>
                <a:latin typeface="Arial"/>
                <a:cs typeface="Arial"/>
              </a:rPr>
              <a:t>ч</a:t>
            </a:r>
            <a:r>
              <a:rPr sz="800" b="1" spc="-25" dirty="0" smtClean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800" b="1" dirty="0" smtClean="0">
                <a:solidFill>
                  <a:srgbClr val="4756A0"/>
                </a:solidFill>
                <a:latin typeface="Arial"/>
                <a:cs typeface="Arial"/>
              </a:rPr>
              <a:t>ы</a:t>
            </a:r>
            <a:r>
              <a:rPr lang="ru-RU" sz="800" b="1" dirty="0" smtClean="0">
                <a:solidFill>
                  <a:srgbClr val="4756A0"/>
                </a:solidFill>
                <a:latin typeface="Arial"/>
                <a:cs typeface="Arial"/>
              </a:rPr>
              <a:t>, легкосуглинистые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dirty="0" smtClean="0">
                <a:solidFill>
                  <a:srgbClr val="4756A0"/>
                </a:solidFill>
                <a:latin typeface="Arial"/>
                <a:cs typeface="Arial"/>
              </a:rPr>
              <a:t>и среднесуглинистые почвы.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500" dirty="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847768" y="2747264"/>
            <a:ext cx="3143832" cy="3539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2565">
              <a:lnSpc>
                <a:spcPct val="100000"/>
              </a:lnSpc>
              <a:spcBef>
                <a:spcPts val="100"/>
              </a:spcBef>
            </a:pPr>
            <a:r>
              <a:rPr lang="ru-RU" sz="1000" b="1" dirty="0" smtClean="0">
                <a:solidFill>
                  <a:srgbClr val="4756A0"/>
                </a:solidFill>
                <a:latin typeface="Arial"/>
                <a:cs typeface="Arial"/>
              </a:rPr>
              <a:t>мел, глина, суглинки, мергель, пески</a:t>
            </a:r>
            <a:endParaRPr sz="1000" dirty="0">
              <a:latin typeface="Arial"/>
              <a:cs typeface="Arial"/>
            </a:endParaRPr>
          </a:p>
          <a:p>
            <a:pPr marL="201295" indent="-172085">
              <a:lnSpc>
                <a:spcPct val="100000"/>
              </a:lnSpc>
              <a:spcBef>
                <a:spcPts val="540"/>
              </a:spcBef>
              <a:buChar char="•"/>
              <a:tabLst>
                <a:tab pos="201295" algn="l"/>
                <a:tab pos="201930" algn="l"/>
              </a:tabLst>
            </a:pPr>
            <a:r>
              <a:rPr sz="800" spc="-15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пески</a:t>
            </a:r>
            <a:r>
              <a:rPr sz="800" spc="-10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800" spc="-5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используются</a:t>
            </a:r>
            <a:r>
              <a:rPr sz="800" spc="-15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800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800" spc="-10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800" dirty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строительстве</a:t>
            </a:r>
            <a:endParaRPr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468843" y="4968240"/>
            <a:ext cx="2836957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общая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площадь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180,038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756A0"/>
                </a:solidFill>
                <a:latin typeface="Arial"/>
                <a:cs typeface="Arial"/>
              </a:rPr>
              <a:t>тыс.</a:t>
            </a: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га</a:t>
            </a:r>
            <a:endParaRPr sz="1100" dirty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833793" y="5325871"/>
            <a:ext cx="1862407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4756A0"/>
                </a:solidFill>
                <a:latin typeface="Arial"/>
                <a:cs typeface="Arial"/>
              </a:rPr>
              <a:t>земли</a:t>
            </a:r>
            <a:r>
              <a:rPr sz="10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4756A0"/>
                </a:solidFill>
                <a:latin typeface="Arial"/>
                <a:cs typeface="Arial"/>
              </a:rPr>
              <a:t>с/х</a:t>
            </a:r>
            <a:r>
              <a:rPr sz="1000" b="1" spc="-3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4756A0"/>
                </a:solidFill>
                <a:latin typeface="Arial"/>
                <a:cs typeface="Arial"/>
              </a:rPr>
              <a:t>назначения</a:t>
            </a:r>
            <a:endParaRPr sz="1000" dirty="0">
              <a:solidFill>
                <a:srgbClr val="4756A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9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53,2 </a:t>
            </a:r>
            <a:r>
              <a:rPr sz="90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тыс</a:t>
            </a:r>
            <a:r>
              <a:rPr sz="900" dirty="0">
                <a:solidFill>
                  <a:srgbClr val="4756A0"/>
                </a:solidFill>
                <a:latin typeface="Microsoft Sans Serif"/>
                <a:cs typeface="Microsoft Sans Serif"/>
              </a:rPr>
              <a:t>.</a:t>
            </a:r>
            <a:r>
              <a:rPr sz="900" spc="-15" dirty="0">
                <a:solidFill>
                  <a:srgbClr val="4756A0"/>
                </a:solidFill>
                <a:latin typeface="Microsoft Sans Serif"/>
                <a:cs typeface="Microsoft Sans Serif"/>
              </a:rPr>
              <a:t> га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833793" y="5804408"/>
            <a:ext cx="2091007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4756A0"/>
                </a:solidFill>
                <a:latin typeface="Arial"/>
                <a:cs typeface="Arial"/>
              </a:rPr>
              <a:t>земли</a:t>
            </a:r>
            <a:r>
              <a:rPr sz="1000" b="1" spc="-5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4756A0"/>
                </a:solidFill>
                <a:latin typeface="Arial"/>
                <a:cs typeface="Arial"/>
              </a:rPr>
              <a:t>промышленности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9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0,8 тыс. га</a:t>
            </a:r>
            <a:endParaRPr sz="900" dirty="0">
              <a:latin typeface="Microsoft Sans Serif"/>
              <a:cs typeface="Microsoft Sans Serif"/>
            </a:endParaRPr>
          </a:p>
        </p:txBody>
      </p:sp>
      <p:pic>
        <p:nvPicPr>
          <p:cNvPr id="38" name="object 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401055" y="5785103"/>
            <a:ext cx="362712" cy="362711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5297770" y="2265996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02644"/>
                </a:moveTo>
                <a:lnTo>
                  <a:pt x="5351" y="156179"/>
                </a:lnTo>
                <a:lnTo>
                  <a:pt x="20596" y="113526"/>
                </a:lnTo>
                <a:lnTo>
                  <a:pt x="44518" y="75900"/>
                </a:lnTo>
                <a:lnTo>
                  <a:pt x="75900" y="44518"/>
                </a:lnTo>
                <a:lnTo>
                  <a:pt x="113526" y="20596"/>
                </a:lnTo>
                <a:lnTo>
                  <a:pt x="156179" y="5351"/>
                </a:lnTo>
                <a:lnTo>
                  <a:pt x="202643" y="0"/>
                </a:lnTo>
                <a:lnTo>
                  <a:pt x="4295195" y="0"/>
                </a:lnTo>
                <a:lnTo>
                  <a:pt x="4341659" y="5351"/>
                </a:lnTo>
                <a:lnTo>
                  <a:pt x="4384313" y="20596"/>
                </a:lnTo>
                <a:lnTo>
                  <a:pt x="4421938" y="44518"/>
                </a:lnTo>
                <a:lnTo>
                  <a:pt x="4453320" y="75900"/>
                </a:lnTo>
                <a:lnTo>
                  <a:pt x="4477242" y="113526"/>
                </a:lnTo>
                <a:lnTo>
                  <a:pt x="4492487" y="156179"/>
                </a:lnTo>
                <a:lnTo>
                  <a:pt x="4497839" y="202644"/>
                </a:lnTo>
                <a:lnTo>
                  <a:pt x="4497839" y="1280401"/>
                </a:lnTo>
                <a:lnTo>
                  <a:pt x="4492487" y="1326865"/>
                </a:lnTo>
                <a:lnTo>
                  <a:pt x="4477242" y="1369518"/>
                </a:lnTo>
                <a:lnTo>
                  <a:pt x="4453320" y="1407144"/>
                </a:lnTo>
                <a:lnTo>
                  <a:pt x="4421938" y="1438526"/>
                </a:lnTo>
                <a:lnTo>
                  <a:pt x="4384313" y="1462448"/>
                </a:lnTo>
                <a:lnTo>
                  <a:pt x="4341659" y="1477693"/>
                </a:lnTo>
                <a:lnTo>
                  <a:pt x="4295195" y="1483045"/>
                </a:lnTo>
                <a:lnTo>
                  <a:pt x="202643" y="1483045"/>
                </a:lnTo>
                <a:lnTo>
                  <a:pt x="156179" y="1477693"/>
                </a:lnTo>
                <a:lnTo>
                  <a:pt x="113526" y="1462448"/>
                </a:lnTo>
                <a:lnTo>
                  <a:pt x="75900" y="1438526"/>
                </a:lnTo>
                <a:lnTo>
                  <a:pt x="44518" y="1407144"/>
                </a:lnTo>
                <a:lnTo>
                  <a:pt x="20596" y="1369518"/>
                </a:lnTo>
                <a:lnTo>
                  <a:pt x="5351" y="1326865"/>
                </a:lnTo>
                <a:lnTo>
                  <a:pt x="0" y="1280401"/>
                </a:lnTo>
                <a:lnTo>
                  <a:pt x="0" y="202644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БРЯНСКОГО МУНИЦИПАЛЬНОГО РАЙОНА</a:t>
            </a:r>
            <a:endParaRPr spc="-10" dirty="0"/>
          </a:p>
        </p:txBody>
      </p:sp>
      <p:sp>
        <p:nvSpPr>
          <p:cNvPr id="41" name="object 41"/>
          <p:cNvSpPr txBox="1"/>
          <p:nvPr/>
        </p:nvSpPr>
        <p:spPr>
          <a:xfrm>
            <a:off x="9691799" y="6603972"/>
            <a:ext cx="132715" cy="13906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z="800" dirty="0">
                <a:latin typeface="Microsoft Sans Serif"/>
                <a:cs typeface="Microsoft Sans Serif"/>
              </a:rPr>
              <a:pPr marL="38100">
                <a:lnSpc>
                  <a:spcPct val="100000"/>
                </a:lnSpc>
                <a:spcBef>
                  <a:spcPts val="25"/>
                </a:spcBef>
              </a:pPr>
              <a:t>7</a:t>
            </a:fld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334000" y="2362200"/>
            <a:ext cx="4343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spc="-5" dirty="0" smtClean="0">
                <a:solidFill>
                  <a:srgbClr val="4756A0"/>
                </a:solidFill>
                <a:latin typeface="Arial"/>
                <a:cs typeface="Arial"/>
              </a:rPr>
              <a:t>месторождения</a:t>
            </a:r>
            <a:endParaRPr lang="ru-RU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Овал 43">
            <a:hlinkClick r:id="rId10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98612" y="2269713"/>
            <a:ext cx="2196465" cy="4038600"/>
          </a:xfrm>
          <a:custGeom>
            <a:avLst/>
            <a:gdLst/>
            <a:ahLst/>
            <a:cxnLst/>
            <a:rect l="l" t="t" r="r" b="b"/>
            <a:pathLst>
              <a:path w="2196465" h="4038600">
                <a:moveTo>
                  <a:pt x="1961423" y="0"/>
                </a:moveTo>
                <a:lnTo>
                  <a:pt x="234575" y="0"/>
                </a:lnTo>
                <a:lnTo>
                  <a:pt x="187300" y="4765"/>
                </a:lnTo>
                <a:lnTo>
                  <a:pt x="143267" y="18434"/>
                </a:lnTo>
                <a:lnTo>
                  <a:pt x="103421" y="40062"/>
                </a:lnTo>
                <a:lnTo>
                  <a:pt x="68705" y="68706"/>
                </a:lnTo>
                <a:lnTo>
                  <a:pt x="40061" y="103422"/>
                </a:lnTo>
                <a:lnTo>
                  <a:pt x="18434" y="143268"/>
                </a:lnTo>
                <a:lnTo>
                  <a:pt x="4765" y="187301"/>
                </a:lnTo>
                <a:lnTo>
                  <a:pt x="0" y="234576"/>
                </a:lnTo>
                <a:lnTo>
                  <a:pt x="0" y="3803533"/>
                </a:lnTo>
                <a:lnTo>
                  <a:pt x="4765" y="3850808"/>
                </a:lnTo>
                <a:lnTo>
                  <a:pt x="18434" y="3894840"/>
                </a:lnTo>
                <a:lnTo>
                  <a:pt x="40061" y="3934686"/>
                </a:lnTo>
                <a:lnTo>
                  <a:pt x="68705" y="3969403"/>
                </a:lnTo>
                <a:lnTo>
                  <a:pt x="103421" y="3998047"/>
                </a:lnTo>
                <a:lnTo>
                  <a:pt x="143267" y="4019674"/>
                </a:lnTo>
                <a:lnTo>
                  <a:pt x="187300" y="4033343"/>
                </a:lnTo>
                <a:lnTo>
                  <a:pt x="234575" y="4038109"/>
                </a:lnTo>
                <a:lnTo>
                  <a:pt x="1961423" y="4038109"/>
                </a:lnTo>
                <a:lnTo>
                  <a:pt x="2008698" y="4033343"/>
                </a:lnTo>
                <a:lnTo>
                  <a:pt x="2052731" y="4019674"/>
                </a:lnTo>
                <a:lnTo>
                  <a:pt x="2092577" y="3998047"/>
                </a:lnTo>
                <a:lnTo>
                  <a:pt x="2127294" y="3969403"/>
                </a:lnTo>
                <a:lnTo>
                  <a:pt x="2155938" y="3934686"/>
                </a:lnTo>
                <a:lnTo>
                  <a:pt x="2177565" y="3894840"/>
                </a:lnTo>
                <a:lnTo>
                  <a:pt x="2191234" y="3850808"/>
                </a:lnTo>
                <a:lnTo>
                  <a:pt x="2196000" y="3803533"/>
                </a:lnTo>
                <a:lnTo>
                  <a:pt x="2196000" y="234576"/>
                </a:lnTo>
                <a:lnTo>
                  <a:pt x="2191234" y="187301"/>
                </a:lnTo>
                <a:lnTo>
                  <a:pt x="2177565" y="143268"/>
                </a:lnTo>
                <a:lnTo>
                  <a:pt x="2155938" y="103422"/>
                </a:lnTo>
                <a:lnTo>
                  <a:pt x="2127294" y="68706"/>
                </a:lnTo>
                <a:lnTo>
                  <a:pt x="2092577" y="40062"/>
                </a:lnTo>
                <a:lnTo>
                  <a:pt x="2052731" y="18434"/>
                </a:lnTo>
                <a:lnTo>
                  <a:pt x="2008698" y="4765"/>
                </a:lnTo>
                <a:lnTo>
                  <a:pt x="196142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7598612" y="1376762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1970516" y="0"/>
                </a:moveTo>
                <a:lnTo>
                  <a:pt x="225480" y="0"/>
                </a:lnTo>
                <a:lnTo>
                  <a:pt x="180038" y="4580"/>
                </a:lnTo>
                <a:lnTo>
                  <a:pt x="137713" y="17719"/>
                </a:lnTo>
                <a:lnTo>
                  <a:pt x="99412" y="38508"/>
                </a:lnTo>
                <a:lnTo>
                  <a:pt x="66041" y="66041"/>
                </a:lnTo>
                <a:lnTo>
                  <a:pt x="38508" y="99412"/>
                </a:lnTo>
                <a:lnTo>
                  <a:pt x="17719" y="137713"/>
                </a:lnTo>
                <a:lnTo>
                  <a:pt x="4580" y="180038"/>
                </a:lnTo>
                <a:lnTo>
                  <a:pt x="0" y="225480"/>
                </a:lnTo>
                <a:lnTo>
                  <a:pt x="0" y="550114"/>
                </a:lnTo>
                <a:lnTo>
                  <a:pt x="4580" y="595556"/>
                </a:lnTo>
                <a:lnTo>
                  <a:pt x="17719" y="637881"/>
                </a:lnTo>
                <a:lnTo>
                  <a:pt x="38508" y="676183"/>
                </a:lnTo>
                <a:lnTo>
                  <a:pt x="66041" y="709553"/>
                </a:lnTo>
                <a:lnTo>
                  <a:pt x="99412" y="737086"/>
                </a:lnTo>
                <a:lnTo>
                  <a:pt x="137713" y="757875"/>
                </a:lnTo>
                <a:lnTo>
                  <a:pt x="180038" y="771014"/>
                </a:lnTo>
                <a:lnTo>
                  <a:pt x="225480" y="775595"/>
                </a:lnTo>
                <a:lnTo>
                  <a:pt x="1970516" y="775595"/>
                </a:lnTo>
                <a:lnTo>
                  <a:pt x="2015959" y="771014"/>
                </a:lnTo>
                <a:lnTo>
                  <a:pt x="2058284" y="757875"/>
                </a:lnTo>
                <a:lnTo>
                  <a:pt x="2096585" y="737086"/>
                </a:lnTo>
                <a:lnTo>
                  <a:pt x="2129956" y="709553"/>
                </a:lnTo>
                <a:lnTo>
                  <a:pt x="2157489" y="676183"/>
                </a:lnTo>
                <a:lnTo>
                  <a:pt x="2178279" y="637881"/>
                </a:lnTo>
                <a:lnTo>
                  <a:pt x="2191417" y="595556"/>
                </a:lnTo>
                <a:lnTo>
                  <a:pt x="2195998" y="550114"/>
                </a:lnTo>
                <a:lnTo>
                  <a:pt x="2195998" y="225480"/>
                </a:lnTo>
                <a:lnTo>
                  <a:pt x="2191417" y="180038"/>
                </a:lnTo>
                <a:lnTo>
                  <a:pt x="2178279" y="137713"/>
                </a:lnTo>
                <a:lnTo>
                  <a:pt x="2157489" y="99412"/>
                </a:lnTo>
                <a:lnTo>
                  <a:pt x="2129956" y="66041"/>
                </a:lnTo>
                <a:lnTo>
                  <a:pt x="2096585" y="38508"/>
                </a:lnTo>
                <a:lnTo>
                  <a:pt x="2058284" y="17719"/>
                </a:lnTo>
                <a:lnTo>
                  <a:pt x="2015959" y="4580"/>
                </a:lnTo>
                <a:lnTo>
                  <a:pt x="1970516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789354" y="1831847"/>
            <a:ext cx="1815464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chemeClr val="bg1"/>
                </a:solidFill>
                <a:latin typeface="Arial"/>
                <a:cs typeface="Arial"/>
              </a:rPr>
              <a:t>КУЛЬТУРА</a:t>
            </a:r>
            <a:r>
              <a:rPr sz="11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chemeClr val="bg1"/>
                </a:solidFill>
                <a:latin typeface="Arial"/>
                <a:cs typeface="Arial"/>
              </a:rPr>
              <a:t>И</a:t>
            </a:r>
            <a:r>
              <a:rPr sz="11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chemeClr val="bg1"/>
                </a:solidFill>
                <a:latin typeface="Arial"/>
                <a:cs typeface="Arial"/>
              </a:rPr>
              <a:t>ИСКУССТВО</a:t>
            </a:r>
            <a:endParaRPr sz="1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96200" y="2438400"/>
            <a:ext cx="146685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3</a:t>
            </a:r>
            <a:r>
              <a:rPr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0</a:t>
            </a:r>
            <a:endParaRPr sz="1600" dirty="0">
              <a:solidFill>
                <a:srgbClr val="4756A0"/>
              </a:solidFill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lang="ru-RU"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учреждений культурно-досугового типа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96200" y="3352800"/>
            <a:ext cx="1813560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/>
            <a:r>
              <a:rPr lang="ru-RU" sz="1600" b="1" spc="-95" dirty="0" smtClean="0">
                <a:solidFill>
                  <a:srgbClr val="4756A0"/>
                </a:solidFill>
                <a:latin typeface="Arial"/>
                <a:cs typeface="Arial"/>
              </a:rPr>
              <a:t>3</a:t>
            </a:r>
          </a:p>
          <a:p>
            <a:pPr marL="12700"/>
            <a:r>
              <a:rPr lang="ru-RU"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детских </a:t>
            </a:r>
          </a:p>
          <a:p>
            <a:pPr marL="12700"/>
            <a:r>
              <a:rPr lang="ru-RU"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школы искусств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96200" y="5257800"/>
            <a:ext cx="1447800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115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lang="ru-RU"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п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амятников</a:t>
            </a:r>
            <a:r>
              <a:rPr lang="ru-RU"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 и захоронений, погибших в годы ВОВ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96200" y="4724400"/>
            <a:ext cx="429895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sz="1600" b="1" dirty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м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узе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й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96200" y="4114800"/>
            <a:ext cx="901008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22</a:t>
            </a:r>
            <a:endParaRPr sz="1600" dirty="0">
              <a:solidFill>
                <a:srgbClr val="4756A0"/>
              </a:solidFill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библиотек</a:t>
            </a:r>
            <a:r>
              <a:rPr lang="ru-RU"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14316" y="523747"/>
            <a:ext cx="72342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СОЦИАЛЬНАЯ</a:t>
            </a:r>
            <a:r>
              <a:rPr spc="-80" dirty="0"/>
              <a:t> </a:t>
            </a:r>
            <a:r>
              <a:rPr spc="-40" dirty="0" smtClean="0"/>
              <a:t>ИНФРАСТРУКТУРА</a:t>
            </a:r>
            <a:r>
              <a:rPr lang="ru-RU" spc="-40" dirty="0" smtClean="0"/>
              <a:t/>
            </a:r>
            <a:br>
              <a:rPr lang="ru-RU" spc="-40" dirty="0" smtClean="0"/>
            </a:br>
            <a:r>
              <a:rPr lang="ru-RU" b="0" spc="-40" dirty="0" smtClean="0"/>
              <a:t>БРЯНСКОГО МУНИЦИПАЛЬНОГО РАЙОНА</a:t>
            </a:r>
            <a:endParaRPr b="0" spc="-40" dirty="0"/>
          </a:p>
        </p:txBody>
      </p:sp>
      <p:sp>
        <p:nvSpPr>
          <p:cNvPr id="11" name="object 11"/>
          <p:cNvSpPr/>
          <p:nvPr/>
        </p:nvSpPr>
        <p:spPr>
          <a:xfrm>
            <a:off x="627016" y="163628"/>
            <a:ext cx="1811655" cy="274320"/>
          </a:xfrm>
          <a:custGeom>
            <a:avLst/>
            <a:gdLst/>
            <a:ahLst/>
            <a:cxnLst/>
            <a:rect l="l" t="t" r="r" b="b"/>
            <a:pathLst>
              <a:path w="1811655" h="274320">
                <a:moveTo>
                  <a:pt x="1674461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7"/>
                </a:lnTo>
                <a:lnTo>
                  <a:pt x="26417" y="56057"/>
                </a:lnTo>
                <a:lnTo>
                  <a:pt x="6980" y="93644"/>
                </a:lnTo>
                <a:lnTo>
                  <a:pt x="0" y="136922"/>
                </a:lnTo>
                <a:lnTo>
                  <a:pt x="6980" y="180200"/>
                </a:lnTo>
                <a:lnTo>
                  <a:pt x="26417" y="217786"/>
                </a:lnTo>
                <a:lnTo>
                  <a:pt x="56057" y="247425"/>
                </a:lnTo>
                <a:lnTo>
                  <a:pt x="93643" y="266863"/>
                </a:lnTo>
                <a:lnTo>
                  <a:pt x="136921" y="273843"/>
                </a:lnTo>
                <a:lnTo>
                  <a:pt x="1674461" y="273843"/>
                </a:lnTo>
                <a:lnTo>
                  <a:pt x="1717739" y="266863"/>
                </a:lnTo>
                <a:lnTo>
                  <a:pt x="1755325" y="247425"/>
                </a:lnTo>
                <a:lnTo>
                  <a:pt x="1784965" y="217786"/>
                </a:lnTo>
                <a:lnTo>
                  <a:pt x="1804402" y="180200"/>
                </a:lnTo>
                <a:lnTo>
                  <a:pt x="1811383" y="136922"/>
                </a:lnTo>
                <a:lnTo>
                  <a:pt x="1804402" y="93644"/>
                </a:lnTo>
                <a:lnTo>
                  <a:pt x="1784965" y="56057"/>
                </a:lnTo>
                <a:lnTo>
                  <a:pt x="1755325" y="26417"/>
                </a:lnTo>
                <a:lnTo>
                  <a:pt x="1717739" y="6980"/>
                </a:lnTo>
                <a:lnTo>
                  <a:pt x="167446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762419" y="227076"/>
            <a:ext cx="14916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социальная инфраструктура</a:t>
            </a:r>
            <a:endParaRPr sz="800" dirty="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27016" y="2269713"/>
            <a:ext cx="2196465" cy="4038600"/>
            <a:chOff x="627016" y="2269713"/>
            <a:chExt cx="2196465" cy="4038600"/>
          </a:xfrm>
        </p:grpSpPr>
        <p:sp>
          <p:nvSpPr>
            <p:cNvPr id="14" name="object 14"/>
            <p:cNvSpPr/>
            <p:nvPr/>
          </p:nvSpPr>
          <p:spPr>
            <a:xfrm>
              <a:off x="627016" y="2269713"/>
              <a:ext cx="2196465" cy="4038600"/>
            </a:xfrm>
            <a:custGeom>
              <a:avLst/>
              <a:gdLst/>
              <a:ahLst/>
              <a:cxnLst/>
              <a:rect l="l" t="t" r="r" b="b"/>
              <a:pathLst>
                <a:path w="2196465" h="4038600">
                  <a:moveTo>
                    <a:pt x="1961424" y="0"/>
                  </a:moveTo>
                  <a:lnTo>
                    <a:pt x="234575" y="0"/>
                  </a:lnTo>
                  <a:lnTo>
                    <a:pt x="187300" y="4765"/>
                  </a:lnTo>
                  <a:lnTo>
                    <a:pt x="143268" y="18434"/>
                  </a:lnTo>
                  <a:lnTo>
                    <a:pt x="103422" y="40062"/>
                  </a:lnTo>
                  <a:lnTo>
                    <a:pt x="68705" y="68706"/>
                  </a:lnTo>
                  <a:lnTo>
                    <a:pt x="40061" y="103422"/>
                  </a:lnTo>
                  <a:lnTo>
                    <a:pt x="18434" y="143268"/>
                  </a:lnTo>
                  <a:lnTo>
                    <a:pt x="4765" y="187301"/>
                  </a:lnTo>
                  <a:lnTo>
                    <a:pt x="0" y="234576"/>
                  </a:lnTo>
                  <a:lnTo>
                    <a:pt x="0" y="3803533"/>
                  </a:lnTo>
                  <a:lnTo>
                    <a:pt x="4765" y="3850808"/>
                  </a:lnTo>
                  <a:lnTo>
                    <a:pt x="18434" y="3894840"/>
                  </a:lnTo>
                  <a:lnTo>
                    <a:pt x="40061" y="3934686"/>
                  </a:lnTo>
                  <a:lnTo>
                    <a:pt x="68705" y="3969403"/>
                  </a:lnTo>
                  <a:lnTo>
                    <a:pt x="103422" y="3998047"/>
                  </a:lnTo>
                  <a:lnTo>
                    <a:pt x="143268" y="4019674"/>
                  </a:lnTo>
                  <a:lnTo>
                    <a:pt x="187300" y="4033343"/>
                  </a:lnTo>
                  <a:lnTo>
                    <a:pt x="234575" y="4038109"/>
                  </a:lnTo>
                  <a:lnTo>
                    <a:pt x="1961424" y="4038109"/>
                  </a:lnTo>
                  <a:lnTo>
                    <a:pt x="2008699" y="4033343"/>
                  </a:lnTo>
                  <a:lnTo>
                    <a:pt x="2052731" y="4019674"/>
                  </a:lnTo>
                  <a:lnTo>
                    <a:pt x="2092577" y="3998047"/>
                  </a:lnTo>
                  <a:lnTo>
                    <a:pt x="2127294" y="3969403"/>
                  </a:lnTo>
                  <a:lnTo>
                    <a:pt x="2155937" y="3934686"/>
                  </a:lnTo>
                  <a:lnTo>
                    <a:pt x="2177565" y="3894840"/>
                  </a:lnTo>
                  <a:lnTo>
                    <a:pt x="2191233" y="3850808"/>
                  </a:lnTo>
                  <a:lnTo>
                    <a:pt x="2195999" y="3803533"/>
                  </a:lnTo>
                  <a:lnTo>
                    <a:pt x="2195999" y="234576"/>
                  </a:lnTo>
                  <a:lnTo>
                    <a:pt x="2191233" y="187301"/>
                  </a:lnTo>
                  <a:lnTo>
                    <a:pt x="2177565" y="143268"/>
                  </a:lnTo>
                  <a:lnTo>
                    <a:pt x="2155937" y="103422"/>
                  </a:lnTo>
                  <a:lnTo>
                    <a:pt x="2127294" y="68706"/>
                  </a:lnTo>
                  <a:lnTo>
                    <a:pt x="2092577" y="40062"/>
                  </a:lnTo>
                  <a:lnTo>
                    <a:pt x="2052731" y="18434"/>
                  </a:lnTo>
                  <a:lnTo>
                    <a:pt x="2008699" y="4765"/>
                  </a:lnTo>
                  <a:lnTo>
                    <a:pt x="196142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720734" y="2439743"/>
              <a:ext cx="0" cy="3698240"/>
            </a:xfrm>
            <a:custGeom>
              <a:avLst/>
              <a:gdLst/>
              <a:ahLst/>
              <a:cxnLst/>
              <a:rect l="l" t="t" r="r" b="b"/>
              <a:pathLst>
                <a:path h="3698240">
                  <a:moveTo>
                    <a:pt x="0" y="0"/>
                  </a:moveTo>
                  <a:lnTo>
                    <a:pt x="1" y="3698048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6" name="object 16"/>
          <p:cNvSpPr/>
          <p:nvPr/>
        </p:nvSpPr>
        <p:spPr>
          <a:xfrm>
            <a:off x="627016" y="1376762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1970517" y="0"/>
                </a:moveTo>
                <a:lnTo>
                  <a:pt x="225481" y="0"/>
                </a:lnTo>
                <a:lnTo>
                  <a:pt x="180038" y="4580"/>
                </a:lnTo>
                <a:lnTo>
                  <a:pt x="137713" y="17719"/>
                </a:lnTo>
                <a:lnTo>
                  <a:pt x="99412" y="38508"/>
                </a:lnTo>
                <a:lnTo>
                  <a:pt x="66041" y="66041"/>
                </a:lnTo>
                <a:lnTo>
                  <a:pt x="38508" y="99412"/>
                </a:lnTo>
                <a:lnTo>
                  <a:pt x="17719" y="137713"/>
                </a:lnTo>
                <a:lnTo>
                  <a:pt x="4580" y="180038"/>
                </a:lnTo>
                <a:lnTo>
                  <a:pt x="0" y="225480"/>
                </a:lnTo>
                <a:lnTo>
                  <a:pt x="0" y="550114"/>
                </a:lnTo>
                <a:lnTo>
                  <a:pt x="4580" y="595556"/>
                </a:lnTo>
                <a:lnTo>
                  <a:pt x="17719" y="637881"/>
                </a:lnTo>
                <a:lnTo>
                  <a:pt x="38508" y="676183"/>
                </a:lnTo>
                <a:lnTo>
                  <a:pt x="66041" y="709553"/>
                </a:lnTo>
                <a:lnTo>
                  <a:pt x="99412" y="737086"/>
                </a:lnTo>
                <a:lnTo>
                  <a:pt x="137713" y="757875"/>
                </a:lnTo>
                <a:lnTo>
                  <a:pt x="180038" y="771014"/>
                </a:lnTo>
                <a:lnTo>
                  <a:pt x="225481" y="775595"/>
                </a:lnTo>
                <a:lnTo>
                  <a:pt x="1970517" y="775595"/>
                </a:lnTo>
                <a:lnTo>
                  <a:pt x="2015959" y="771014"/>
                </a:lnTo>
                <a:lnTo>
                  <a:pt x="2058284" y="757875"/>
                </a:lnTo>
                <a:lnTo>
                  <a:pt x="2096586" y="737086"/>
                </a:lnTo>
                <a:lnTo>
                  <a:pt x="2129956" y="709553"/>
                </a:lnTo>
                <a:lnTo>
                  <a:pt x="2157489" y="676183"/>
                </a:lnTo>
                <a:lnTo>
                  <a:pt x="2178279" y="637881"/>
                </a:lnTo>
                <a:lnTo>
                  <a:pt x="2191417" y="595556"/>
                </a:lnTo>
                <a:lnTo>
                  <a:pt x="2195998" y="550114"/>
                </a:lnTo>
                <a:lnTo>
                  <a:pt x="2195998" y="225480"/>
                </a:lnTo>
                <a:lnTo>
                  <a:pt x="2191417" y="180038"/>
                </a:lnTo>
                <a:lnTo>
                  <a:pt x="2178279" y="137713"/>
                </a:lnTo>
                <a:lnTo>
                  <a:pt x="2157489" y="99412"/>
                </a:lnTo>
                <a:lnTo>
                  <a:pt x="2129956" y="66041"/>
                </a:lnTo>
                <a:lnTo>
                  <a:pt x="2096586" y="38508"/>
                </a:lnTo>
                <a:lnTo>
                  <a:pt x="2058284" y="17719"/>
                </a:lnTo>
                <a:lnTo>
                  <a:pt x="2015959" y="4580"/>
                </a:lnTo>
                <a:lnTo>
                  <a:pt x="1970517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1163833" y="1844040"/>
            <a:ext cx="112268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chemeClr val="bg1"/>
                </a:solidFill>
                <a:latin typeface="Arial"/>
                <a:cs typeface="Arial"/>
              </a:rPr>
              <a:t>ОБРАЗОВАНИЕ</a:t>
            </a:r>
            <a:endParaRPr sz="1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2288" y="1459991"/>
            <a:ext cx="365760" cy="36576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762000" y="2438400"/>
            <a:ext cx="25082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23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15806" y="2423667"/>
            <a:ext cx="62259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rgbClr val="A6A6A6"/>
                </a:solidFill>
                <a:latin typeface="Arial"/>
                <a:cs typeface="Arial"/>
              </a:rPr>
              <a:t>7 107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815806" y="2639567"/>
            <a:ext cx="6819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solidFill>
                  <a:srgbClr val="A6A6A6"/>
                </a:solidFill>
                <a:latin typeface="Arial"/>
                <a:cs typeface="Arial"/>
              </a:rPr>
              <a:t>учащихся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62000" y="3200400"/>
            <a:ext cx="25082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25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62000" y="3429000"/>
            <a:ext cx="990600" cy="539891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lang="ru-RU"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у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ч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ре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ж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де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ни</a:t>
            </a:r>
            <a:r>
              <a:rPr lang="ru-RU"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й</a:t>
            </a:r>
            <a:endParaRPr sz="1100" dirty="0">
              <a:latin typeface="Arial"/>
              <a:cs typeface="Arial"/>
            </a:endParaRPr>
          </a:p>
          <a:p>
            <a:pPr marL="12700" marR="140970">
              <a:lnSpc>
                <a:spcPts val="980"/>
              </a:lnSpc>
              <a:spcBef>
                <a:spcPts val="434"/>
              </a:spcBef>
            </a:pPr>
            <a:r>
              <a:rPr lang="ru-RU" sz="9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до</a:t>
            </a:r>
            <a:r>
              <a:rPr sz="9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школьного </a:t>
            </a:r>
            <a:r>
              <a:rPr sz="9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об</a:t>
            </a:r>
            <a:r>
              <a:rPr sz="900" spc="-2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ра</a:t>
            </a:r>
            <a:r>
              <a:rPr sz="900" spc="-1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з</a:t>
            </a:r>
            <a:r>
              <a:rPr sz="9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ов</a:t>
            </a:r>
            <a:r>
              <a:rPr sz="9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а</a:t>
            </a:r>
            <a:r>
              <a:rPr sz="9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н</a:t>
            </a:r>
            <a:r>
              <a:rPr sz="9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и</a:t>
            </a:r>
            <a:r>
              <a:rPr sz="9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я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752600" y="3200400"/>
            <a:ext cx="872490" cy="48795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65"/>
              </a:spcBef>
            </a:pPr>
            <a:r>
              <a:rPr lang="ru-RU" sz="2400" b="1" spc="-7" baseline="-12152" dirty="0" smtClean="0">
                <a:solidFill>
                  <a:srgbClr val="A6A6A6"/>
                </a:solidFill>
                <a:latin typeface="Arial"/>
                <a:cs typeface="Arial"/>
              </a:rPr>
              <a:t>2 511</a:t>
            </a:r>
          </a:p>
          <a:p>
            <a:pPr marL="38100">
              <a:lnSpc>
                <a:spcPct val="100000"/>
              </a:lnSpc>
              <a:spcBef>
                <a:spcPts val="265"/>
              </a:spcBef>
            </a:pPr>
            <a:r>
              <a:rPr sz="1100" b="1" spc="-25" dirty="0" smtClean="0">
                <a:solidFill>
                  <a:srgbClr val="A6A6A6"/>
                </a:solidFill>
                <a:latin typeface="Arial"/>
                <a:cs typeface="Arial"/>
              </a:rPr>
              <a:t>учащихся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62000" y="2590800"/>
            <a:ext cx="1066800" cy="536043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lang="ru-RU"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у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чреждени</a:t>
            </a:r>
            <a:r>
              <a:rPr lang="ru-RU"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я</a:t>
            </a:r>
          </a:p>
          <a:p>
            <a:pPr marL="12700" marR="129539">
              <a:lnSpc>
                <a:spcPts val="1010"/>
              </a:lnSpc>
              <a:spcBef>
                <a:spcPts val="390"/>
              </a:spcBef>
            </a:pPr>
            <a:r>
              <a:rPr sz="90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ш</a:t>
            </a:r>
            <a:r>
              <a:rPr sz="900" spc="-5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к</a:t>
            </a:r>
            <a:r>
              <a:rPr sz="9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о</a:t>
            </a:r>
            <a:r>
              <a:rPr sz="90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л</a:t>
            </a:r>
            <a:r>
              <a:rPr sz="900" spc="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ь</a:t>
            </a:r>
            <a:r>
              <a:rPr sz="900" spc="-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но</a:t>
            </a:r>
            <a:r>
              <a:rPr sz="900" spc="-25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г</a:t>
            </a:r>
            <a:r>
              <a:rPr sz="90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о  </a:t>
            </a:r>
            <a:r>
              <a:rPr sz="9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образования</a:t>
            </a:r>
            <a:r>
              <a:rPr lang="ru-RU" sz="900" spc="-10" dirty="0" smtClean="0">
                <a:solidFill>
                  <a:srgbClr val="4756A0"/>
                </a:solidFill>
                <a:latin typeface="Microsoft Sans Serif"/>
                <a:cs typeface="Microsoft Sans Serif"/>
              </a:rPr>
              <a:t>*</a:t>
            </a:r>
          </a:p>
        </p:txBody>
      </p:sp>
      <p:sp>
        <p:nvSpPr>
          <p:cNvPr id="36" name="object 36"/>
          <p:cNvSpPr/>
          <p:nvPr/>
        </p:nvSpPr>
        <p:spPr>
          <a:xfrm>
            <a:off x="2954592" y="2269712"/>
            <a:ext cx="2196465" cy="4054887"/>
          </a:xfrm>
          <a:custGeom>
            <a:avLst/>
            <a:gdLst/>
            <a:ahLst/>
            <a:cxnLst/>
            <a:rect l="l" t="t" r="r" b="b"/>
            <a:pathLst>
              <a:path w="2196465" h="3169920">
                <a:moveTo>
                  <a:pt x="1961424" y="0"/>
                </a:moveTo>
                <a:lnTo>
                  <a:pt x="234575" y="0"/>
                </a:lnTo>
                <a:lnTo>
                  <a:pt x="187300" y="4765"/>
                </a:lnTo>
                <a:lnTo>
                  <a:pt x="143267" y="18434"/>
                </a:lnTo>
                <a:lnTo>
                  <a:pt x="103421" y="40061"/>
                </a:lnTo>
                <a:lnTo>
                  <a:pt x="68705" y="68705"/>
                </a:lnTo>
                <a:lnTo>
                  <a:pt x="40061" y="103421"/>
                </a:lnTo>
                <a:lnTo>
                  <a:pt x="18434" y="143267"/>
                </a:lnTo>
                <a:lnTo>
                  <a:pt x="4765" y="187300"/>
                </a:lnTo>
                <a:lnTo>
                  <a:pt x="0" y="234575"/>
                </a:lnTo>
                <a:lnTo>
                  <a:pt x="0" y="2935150"/>
                </a:lnTo>
                <a:lnTo>
                  <a:pt x="4765" y="2982425"/>
                </a:lnTo>
                <a:lnTo>
                  <a:pt x="18434" y="3026457"/>
                </a:lnTo>
                <a:lnTo>
                  <a:pt x="40061" y="3066303"/>
                </a:lnTo>
                <a:lnTo>
                  <a:pt x="68705" y="3101020"/>
                </a:lnTo>
                <a:lnTo>
                  <a:pt x="103421" y="3129663"/>
                </a:lnTo>
                <a:lnTo>
                  <a:pt x="143267" y="3151291"/>
                </a:lnTo>
                <a:lnTo>
                  <a:pt x="187300" y="3164959"/>
                </a:lnTo>
                <a:lnTo>
                  <a:pt x="234575" y="3169725"/>
                </a:lnTo>
                <a:lnTo>
                  <a:pt x="1961424" y="3169725"/>
                </a:lnTo>
                <a:lnTo>
                  <a:pt x="2008700" y="3164959"/>
                </a:lnTo>
                <a:lnTo>
                  <a:pt x="2052732" y="3151291"/>
                </a:lnTo>
                <a:lnTo>
                  <a:pt x="2092578" y="3129663"/>
                </a:lnTo>
                <a:lnTo>
                  <a:pt x="2127294" y="3101020"/>
                </a:lnTo>
                <a:lnTo>
                  <a:pt x="2155938" y="3066303"/>
                </a:lnTo>
                <a:lnTo>
                  <a:pt x="2177566" y="3026457"/>
                </a:lnTo>
                <a:lnTo>
                  <a:pt x="2191234" y="2982425"/>
                </a:lnTo>
                <a:lnTo>
                  <a:pt x="2196000" y="2935150"/>
                </a:lnTo>
                <a:lnTo>
                  <a:pt x="2196000" y="234575"/>
                </a:lnTo>
                <a:lnTo>
                  <a:pt x="2191234" y="187300"/>
                </a:lnTo>
                <a:lnTo>
                  <a:pt x="2177566" y="143267"/>
                </a:lnTo>
                <a:lnTo>
                  <a:pt x="2155938" y="103421"/>
                </a:lnTo>
                <a:lnTo>
                  <a:pt x="2127294" y="68705"/>
                </a:lnTo>
                <a:lnTo>
                  <a:pt x="2092578" y="40061"/>
                </a:lnTo>
                <a:lnTo>
                  <a:pt x="2052732" y="18434"/>
                </a:lnTo>
                <a:lnTo>
                  <a:pt x="2008700" y="4765"/>
                </a:lnTo>
                <a:lnTo>
                  <a:pt x="196142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37"/>
          <p:cNvSpPr/>
          <p:nvPr/>
        </p:nvSpPr>
        <p:spPr>
          <a:xfrm>
            <a:off x="2954592" y="1376762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1970518" y="0"/>
                </a:moveTo>
                <a:lnTo>
                  <a:pt x="225482" y="0"/>
                </a:lnTo>
                <a:lnTo>
                  <a:pt x="180039" y="4580"/>
                </a:lnTo>
                <a:lnTo>
                  <a:pt x="137713" y="17719"/>
                </a:lnTo>
                <a:lnTo>
                  <a:pt x="99412" y="38508"/>
                </a:lnTo>
                <a:lnTo>
                  <a:pt x="66041" y="66041"/>
                </a:lnTo>
                <a:lnTo>
                  <a:pt x="38508" y="99412"/>
                </a:lnTo>
                <a:lnTo>
                  <a:pt x="17719" y="137713"/>
                </a:lnTo>
                <a:lnTo>
                  <a:pt x="4580" y="180038"/>
                </a:lnTo>
                <a:lnTo>
                  <a:pt x="0" y="225480"/>
                </a:lnTo>
                <a:lnTo>
                  <a:pt x="0" y="550114"/>
                </a:lnTo>
                <a:lnTo>
                  <a:pt x="4580" y="595556"/>
                </a:lnTo>
                <a:lnTo>
                  <a:pt x="17719" y="637881"/>
                </a:lnTo>
                <a:lnTo>
                  <a:pt x="38508" y="676183"/>
                </a:lnTo>
                <a:lnTo>
                  <a:pt x="66041" y="709553"/>
                </a:lnTo>
                <a:lnTo>
                  <a:pt x="99412" y="737086"/>
                </a:lnTo>
                <a:lnTo>
                  <a:pt x="137713" y="757875"/>
                </a:lnTo>
                <a:lnTo>
                  <a:pt x="180039" y="771014"/>
                </a:lnTo>
                <a:lnTo>
                  <a:pt x="225482" y="775595"/>
                </a:lnTo>
                <a:lnTo>
                  <a:pt x="1970518" y="775595"/>
                </a:lnTo>
                <a:lnTo>
                  <a:pt x="2015960" y="771014"/>
                </a:lnTo>
                <a:lnTo>
                  <a:pt x="2058285" y="757875"/>
                </a:lnTo>
                <a:lnTo>
                  <a:pt x="2096586" y="737086"/>
                </a:lnTo>
                <a:lnTo>
                  <a:pt x="2129957" y="709553"/>
                </a:lnTo>
                <a:lnTo>
                  <a:pt x="2157490" y="676183"/>
                </a:lnTo>
                <a:lnTo>
                  <a:pt x="2178279" y="637881"/>
                </a:lnTo>
                <a:lnTo>
                  <a:pt x="2191417" y="595556"/>
                </a:lnTo>
                <a:lnTo>
                  <a:pt x="2195998" y="550114"/>
                </a:lnTo>
                <a:lnTo>
                  <a:pt x="2195998" y="225480"/>
                </a:lnTo>
                <a:lnTo>
                  <a:pt x="2191417" y="180038"/>
                </a:lnTo>
                <a:lnTo>
                  <a:pt x="2178279" y="137713"/>
                </a:lnTo>
                <a:lnTo>
                  <a:pt x="2157490" y="99412"/>
                </a:lnTo>
                <a:lnTo>
                  <a:pt x="2129957" y="66041"/>
                </a:lnTo>
                <a:lnTo>
                  <a:pt x="2096586" y="38508"/>
                </a:lnTo>
                <a:lnTo>
                  <a:pt x="2058285" y="17719"/>
                </a:lnTo>
                <a:lnTo>
                  <a:pt x="2015960" y="4580"/>
                </a:lnTo>
                <a:lnTo>
                  <a:pt x="197051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38"/>
          <p:cNvSpPr txBox="1"/>
          <p:nvPr/>
        </p:nvSpPr>
        <p:spPr>
          <a:xfrm>
            <a:off x="3354092" y="1844040"/>
            <a:ext cx="1397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chemeClr val="bg1"/>
                </a:solidFill>
                <a:latin typeface="Arial"/>
                <a:cs typeface="Arial"/>
              </a:rPr>
              <a:t>З</a:t>
            </a:r>
            <a:r>
              <a:rPr sz="1100" b="1" dirty="0">
                <a:solidFill>
                  <a:schemeClr val="bg1"/>
                </a:solidFill>
                <a:latin typeface="Arial"/>
                <a:cs typeface="Arial"/>
              </a:rPr>
              <a:t>ДР</a:t>
            </a:r>
            <a:r>
              <a:rPr sz="1100" b="1" spc="5" dirty="0">
                <a:solidFill>
                  <a:schemeClr val="bg1"/>
                </a:solidFill>
                <a:latin typeface="Arial"/>
                <a:cs typeface="Arial"/>
              </a:rPr>
              <a:t>АВ</a:t>
            </a:r>
            <a:r>
              <a:rPr sz="1100" b="1" spc="-10" dirty="0">
                <a:solidFill>
                  <a:schemeClr val="bg1"/>
                </a:solidFill>
                <a:latin typeface="Arial"/>
                <a:cs typeface="Arial"/>
              </a:rPr>
              <a:t>О</a:t>
            </a:r>
            <a:r>
              <a:rPr sz="1100" b="1" dirty="0">
                <a:solidFill>
                  <a:schemeClr val="bg1"/>
                </a:solidFill>
                <a:latin typeface="Arial"/>
                <a:cs typeface="Arial"/>
              </a:rPr>
              <a:t>ХР</a:t>
            </a:r>
            <a:r>
              <a:rPr sz="1100" b="1" spc="5" dirty="0">
                <a:solidFill>
                  <a:schemeClr val="bg1"/>
                </a:solidFill>
                <a:latin typeface="Arial"/>
                <a:cs typeface="Arial"/>
              </a:rPr>
              <a:t>АН</a:t>
            </a:r>
            <a:r>
              <a:rPr sz="1100" b="1" dirty="0">
                <a:solidFill>
                  <a:schemeClr val="bg1"/>
                </a:solidFill>
                <a:latin typeface="Arial"/>
                <a:cs typeface="Arial"/>
              </a:rPr>
              <a:t>Е</a:t>
            </a:r>
            <a:r>
              <a:rPr sz="1100" b="1" spc="5" dirty="0">
                <a:solidFill>
                  <a:schemeClr val="bg1"/>
                </a:solidFill>
                <a:latin typeface="Arial"/>
                <a:cs typeface="Arial"/>
              </a:rPr>
              <a:t>Н</a:t>
            </a:r>
            <a:r>
              <a:rPr sz="1100" b="1" spc="-5" dirty="0">
                <a:solidFill>
                  <a:schemeClr val="bg1"/>
                </a:solidFill>
                <a:latin typeface="Arial"/>
                <a:cs typeface="Arial"/>
              </a:rPr>
              <a:t>И</a:t>
            </a:r>
            <a:r>
              <a:rPr sz="1100" b="1" dirty="0">
                <a:solidFill>
                  <a:schemeClr val="bg1"/>
                </a:solidFill>
                <a:latin typeface="Arial"/>
                <a:cs typeface="Arial"/>
              </a:rPr>
              <a:t>Е</a:t>
            </a:r>
            <a:endParaRPr sz="1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048000" y="2362200"/>
            <a:ext cx="2133600" cy="39574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2 </a:t>
            </a:r>
            <a:r>
              <a:rPr lang="ru-RU" sz="1100" b="1" spc="-5" dirty="0" smtClean="0">
                <a:solidFill>
                  <a:srgbClr val="4756A0"/>
                </a:solidFill>
                <a:latin typeface="Arial"/>
                <a:cs typeface="Arial"/>
              </a:rPr>
              <a:t>Поликлиники</a:t>
            </a:r>
          </a:p>
          <a:p>
            <a:pPr marL="12700">
              <a:spcBef>
                <a:spcPts val="100"/>
              </a:spcBef>
            </a:pPr>
            <a:endParaRPr lang="ru-RU" sz="1100" b="1" spc="-5" dirty="0" smtClean="0">
              <a:solidFill>
                <a:srgbClr val="4756A0"/>
              </a:solidFill>
              <a:latin typeface="Arial"/>
              <a:cs typeface="Arial"/>
            </a:endParaRPr>
          </a:p>
          <a:p>
            <a:pPr marL="12700"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229 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ци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н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ар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ны</a:t>
            </a:r>
            <a:r>
              <a:rPr sz="1100" b="1" dirty="0" smtClean="0">
                <a:solidFill>
                  <a:srgbClr val="4756A0"/>
                </a:solidFill>
                <a:latin typeface="Arial"/>
                <a:cs typeface="Arial"/>
              </a:rPr>
              <a:t>х  </a:t>
            </a:r>
            <a:endParaRPr lang="ru-RU" sz="1100" b="1" dirty="0" smtClean="0">
              <a:solidFill>
                <a:srgbClr val="4756A0"/>
              </a:solidFill>
              <a:latin typeface="Arial"/>
              <a:cs typeface="Arial"/>
            </a:endParaRPr>
          </a:p>
          <a:p>
            <a:pPr marL="12700">
              <a:spcBef>
                <a:spcPts val="100"/>
              </a:spcBef>
            </a:pP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ко</a:t>
            </a:r>
            <a:r>
              <a:rPr lang="ru-RU"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йко-мест</a:t>
            </a:r>
            <a:endParaRPr sz="1100" dirty="0">
              <a:latin typeface="Arial"/>
              <a:cs typeface="Arial"/>
            </a:endParaRPr>
          </a:p>
          <a:p>
            <a:pPr marL="12700">
              <a:spcBef>
                <a:spcPts val="844"/>
              </a:spcBef>
            </a:pPr>
            <a:r>
              <a:rPr lang="ru-RU" sz="1600" b="1" dirty="0" smtClean="0">
                <a:solidFill>
                  <a:srgbClr val="4756A0"/>
                </a:solidFill>
                <a:latin typeface="Arial"/>
                <a:cs typeface="Arial"/>
              </a:rPr>
              <a:t>24 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фел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ь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д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ш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ерс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к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1100" b="1" dirty="0" smtClean="0">
                <a:solidFill>
                  <a:srgbClr val="4756A0"/>
                </a:solidFill>
                <a:latin typeface="Arial"/>
                <a:cs typeface="Arial"/>
              </a:rPr>
              <a:t>-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акушерных </a:t>
            </a:r>
            <a:r>
              <a:rPr sz="1100" b="1" spc="-1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пункт</a:t>
            </a:r>
            <a:r>
              <a:rPr lang="ru-RU"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endParaRPr sz="1100" dirty="0">
              <a:latin typeface="Arial"/>
              <a:cs typeface="Arial"/>
            </a:endParaRPr>
          </a:p>
          <a:p>
            <a:pPr marL="12700">
              <a:spcBef>
                <a:spcPts val="850"/>
              </a:spcBef>
            </a:pPr>
            <a:r>
              <a:rPr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2 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амбулаторно- </a:t>
            </a:r>
            <a:r>
              <a:rPr sz="1100" b="1" spc="-1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п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ол</a:t>
            </a: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кл</a:t>
            </a: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инич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ес</a:t>
            </a: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ких  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учреждений</a:t>
            </a:r>
            <a:endParaRPr sz="1100" dirty="0">
              <a:latin typeface="Arial"/>
              <a:cs typeface="Arial"/>
            </a:endParaRPr>
          </a:p>
          <a:p>
            <a:pPr marL="12700">
              <a:spcBef>
                <a:spcPts val="869"/>
              </a:spcBef>
            </a:pPr>
            <a:r>
              <a:rPr lang="ru-RU" sz="1600" b="1" dirty="0" smtClean="0">
                <a:solidFill>
                  <a:srgbClr val="4756A0"/>
                </a:solidFill>
                <a:latin typeface="Arial"/>
                <a:cs typeface="Arial"/>
              </a:rPr>
              <a:t>2 </a:t>
            </a:r>
            <a:r>
              <a:rPr lang="ru-RU"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ци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н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ар</a:t>
            </a:r>
            <a:r>
              <a:rPr lang="ru-RU"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а круглосуточного и дневного пребывания</a:t>
            </a:r>
          </a:p>
          <a:p>
            <a:pPr marL="12700" marR="213995">
              <a:spcBef>
                <a:spcPts val="30"/>
              </a:spcBef>
            </a:pPr>
            <a:endParaRPr lang="ru-RU" sz="1100" b="1" spc="-20" dirty="0" smtClean="0">
              <a:solidFill>
                <a:srgbClr val="4756A0"/>
              </a:solidFill>
              <a:latin typeface="Arial"/>
              <a:cs typeface="Arial"/>
            </a:endParaRPr>
          </a:p>
          <a:p>
            <a:pPr marL="12700" marR="213995">
              <a:spcBef>
                <a:spcPts val="30"/>
              </a:spcBef>
            </a:pPr>
            <a:r>
              <a:rPr lang="ru-RU" sz="1600" b="1" spc="-20" dirty="0" smtClean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r>
              <a:rPr lang="ru-RU"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 отделение</a:t>
            </a:r>
          </a:p>
          <a:p>
            <a:pPr marL="12700" marR="213995">
              <a:spcBef>
                <a:spcPts val="30"/>
              </a:spcBef>
            </a:pPr>
            <a:r>
              <a:rPr lang="ru-RU"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вспомогательных и репродуктивных технологий</a:t>
            </a:r>
          </a:p>
          <a:p>
            <a:pPr marL="12700" marR="213995">
              <a:spcBef>
                <a:spcPts val="30"/>
              </a:spcBef>
            </a:pPr>
            <a:endParaRPr lang="ru-RU" sz="1100" b="1" spc="-20" dirty="0" smtClean="0">
              <a:solidFill>
                <a:srgbClr val="4756A0"/>
              </a:solidFill>
              <a:latin typeface="Arial"/>
              <a:cs typeface="Arial"/>
            </a:endParaRPr>
          </a:p>
          <a:p>
            <a:pPr marL="12700" marR="213995">
              <a:spcBef>
                <a:spcPts val="30"/>
              </a:spcBef>
            </a:pPr>
            <a:r>
              <a:rPr lang="ru-RU" sz="1600" b="1" spc="-20" dirty="0" smtClean="0">
                <a:solidFill>
                  <a:srgbClr val="4756A0"/>
                </a:solidFill>
                <a:latin typeface="Arial"/>
                <a:cs typeface="Arial"/>
              </a:rPr>
              <a:t>3 </a:t>
            </a:r>
            <a:r>
              <a:rPr lang="ru-RU"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поста отделения скорой медицинской помощи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40" name="object 4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70959" y="1459991"/>
            <a:ext cx="362712" cy="362712"/>
          </a:xfrm>
          <a:prstGeom prst="rect">
            <a:avLst/>
          </a:prstGeom>
        </p:spPr>
      </p:pic>
      <p:sp>
        <p:nvSpPr>
          <p:cNvPr id="45" name="object 45"/>
          <p:cNvSpPr/>
          <p:nvPr/>
        </p:nvSpPr>
        <p:spPr>
          <a:xfrm>
            <a:off x="5276602" y="2274322"/>
            <a:ext cx="2196465" cy="4038600"/>
          </a:xfrm>
          <a:custGeom>
            <a:avLst/>
            <a:gdLst/>
            <a:ahLst/>
            <a:cxnLst/>
            <a:rect l="l" t="t" r="r" b="b"/>
            <a:pathLst>
              <a:path w="2196465" h="4038600">
                <a:moveTo>
                  <a:pt x="1961424" y="0"/>
                </a:moveTo>
                <a:lnTo>
                  <a:pt x="234576" y="0"/>
                </a:lnTo>
                <a:lnTo>
                  <a:pt x="187301" y="4765"/>
                </a:lnTo>
                <a:lnTo>
                  <a:pt x="143268" y="18434"/>
                </a:lnTo>
                <a:lnTo>
                  <a:pt x="103422" y="40061"/>
                </a:lnTo>
                <a:lnTo>
                  <a:pt x="68706" y="68705"/>
                </a:lnTo>
                <a:lnTo>
                  <a:pt x="40062" y="103421"/>
                </a:lnTo>
                <a:lnTo>
                  <a:pt x="18434" y="143267"/>
                </a:lnTo>
                <a:lnTo>
                  <a:pt x="4765" y="187300"/>
                </a:lnTo>
                <a:lnTo>
                  <a:pt x="0" y="234575"/>
                </a:lnTo>
                <a:lnTo>
                  <a:pt x="0" y="3803532"/>
                </a:lnTo>
                <a:lnTo>
                  <a:pt x="4765" y="3850807"/>
                </a:lnTo>
                <a:lnTo>
                  <a:pt x="18434" y="3894839"/>
                </a:lnTo>
                <a:lnTo>
                  <a:pt x="40062" y="3934686"/>
                </a:lnTo>
                <a:lnTo>
                  <a:pt x="68706" y="3969402"/>
                </a:lnTo>
                <a:lnTo>
                  <a:pt x="103422" y="3998046"/>
                </a:lnTo>
                <a:lnTo>
                  <a:pt x="143268" y="4019674"/>
                </a:lnTo>
                <a:lnTo>
                  <a:pt x="187301" y="4033342"/>
                </a:lnTo>
                <a:lnTo>
                  <a:pt x="234576" y="4038108"/>
                </a:lnTo>
                <a:lnTo>
                  <a:pt x="1961424" y="4038108"/>
                </a:lnTo>
                <a:lnTo>
                  <a:pt x="2008700" y="4033342"/>
                </a:lnTo>
                <a:lnTo>
                  <a:pt x="2052732" y="4019674"/>
                </a:lnTo>
                <a:lnTo>
                  <a:pt x="2092578" y="3998046"/>
                </a:lnTo>
                <a:lnTo>
                  <a:pt x="2127294" y="3969402"/>
                </a:lnTo>
                <a:lnTo>
                  <a:pt x="2155938" y="3934686"/>
                </a:lnTo>
                <a:lnTo>
                  <a:pt x="2177566" y="3894839"/>
                </a:lnTo>
                <a:lnTo>
                  <a:pt x="2191234" y="3850807"/>
                </a:lnTo>
                <a:lnTo>
                  <a:pt x="2196000" y="3803532"/>
                </a:lnTo>
                <a:lnTo>
                  <a:pt x="2196000" y="234575"/>
                </a:lnTo>
                <a:lnTo>
                  <a:pt x="2191234" y="187300"/>
                </a:lnTo>
                <a:lnTo>
                  <a:pt x="2177566" y="143267"/>
                </a:lnTo>
                <a:lnTo>
                  <a:pt x="2155938" y="103421"/>
                </a:lnTo>
                <a:lnTo>
                  <a:pt x="2127294" y="68705"/>
                </a:lnTo>
                <a:lnTo>
                  <a:pt x="2092578" y="40061"/>
                </a:lnTo>
                <a:lnTo>
                  <a:pt x="2052732" y="18434"/>
                </a:lnTo>
                <a:lnTo>
                  <a:pt x="2008700" y="4765"/>
                </a:lnTo>
                <a:lnTo>
                  <a:pt x="196142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6" name="object 46"/>
          <p:cNvSpPr/>
          <p:nvPr/>
        </p:nvSpPr>
        <p:spPr>
          <a:xfrm>
            <a:off x="5276602" y="1381370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1970518" y="0"/>
                </a:moveTo>
                <a:lnTo>
                  <a:pt x="225482" y="0"/>
                </a:lnTo>
                <a:lnTo>
                  <a:pt x="180039" y="4580"/>
                </a:lnTo>
                <a:lnTo>
                  <a:pt x="137714" y="17719"/>
                </a:lnTo>
                <a:lnTo>
                  <a:pt x="99413" y="38508"/>
                </a:lnTo>
                <a:lnTo>
                  <a:pt x="66042" y="66041"/>
                </a:lnTo>
                <a:lnTo>
                  <a:pt x="38508" y="99412"/>
                </a:lnTo>
                <a:lnTo>
                  <a:pt x="17719" y="137713"/>
                </a:lnTo>
                <a:lnTo>
                  <a:pt x="4581" y="180038"/>
                </a:lnTo>
                <a:lnTo>
                  <a:pt x="0" y="225480"/>
                </a:lnTo>
                <a:lnTo>
                  <a:pt x="0" y="550114"/>
                </a:lnTo>
                <a:lnTo>
                  <a:pt x="4581" y="595556"/>
                </a:lnTo>
                <a:lnTo>
                  <a:pt x="17719" y="637881"/>
                </a:lnTo>
                <a:lnTo>
                  <a:pt x="38508" y="676183"/>
                </a:lnTo>
                <a:lnTo>
                  <a:pt x="66042" y="709553"/>
                </a:lnTo>
                <a:lnTo>
                  <a:pt x="99413" y="737086"/>
                </a:lnTo>
                <a:lnTo>
                  <a:pt x="137714" y="757875"/>
                </a:lnTo>
                <a:lnTo>
                  <a:pt x="180039" y="771014"/>
                </a:lnTo>
                <a:lnTo>
                  <a:pt x="225482" y="775595"/>
                </a:lnTo>
                <a:lnTo>
                  <a:pt x="1970518" y="775595"/>
                </a:lnTo>
                <a:lnTo>
                  <a:pt x="2015960" y="771014"/>
                </a:lnTo>
                <a:lnTo>
                  <a:pt x="2058285" y="757875"/>
                </a:lnTo>
                <a:lnTo>
                  <a:pt x="2096586" y="737086"/>
                </a:lnTo>
                <a:lnTo>
                  <a:pt x="2129957" y="709553"/>
                </a:lnTo>
                <a:lnTo>
                  <a:pt x="2157490" y="676183"/>
                </a:lnTo>
                <a:lnTo>
                  <a:pt x="2178279" y="637881"/>
                </a:lnTo>
                <a:lnTo>
                  <a:pt x="2191417" y="595556"/>
                </a:lnTo>
                <a:lnTo>
                  <a:pt x="2195998" y="550114"/>
                </a:lnTo>
                <a:lnTo>
                  <a:pt x="2195998" y="225480"/>
                </a:lnTo>
                <a:lnTo>
                  <a:pt x="2191417" y="180038"/>
                </a:lnTo>
                <a:lnTo>
                  <a:pt x="2178279" y="137713"/>
                </a:lnTo>
                <a:lnTo>
                  <a:pt x="2157490" y="99412"/>
                </a:lnTo>
                <a:lnTo>
                  <a:pt x="2129957" y="66041"/>
                </a:lnTo>
                <a:lnTo>
                  <a:pt x="2096586" y="38508"/>
                </a:lnTo>
                <a:lnTo>
                  <a:pt x="2058285" y="17719"/>
                </a:lnTo>
                <a:lnTo>
                  <a:pt x="2015960" y="4580"/>
                </a:lnTo>
                <a:lnTo>
                  <a:pt x="197051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7"/>
          <p:cNvSpPr txBox="1"/>
          <p:nvPr/>
        </p:nvSpPr>
        <p:spPr>
          <a:xfrm>
            <a:off x="6117427" y="1834896"/>
            <a:ext cx="51435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5" dirty="0">
                <a:solidFill>
                  <a:schemeClr val="bg1"/>
                </a:solidFill>
                <a:latin typeface="Arial"/>
                <a:cs typeface="Arial"/>
              </a:rPr>
              <a:t>С</a:t>
            </a:r>
            <a:r>
              <a:rPr sz="1100" b="1" spc="-5" dirty="0">
                <a:solidFill>
                  <a:schemeClr val="bg1"/>
                </a:solidFill>
                <a:latin typeface="Arial"/>
                <a:cs typeface="Arial"/>
              </a:rPr>
              <a:t>П</a:t>
            </a:r>
            <a:r>
              <a:rPr sz="1100" b="1" spc="-10" dirty="0">
                <a:solidFill>
                  <a:schemeClr val="bg1"/>
                </a:solidFill>
                <a:latin typeface="Arial"/>
                <a:cs typeface="Arial"/>
              </a:rPr>
              <a:t>О</a:t>
            </a:r>
            <a:r>
              <a:rPr sz="1100" b="1" dirty="0">
                <a:solidFill>
                  <a:schemeClr val="bg1"/>
                </a:solidFill>
                <a:latin typeface="Arial"/>
                <a:cs typeface="Arial"/>
              </a:rPr>
              <a:t>РТ</a:t>
            </a:r>
            <a:endParaRPr sz="1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410200" y="2438400"/>
            <a:ext cx="1546618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sz="1600" b="1" dirty="0" smtClean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r>
              <a:rPr lang="ru-RU" sz="1600" b="1" dirty="0" smtClean="0">
                <a:solidFill>
                  <a:srgbClr val="4756A0"/>
                </a:solidFill>
                <a:latin typeface="Arial"/>
                <a:cs typeface="Arial"/>
              </a:rPr>
              <a:t>28</a:t>
            </a:r>
            <a:endParaRPr sz="1600" dirty="0">
              <a:solidFill>
                <a:srgbClr val="4756A0"/>
              </a:solidFill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lang="ru-RU"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спортивных сооружений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49" name="object 4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87440" y="1459991"/>
            <a:ext cx="365760" cy="36576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10016" y="1459991"/>
            <a:ext cx="362711" cy="365760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5410200" y="4267200"/>
            <a:ext cx="1013218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3</a:t>
            </a: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endParaRPr sz="1600" dirty="0">
              <a:solidFill>
                <a:srgbClr val="4756A0"/>
              </a:solidFill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п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ор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т</a:t>
            </a:r>
            <a:r>
              <a:rPr lang="ru-RU"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ивный 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зал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5" name="object 55"/>
          <p:cNvSpPr txBox="1">
            <a:spLocks noGrp="1"/>
          </p:cNvSpPr>
          <p:nvPr>
            <p:ph type="ftr" sz="quarter" idx="5"/>
          </p:nvPr>
        </p:nvSpPr>
        <p:spPr>
          <a:xfrm>
            <a:off x="614316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ИНВЕСТИЦИОННЫЙ</a:t>
            </a:r>
            <a:r>
              <a:rPr spc="20" dirty="0"/>
              <a:t> </a:t>
            </a:r>
            <a:r>
              <a:rPr spc="-20" dirty="0"/>
              <a:t>ПРОФИЛЬ</a:t>
            </a:r>
            <a:r>
              <a:rPr spc="20" dirty="0"/>
              <a:t> </a:t>
            </a:r>
            <a:r>
              <a:rPr lang="ru-RU" spc="-5" dirty="0" smtClean="0"/>
              <a:t> БРЯНСКОГО МУНИЦИПАЛЬНОГО РАЙОНА</a:t>
            </a:r>
            <a:endParaRPr spc="-10" dirty="0"/>
          </a:p>
        </p:txBody>
      </p:sp>
      <p:sp>
        <p:nvSpPr>
          <p:cNvPr id="56" name="object 56"/>
          <p:cNvSpPr txBox="1"/>
          <p:nvPr/>
        </p:nvSpPr>
        <p:spPr>
          <a:xfrm>
            <a:off x="9691799" y="6603972"/>
            <a:ext cx="132715" cy="13906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z="800" dirty="0">
                <a:latin typeface="Microsoft Sans Serif"/>
                <a:cs typeface="Microsoft Sans Serif"/>
              </a:rPr>
              <a:pPr marL="38100">
                <a:lnSpc>
                  <a:spcPct val="100000"/>
                </a:lnSpc>
                <a:spcBef>
                  <a:spcPts val="25"/>
                </a:spcBef>
              </a:pPr>
              <a:t>8</a:t>
            </a:fld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410200" y="5105400"/>
            <a:ext cx="91440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endParaRPr sz="1600" dirty="0">
              <a:solidFill>
                <a:srgbClr val="4756A0"/>
              </a:solidFill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lang="ru-RU"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спортивная школа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410200" y="3276600"/>
            <a:ext cx="144145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rgbClr val="4756A0"/>
                </a:solidFill>
                <a:latin typeface="Arial"/>
                <a:cs typeface="Arial"/>
              </a:rPr>
              <a:t>71</a:t>
            </a:r>
            <a:endParaRPr sz="1600" dirty="0">
              <a:solidFill>
                <a:srgbClr val="4756A0"/>
              </a:solidFill>
              <a:latin typeface="Arial"/>
              <a:cs typeface="Arial"/>
            </a:endParaRPr>
          </a:p>
          <a:p>
            <a:pPr marL="12700" marR="5080">
              <a:lnSpc>
                <a:spcPts val="1200"/>
              </a:lnSpc>
              <a:spcBef>
                <a:spcPts val="30"/>
              </a:spcBef>
            </a:pP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п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лос</a:t>
            </a:r>
            <a:r>
              <a:rPr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к</a:t>
            </a:r>
            <a:r>
              <a:rPr lang="ru-RU"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остны</a:t>
            </a:r>
            <a:r>
              <a:rPr sz="1100" b="1" dirty="0" smtClean="0">
                <a:solidFill>
                  <a:srgbClr val="4756A0"/>
                </a:solidFill>
                <a:latin typeface="Arial"/>
                <a:cs typeface="Arial"/>
              </a:rPr>
              <a:t>х</a:t>
            </a:r>
            <a:r>
              <a:rPr sz="1100" b="1" spc="-45" dirty="0" smtClean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п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ор</a:t>
            </a: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тивных  </a:t>
            </a:r>
            <a:r>
              <a:rPr sz="1100" b="1" spc="-20" dirty="0" smtClean="0">
                <a:solidFill>
                  <a:srgbClr val="4756A0"/>
                </a:solidFill>
                <a:latin typeface="Arial"/>
                <a:cs typeface="Arial"/>
              </a:rPr>
              <a:t>сооружений</a:t>
            </a:r>
            <a:endParaRPr lang="ru-RU" sz="1100" b="1" spc="-20" dirty="0" smtClean="0">
              <a:solidFill>
                <a:srgbClr val="4756A0"/>
              </a:solidFill>
              <a:latin typeface="Arial"/>
              <a:cs typeface="Arial"/>
            </a:endParaRPr>
          </a:p>
        </p:txBody>
      </p:sp>
      <p:sp>
        <p:nvSpPr>
          <p:cNvPr id="57" name="object 52"/>
          <p:cNvSpPr txBox="1"/>
          <p:nvPr/>
        </p:nvSpPr>
        <p:spPr>
          <a:xfrm>
            <a:off x="5410200" y="5791200"/>
            <a:ext cx="19812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10"/>
              </a:lnSpc>
            </a:pPr>
            <a:r>
              <a:rPr lang="ru-RU" sz="1600" b="1" spc="-25" dirty="0" smtClean="0">
                <a:solidFill>
                  <a:srgbClr val="4756A0"/>
                </a:solidFill>
                <a:latin typeface="Arial"/>
                <a:cs typeface="Arial"/>
              </a:rPr>
              <a:t>2</a:t>
            </a:r>
          </a:p>
          <a:p>
            <a:pPr marL="12700">
              <a:lnSpc>
                <a:spcPts val="1210"/>
              </a:lnSpc>
            </a:pPr>
            <a:r>
              <a:rPr lang="ru-RU" sz="1100" b="1" spc="-25" dirty="0" smtClean="0">
                <a:solidFill>
                  <a:srgbClr val="4756A0"/>
                </a:solidFill>
                <a:latin typeface="Arial"/>
                <a:cs typeface="Arial"/>
              </a:rPr>
              <a:t>физкультурно-оздоровительных комплекса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4" name="Овал 53">
            <a:hlinkClick r:id="rId6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8" name="TextBox 57"/>
          <p:cNvSpPr txBox="1"/>
          <p:nvPr/>
        </p:nvSpPr>
        <p:spPr>
          <a:xfrm>
            <a:off x="685800" y="6324600"/>
            <a:ext cx="4191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* в составе которых 20 имеют дошкольное звено</a:t>
            </a:r>
            <a:endParaRPr lang="ru-RU" sz="900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" y="1219200"/>
            <a:ext cx="4800600" cy="5638800"/>
            <a:chOff x="627016" y="1401545"/>
            <a:chExt cx="6056630" cy="4906645"/>
          </a:xfrm>
        </p:grpSpPr>
        <p:sp>
          <p:nvSpPr>
            <p:cNvPr id="14" name="object 3"/>
            <p:cNvSpPr/>
            <p:nvPr/>
          </p:nvSpPr>
          <p:spPr>
            <a:xfrm>
              <a:off x="627016" y="1401545"/>
              <a:ext cx="6056630" cy="4906645"/>
            </a:xfrm>
            <a:custGeom>
              <a:avLst/>
              <a:gdLst/>
              <a:ahLst/>
              <a:cxnLst/>
              <a:rect l="l" t="t" r="r" b="b"/>
              <a:pathLst>
                <a:path w="6056630" h="4906645">
                  <a:moveTo>
                    <a:pt x="5809599" y="0"/>
                  </a:moveTo>
                  <a:lnTo>
                    <a:pt x="246689" y="0"/>
                  </a:lnTo>
                  <a:lnTo>
                    <a:pt x="196972" y="5011"/>
                  </a:lnTo>
                  <a:lnTo>
                    <a:pt x="150666" y="19386"/>
                  </a:lnTo>
                  <a:lnTo>
                    <a:pt x="108762" y="42130"/>
                  </a:lnTo>
                  <a:lnTo>
                    <a:pt x="72253" y="72253"/>
                  </a:lnTo>
                  <a:lnTo>
                    <a:pt x="42130" y="108763"/>
                  </a:lnTo>
                  <a:lnTo>
                    <a:pt x="19386" y="150667"/>
                  </a:lnTo>
                  <a:lnTo>
                    <a:pt x="5011" y="196973"/>
                  </a:lnTo>
                  <a:lnTo>
                    <a:pt x="0" y="246689"/>
                  </a:lnTo>
                  <a:lnTo>
                    <a:pt x="0" y="4659588"/>
                  </a:lnTo>
                  <a:lnTo>
                    <a:pt x="5011" y="4709304"/>
                  </a:lnTo>
                  <a:lnTo>
                    <a:pt x="19386" y="4755610"/>
                  </a:lnTo>
                  <a:lnTo>
                    <a:pt x="42130" y="4797514"/>
                  </a:lnTo>
                  <a:lnTo>
                    <a:pt x="72253" y="4834023"/>
                  </a:lnTo>
                  <a:lnTo>
                    <a:pt x="108762" y="4864146"/>
                  </a:lnTo>
                  <a:lnTo>
                    <a:pt x="150666" y="4886891"/>
                  </a:lnTo>
                  <a:lnTo>
                    <a:pt x="196972" y="4901265"/>
                  </a:lnTo>
                  <a:lnTo>
                    <a:pt x="246689" y="4906277"/>
                  </a:lnTo>
                  <a:lnTo>
                    <a:pt x="5809599" y="4906277"/>
                  </a:lnTo>
                  <a:lnTo>
                    <a:pt x="5859315" y="4901265"/>
                  </a:lnTo>
                  <a:lnTo>
                    <a:pt x="5905622" y="4886891"/>
                  </a:lnTo>
                  <a:lnTo>
                    <a:pt x="5947525" y="4864146"/>
                  </a:lnTo>
                  <a:lnTo>
                    <a:pt x="5984035" y="4834023"/>
                  </a:lnTo>
                  <a:lnTo>
                    <a:pt x="6014158" y="4797514"/>
                  </a:lnTo>
                  <a:lnTo>
                    <a:pt x="6036903" y="4755610"/>
                  </a:lnTo>
                  <a:lnTo>
                    <a:pt x="6051277" y="4709304"/>
                  </a:lnTo>
                  <a:lnTo>
                    <a:pt x="6056289" y="4659588"/>
                  </a:lnTo>
                  <a:lnTo>
                    <a:pt x="6056289" y="246689"/>
                  </a:lnTo>
                  <a:lnTo>
                    <a:pt x="6051277" y="196973"/>
                  </a:lnTo>
                  <a:lnTo>
                    <a:pt x="6036903" y="150667"/>
                  </a:lnTo>
                  <a:lnTo>
                    <a:pt x="6014158" y="108763"/>
                  </a:lnTo>
                  <a:lnTo>
                    <a:pt x="5984035" y="72253"/>
                  </a:lnTo>
                  <a:lnTo>
                    <a:pt x="5947525" y="42130"/>
                  </a:lnTo>
                  <a:lnTo>
                    <a:pt x="5905622" y="19386"/>
                  </a:lnTo>
                  <a:lnTo>
                    <a:pt x="5859315" y="5011"/>
                  </a:lnTo>
                  <a:lnTo>
                    <a:pt x="580959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4"/>
            <p:cNvSpPr/>
            <p:nvPr/>
          </p:nvSpPr>
          <p:spPr>
            <a:xfrm>
              <a:off x="750633" y="1525358"/>
              <a:ext cx="5548465" cy="4655185"/>
            </a:xfrm>
            <a:custGeom>
              <a:avLst/>
              <a:gdLst/>
              <a:ahLst/>
              <a:cxnLst/>
              <a:rect l="l" t="t" r="r" b="b"/>
              <a:pathLst>
                <a:path w="5809615" h="4655185">
                  <a:moveTo>
                    <a:pt x="2836773" y="3395205"/>
                  </a:moveTo>
                  <a:lnTo>
                    <a:pt x="2831338" y="3348050"/>
                  </a:lnTo>
                  <a:lnTo>
                    <a:pt x="2815869" y="3304756"/>
                  </a:lnTo>
                  <a:lnTo>
                    <a:pt x="2791587" y="3266567"/>
                  </a:lnTo>
                  <a:lnTo>
                    <a:pt x="2759748" y="3234715"/>
                  </a:lnTo>
                  <a:lnTo>
                    <a:pt x="2721559" y="3210445"/>
                  </a:lnTo>
                  <a:lnTo>
                    <a:pt x="2678265" y="3194964"/>
                  </a:lnTo>
                  <a:lnTo>
                    <a:pt x="2631109" y="3189528"/>
                  </a:lnTo>
                  <a:lnTo>
                    <a:pt x="205663" y="3189528"/>
                  </a:lnTo>
                  <a:lnTo>
                    <a:pt x="158508" y="3194964"/>
                  </a:lnTo>
                  <a:lnTo>
                    <a:pt x="115214" y="3210445"/>
                  </a:lnTo>
                  <a:lnTo>
                    <a:pt x="77025" y="3234715"/>
                  </a:lnTo>
                  <a:lnTo>
                    <a:pt x="45186" y="3266567"/>
                  </a:lnTo>
                  <a:lnTo>
                    <a:pt x="20904" y="3304756"/>
                  </a:lnTo>
                  <a:lnTo>
                    <a:pt x="5435" y="3348050"/>
                  </a:lnTo>
                  <a:lnTo>
                    <a:pt x="0" y="3395205"/>
                  </a:lnTo>
                  <a:lnTo>
                    <a:pt x="0" y="4449064"/>
                  </a:lnTo>
                  <a:lnTo>
                    <a:pt x="5435" y="4496219"/>
                  </a:lnTo>
                  <a:lnTo>
                    <a:pt x="20904" y="4539513"/>
                  </a:lnTo>
                  <a:lnTo>
                    <a:pt x="45186" y="4577702"/>
                  </a:lnTo>
                  <a:lnTo>
                    <a:pt x="77025" y="4609554"/>
                  </a:lnTo>
                  <a:lnTo>
                    <a:pt x="115214" y="4633836"/>
                  </a:lnTo>
                  <a:lnTo>
                    <a:pt x="158508" y="4649305"/>
                  </a:lnTo>
                  <a:lnTo>
                    <a:pt x="205663" y="4654740"/>
                  </a:lnTo>
                  <a:lnTo>
                    <a:pt x="2631109" y="4654740"/>
                  </a:lnTo>
                  <a:lnTo>
                    <a:pt x="2678265" y="4649305"/>
                  </a:lnTo>
                  <a:lnTo>
                    <a:pt x="2721559" y="4633836"/>
                  </a:lnTo>
                  <a:lnTo>
                    <a:pt x="2759748" y="4609554"/>
                  </a:lnTo>
                  <a:lnTo>
                    <a:pt x="2791587" y="4577702"/>
                  </a:lnTo>
                  <a:lnTo>
                    <a:pt x="2815869" y="4539513"/>
                  </a:lnTo>
                  <a:lnTo>
                    <a:pt x="2831338" y="4496219"/>
                  </a:lnTo>
                  <a:lnTo>
                    <a:pt x="2836773" y="4449064"/>
                  </a:lnTo>
                  <a:lnTo>
                    <a:pt x="2836773" y="3395205"/>
                  </a:lnTo>
                  <a:close/>
                </a:path>
                <a:path w="5809615" h="4655185">
                  <a:moveTo>
                    <a:pt x="2836773" y="1800428"/>
                  </a:moveTo>
                  <a:lnTo>
                    <a:pt x="2831338" y="1753273"/>
                  </a:lnTo>
                  <a:lnTo>
                    <a:pt x="2815869" y="1709991"/>
                  </a:lnTo>
                  <a:lnTo>
                    <a:pt x="2791587" y="1671802"/>
                  </a:lnTo>
                  <a:lnTo>
                    <a:pt x="2759748" y="1639951"/>
                  </a:lnTo>
                  <a:lnTo>
                    <a:pt x="2721559" y="1615668"/>
                  </a:lnTo>
                  <a:lnTo>
                    <a:pt x="2678265" y="1600200"/>
                  </a:lnTo>
                  <a:lnTo>
                    <a:pt x="2631109" y="1594764"/>
                  </a:lnTo>
                  <a:lnTo>
                    <a:pt x="205663" y="1594764"/>
                  </a:lnTo>
                  <a:lnTo>
                    <a:pt x="158508" y="1600200"/>
                  </a:lnTo>
                  <a:lnTo>
                    <a:pt x="115214" y="1615668"/>
                  </a:lnTo>
                  <a:lnTo>
                    <a:pt x="77025" y="1639951"/>
                  </a:lnTo>
                  <a:lnTo>
                    <a:pt x="45186" y="1671802"/>
                  </a:lnTo>
                  <a:lnTo>
                    <a:pt x="20904" y="1709991"/>
                  </a:lnTo>
                  <a:lnTo>
                    <a:pt x="5435" y="1753273"/>
                  </a:lnTo>
                  <a:lnTo>
                    <a:pt x="0" y="1800428"/>
                  </a:lnTo>
                  <a:lnTo>
                    <a:pt x="0" y="2854299"/>
                  </a:lnTo>
                  <a:lnTo>
                    <a:pt x="5435" y="2901454"/>
                  </a:lnTo>
                  <a:lnTo>
                    <a:pt x="20904" y="2944749"/>
                  </a:lnTo>
                  <a:lnTo>
                    <a:pt x="45186" y="2982925"/>
                  </a:lnTo>
                  <a:lnTo>
                    <a:pt x="77025" y="3014776"/>
                  </a:lnTo>
                  <a:lnTo>
                    <a:pt x="115214" y="3039059"/>
                  </a:lnTo>
                  <a:lnTo>
                    <a:pt x="158508" y="3054527"/>
                  </a:lnTo>
                  <a:lnTo>
                    <a:pt x="205663" y="3059963"/>
                  </a:lnTo>
                  <a:lnTo>
                    <a:pt x="2631109" y="3059963"/>
                  </a:lnTo>
                  <a:lnTo>
                    <a:pt x="2678265" y="3054527"/>
                  </a:lnTo>
                  <a:lnTo>
                    <a:pt x="2721559" y="3039059"/>
                  </a:lnTo>
                  <a:lnTo>
                    <a:pt x="2759748" y="3014776"/>
                  </a:lnTo>
                  <a:lnTo>
                    <a:pt x="2791587" y="2982925"/>
                  </a:lnTo>
                  <a:lnTo>
                    <a:pt x="2815869" y="2944749"/>
                  </a:lnTo>
                  <a:lnTo>
                    <a:pt x="2831338" y="2901454"/>
                  </a:lnTo>
                  <a:lnTo>
                    <a:pt x="2836773" y="2854299"/>
                  </a:lnTo>
                  <a:lnTo>
                    <a:pt x="2836773" y="1800428"/>
                  </a:lnTo>
                  <a:close/>
                </a:path>
                <a:path w="5809615" h="4655185">
                  <a:moveTo>
                    <a:pt x="2836773" y="205663"/>
                  </a:moveTo>
                  <a:lnTo>
                    <a:pt x="2831350" y="158508"/>
                  </a:lnTo>
                  <a:lnTo>
                    <a:pt x="2815869" y="115214"/>
                  </a:lnTo>
                  <a:lnTo>
                    <a:pt x="2791599" y="77038"/>
                  </a:lnTo>
                  <a:lnTo>
                    <a:pt x="2759748" y="45186"/>
                  </a:lnTo>
                  <a:lnTo>
                    <a:pt x="2721559" y="20904"/>
                  </a:lnTo>
                  <a:lnTo>
                    <a:pt x="2678265" y="5435"/>
                  </a:lnTo>
                  <a:lnTo>
                    <a:pt x="2631109" y="0"/>
                  </a:lnTo>
                  <a:lnTo>
                    <a:pt x="205663" y="0"/>
                  </a:lnTo>
                  <a:lnTo>
                    <a:pt x="158508" y="5435"/>
                  </a:lnTo>
                  <a:lnTo>
                    <a:pt x="115214" y="20904"/>
                  </a:lnTo>
                  <a:lnTo>
                    <a:pt x="77038" y="45186"/>
                  </a:lnTo>
                  <a:lnTo>
                    <a:pt x="45186" y="77038"/>
                  </a:lnTo>
                  <a:lnTo>
                    <a:pt x="20904" y="115214"/>
                  </a:lnTo>
                  <a:lnTo>
                    <a:pt x="5435" y="158508"/>
                  </a:lnTo>
                  <a:lnTo>
                    <a:pt x="0" y="205663"/>
                  </a:lnTo>
                  <a:lnTo>
                    <a:pt x="0" y="1259522"/>
                  </a:lnTo>
                  <a:lnTo>
                    <a:pt x="5435" y="1306690"/>
                  </a:lnTo>
                  <a:lnTo>
                    <a:pt x="20904" y="1349971"/>
                  </a:lnTo>
                  <a:lnTo>
                    <a:pt x="45186" y="1388160"/>
                  </a:lnTo>
                  <a:lnTo>
                    <a:pt x="77038" y="1420012"/>
                  </a:lnTo>
                  <a:lnTo>
                    <a:pt x="115214" y="1444294"/>
                  </a:lnTo>
                  <a:lnTo>
                    <a:pt x="158508" y="1459763"/>
                  </a:lnTo>
                  <a:lnTo>
                    <a:pt x="205663" y="1465199"/>
                  </a:lnTo>
                  <a:lnTo>
                    <a:pt x="2631109" y="1465199"/>
                  </a:lnTo>
                  <a:lnTo>
                    <a:pt x="2678265" y="1459763"/>
                  </a:lnTo>
                  <a:lnTo>
                    <a:pt x="2721559" y="1444294"/>
                  </a:lnTo>
                  <a:lnTo>
                    <a:pt x="2759748" y="1420012"/>
                  </a:lnTo>
                  <a:lnTo>
                    <a:pt x="2791599" y="1388160"/>
                  </a:lnTo>
                  <a:lnTo>
                    <a:pt x="2815869" y="1349971"/>
                  </a:lnTo>
                  <a:lnTo>
                    <a:pt x="2831350" y="1306690"/>
                  </a:lnTo>
                  <a:lnTo>
                    <a:pt x="2836773" y="1259522"/>
                  </a:lnTo>
                  <a:lnTo>
                    <a:pt x="2836773" y="205663"/>
                  </a:lnTo>
                  <a:close/>
                </a:path>
                <a:path w="5809615" h="4655185">
                  <a:moveTo>
                    <a:pt x="5809043" y="3395205"/>
                  </a:moveTo>
                  <a:lnTo>
                    <a:pt x="5803608" y="3348050"/>
                  </a:lnTo>
                  <a:lnTo>
                    <a:pt x="5788139" y="3304756"/>
                  </a:lnTo>
                  <a:lnTo>
                    <a:pt x="5763857" y="3266567"/>
                  </a:lnTo>
                  <a:lnTo>
                    <a:pt x="5732005" y="3234715"/>
                  </a:lnTo>
                  <a:lnTo>
                    <a:pt x="5693816" y="3210445"/>
                  </a:lnTo>
                  <a:lnTo>
                    <a:pt x="5650522" y="3194964"/>
                  </a:lnTo>
                  <a:lnTo>
                    <a:pt x="5603367" y="3189528"/>
                  </a:lnTo>
                  <a:lnTo>
                    <a:pt x="3177908" y="3189528"/>
                  </a:lnTo>
                  <a:lnTo>
                    <a:pt x="3130753" y="3194964"/>
                  </a:lnTo>
                  <a:lnTo>
                    <a:pt x="3087459" y="3210445"/>
                  </a:lnTo>
                  <a:lnTo>
                    <a:pt x="3049270" y="3234715"/>
                  </a:lnTo>
                  <a:lnTo>
                    <a:pt x="3017418" y="3266567"/>
                  </a:lnTo>
                  <a:lnTo>
                    <a:pt x="2993148" y="3304756"/>
                  </a:lnTo>
                  <a:lnTo>
                    <a:pt x="2977667" y="3348050"/>
                  </a:lnTo>
                  <a:lnTo>
                    <a:pt x="2972244" y="3395205"/>
                  </a:lnTo>
                  <a:lnTo>
                    <a:pt x="2972244" y="4449076"/>
                  </a:lnTo>
                  <a:lnTo>
                    <a:pt x="2977667" y="4496232"/>
                  </a:lnTo>
                  <a:lnTo>
                    <a:pt x="2993148" y="4539526"/>
                  </a:lnTo>
                  <a:lnTo>
                    <a:pt x="3017418" y="4577715"/>
                  </a:lnTo>
                  <a:lnTo>
                    <a:pt x="3049270" y="4609566"/>
                  </a:lnTo>
                  <a:lnTo>
                    <a:pt x="3087459" y="4633836"/>
                  </a:lnTo>
                  <a:lnTo>
                    <a:pt x="3130753" y="4649317"/>
                  </a:lnTo>
                  <a:lnTo>
                    <a:pt x="3177908" y="4654740"/>
                  </a:lnTo>
                  <a:lnTo>
                    <a:pt x="5603367" y="4654740"/>
                  </a:lnTo>
                  <a:lnTo>
                    <a:pt x="5650522" y="4649317"/>
                  </a:lnTo>
                  <a:lnTo>
                    <a:pt x="5693816" y="4633836"/>
                  </a:lnTo>
                  <a:lnTo>
                    <a:pt x="5732005" y="4609566"/>
                  </a:lnTo>
                  <a:lnTo>
                    <a:pt x="5763857" y="4577715"/>
                  </a:lnTo>
                  <a:lnTo>
                    <a:pt x="5788139" y="4539526"/>
                  </a:lnTo>
                  <a:lnTo>
                    <a:pt x="5803608" y="4496232"/>
                  </a:lnTo>
                  <a:lnTo>
                    <a:pt x="5809043" y="4449076"/>
                  </a:lnTo>
                  <a:lnTo>
                    <a:pt x="5809043" y="3395205"/>
                  </a:lnTo>
                  <a:close/>
                </a:path>
                <a:path w="5809615" h="4655185">
                  <a:moveTo>
                    <a:pt x="5809043" y="1800440"/>
                  </a:moveTo>
                  <a:lnTo>
                    <a:pt x="5803608" y="1753273"/>
                  </a:lnTo>
                  <a:lnTo>
                    <a:pt x="5788139" y="1709991"/>
                  </a:lnTo>
                  <a:lnTo>
                    <a:pt x="5763857" y="1671802"/>
                  </a:lnTo>
                  <a:lnTo>
                    <a:pt x="5732005" y="1639951"/>
                  </a:lnTo>
                  <a:lnTo>
                    <a:pt x="5693816" y="1615668"/>
                  </a:lnTo>
                  <a:lnTo>
                    <a:pt x="5650522" y="1600200"/>
                  </a:lnTo>
                  <a:lnTo>
                    <a:pt x="5603367" y="1594764"/>
                  </a:lnTo>
                  <a:lnTo>
                    <a:pt x="3177908" y="1594764"/>
                  </a:lnTo>
                  <a:lnTo>
                    <a:pt x="3130753" y="1600200"/>
                  </a:lnTo>
                  <a:lnTo>
                    <a:pt x="3087459" y="1615668"/>
                  </a:lnTo>
                  <a:lnTo>
                    <a:pt x="3049270" y="1639951"/>
                  </a:lnTo>
                  <a:lnTo>
                    <a:pt x="3017418" y="1671802"/>
                  </a:lnTo>
                  <a:lnTo>
                    <a:pt x="2993148" y="1709991"/>
                  </a:lnTo>
                  <a:lnTo>
                    <a:pt x="2977667" y="1753273"/>
                  </a:lnTo>
                  <a:lnTo>
                    <a:pt x="2972244" y="1800440"/>
                  </a:lnTo>
                  <a:lnTo>
                    <a:pt x="2972244" y="2854299"/>
                  </a:lnTo>
                  <a:lnTo>
                    <a:pt x="2977667" y="2901454"/>
                  </a:lnTo>
                  <a:lnTo>
                    <a:pt x="2993148" y="2944749"/>
                  </a:lnTo>
                  <a:lnTo>
                    <a:pt x="3017418" y="2982938"/>
                  </a:lnTo>
                  <a:lnTo>
                    <a:pt x="3049270" y="3014789"/>
                  </a:lnTo>
                  <a:lnTo>
                    <a:pt x="3087459" y="3039072"/>
                  </a:lnTo>
                  <a:lnTo>
                    <a:pt x="3130753" y="3054540"/>
                  </a:lnTo>
                  <a:lnTo>
                    <a:pt x="3177908" y="3059976"/>
                  </a:lnTo>
                  <a:lnTo>
                    <a:pt x="5603367" y="3059976"/>
                  </a:lnTo>
                  <a:lnTo>
                    <a:pt x="5650522" y="3054540"/>
                  </a:lnTo>
                  <a:lnTo>
                    <a:pt x="5693816" y="3039072"/>
                  </a:lnTo>
                  <a:lnTo>
                    <a:pt x="5732005" y="3014789"/>
                  </a:lnTo>
                  <a:lnTo>
                    <a:pt x="5763857" y="2982938"/>
                  </a:lnTo>
                  <a:lnTo>
                    <a:pt x="5788139" y="2944749"/>
                  </a:lnTo>
                  <a:lnTo>
                    <a:pt x="5803608" y="2901454"/>
                  </a:lnTo>
                  <a:lnTo>
                    <a:pt x="5809043" y="2854299"/>
                  </a:lnTo>
                  <a:lnTo>
                    <a:pt x="5809043" y="1800440"/>
                  </a:lnTo>
                  <a:close/>
                </a:path>
                <a:path w="5809615" h="4655185">
                  <a:moveTo>
                    <a:pt x="5809043" y="205663"/>
                  </a:moveTo>
                  <a:lnTo>
                    <a:pt x="5803608" y="158508"/>
                  </a:lnTo>
                  <a:lnTo>
                    <a:pt x="5788139" y="115214"/>
                  </a:lnTo>
                  <a:lnTo>
                    <a:pt x="5763857" y="77038"/>
                  </a:lnTo>
                  <a:lnTo>
                    <a:pt x="5732005" y="45186"/>
                  </a:lnTo>
                  <a:lnTo>
                    <a:pt x="5693816" y="20904"/>
                  </a:lnTo>
                  <a:lnTo>
                    <a:pt x="5650535" y="5435"/>
                  </a:lnTo>
                  <a:lnTo>
                    <a:pt x="5603367" y="0"/>
                  </a:lnTo>
                  <a:lnTo>
                    <a:pt x="3177908" y="0"/>
                  </a:lnTo>
                  <a:lnTo>
                    <a:pt x="3130753" y="5435"/>
                  </a:lnTo>
                  <a:lnTo>
                    <a:pt x="3087459" y="20904"/>
                  </a:lnTo>
                  <a:lnTo>
                    <a:pt x="3049282" y="45186"/>
                  </a:lnTo>
                  <a:lnTo>
                    <a:pt x="3017431" y="77038"/>
                  </a:lnTo>
                  <a:lnTo>
                    <a:pt x="2993148" y="115214"/>
                  </a:lnTo>
                  <a:lnTo>
                    <a:pt x="2977680" y="158508"/>
                  </a:lnTo>
                  <a:lnTo>
                    <a:pt x="2972244" y="205663"/>
                  </a:lnTo>
                  <a:lnTo>
                    <a:pt x="2972244" y="1259535"/>
                  </a:lnTo>
                  <a:lnTo>
                    <a:pt x="2977680" y="1306690"/>
                  </a:lnTo>
                  <a:lnTo>
                    <a:pt x="2993148" y="1349984"/>
                  </a:lnTo>
                  <a:lnTo>
                    <a:pt x="3017431" y="1388173"/>
                  </a:lnTo>
                  <a:lnTo>
                    <a:pt x="3049282" y="1420025"/>
                  </a:lnTo>
                  <a:lnTo>
                    <a:pt x="3087459" y="1444307"/>
                  </a:lnTo>
                  <a:lnTo>
                    <a:pt x="3130753" y="1459776"/>
                  </a:lnTo>
                  <a:lnTo>
                    <a:pt x="3177908" y="1465211"/>
                  </a:lnTo>
                  <a:lnTo>
                    <a:pt x="5603367" y="1465211"/>
                  </a:lnTo>
                  <a:lnTo>
                    <a:pt x="5650535" y="1459776"/>
                  </a:lnTo>
                  <a:lnTo>
                    <a:pt x="5693816" y="1444307"/>
                  </a:lnTo>
                  <a:lnTo>
                    <a:pt x="5732005" y="1420025"/>
                  </a:lnTo>
                  <a:lnTo>
                    <a:pt x="5763857" y="1388173"/>
                  </a:lnTo>
                  <a:lnTo>
                    <a:pt x="5788139" y="1349984"/>
                  </a:lnTo>
                  <a:lnTo>
                    <a:pt x="5803608" y="1306690"/>
                  </a:lnTo>
                  <a:lnTo>
                    <a:pt x="5809043" y="1259535"/>
                  </a:lnTo>
                  <a:lnTo>
                    <a:pt x="5809043" y="2056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28600" y="457200"/>
            <a:ext cx="73914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КАЧЕСТВО</a:t>
            </a:r>
            <a:r>
              <a:rPr spc="-85" dirty="0"/>
              <a:t> </a:t>
            </a:r>
            <a:r>
              <a:rPr dirty="0" smtClean="0"/>
              <a:t>ЖИЗНИ</a:t>
            </a:r>
            <a:r>
              <a:rPr lang="ru-RU" dirty="0" smtClean="0"/>
              <a:t/>
            </a:r>
            <a:br>
              <a:rPr lang="ru-RU" dirty="0" smtClean="0"/>
            </a:br>
            <a:endParaRPr b="0" dirty="0"/>
          </a:p>
        </p:txBody>
      </p:sp>
      <p:sp>
        <p:nvSpPr>
          <p:cNvPr id="10" name="object 10"/>
          <p:cNvSpPr/>
          <p:nvPr/>
        </p:nvSpPr>
        <p:spPr>
          <a:xfrm>
            <a:off x="304800" y="152400"/>
            <a:ext cx="1084580" cy="274320"/>
          </a:xfrm>
          <a:custGeom>
            <a:avLst/>
            <a:gdLst/>
            <a:ahLst/>
            <a:cxnLst/>
            <a:rect l="l" t="t" r="r" b="b"/>
            <a:pathLst>
              <a:path w="1084580" h="274320">
                <a:moveTo>
                  <a:pt x="947416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7"/>
                </a:lnTo>
                <a:lnTo>
                  <a:pt x="26418" y="56057"/>
                </a:lnTo>
                <a:lnTo>
                  <a:pt x="6980" y="93644"/>
                </a:lnTo>
                <a:lnTo>
                  <a:pt x="0" y="136921"/>
                </a:lnTo>
                <a:lnTo>
                  <a:pt x="6980" y="180199"/>
                </a:lnTo>
                <a:lnTo>
                  <a:pt x="26418" y="217786"/>
                </a:lnTo>
                <a:lnTo>
                  <a:pt x="56057" y="247425"/>
                </a:lnTo>
                <a:lnTo>
                  <a:pt x="93644" y="266863"/>
                </a:lnTo>
                <a:lnTo>
                  <a:pt x="136922" y="273843"/>
                </a:lnTo>
                <a:lnTo>
                  <a:pt x="947414" y="273845"/>
                </a:lnTo>
                <a:lnTo>
                  <a:pt x="990692" y="266864"/>
                </a:lnTo>
                <a:lnTo>
                  <a:pt x="1028279" y="247427"/>
                </a:lnTo>
                <a:lnTo>
                  <a:pt x="1057919" y="217787"/>
                </a:lnTo>
                <a:lnTo>
                  <a:pt x="1077356" y="180200"/>
                </a:lnTo>
                <a:lnTo>
                  <a:pt x="1084338" y="136922"/>
                </a:lnTo>
                <a:lnTo>
                  <a:pt x="1077358" y="93644"/>
                </a:lnTo>
                <a:lnTo>
                  <a:pt x="1057920" y="56057"/>
                </a:lnTo>
                <a:lnTo>
                  <a:pt x="1028280" y="26417"/>
                </a:lnTo>
                <a:lnTo>
                  <a:pt x="990693" y="6980"/>
                </a:lnTo>
                <a:lnTo>
                  <a:pt x="947416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457200" y="228600"/>
            <a:ext cx="8166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качество</a:t>
            </a:r>
            <a:r>
              <a:rPr sz="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жизни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61" name="object 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25"/>
                </a:spcBef>
              </a:pPr>
              <a:t>9</a:t>
            </a:fld>
            <a:endParaRPr dirty="0"/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3733800"/>
            <a:ext cx="4419600" cy="297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60420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276600"/>
            <a:ext cx="2133600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60418" name="Picture 2" descr="C:\Users\Щербакова\OneDrive\Рабочий стол\ЗАРИФА\СЕРВЕР\итоги 2015-2022\фото\инженерные сети\Свень транспортная водоснабжени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3276600"/>
            <a:ext cx="2286000" cy="16763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60422" name="Picture 6" descr="C:\Users\Щербакова\OneDrive\Рабочий стол\ЗАРИФА\СЕРВЕР\ДОКЛАДЫ\доклад главы\доклад главы 22.08.19\2019.08.09 фото для презентации\Мичуринский башня и теплотрасса\DSC_09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295400"/>
            <a:ext cx="21336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60424" name="Picture 8" descr="C:\Users\Щербакова\OneDrive\Рабочий стол\ЗАРИФА\СЕРВЕР\итоги 2015-2022\КОЛЛАЖ\газ наш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4600" y="1295400"/>
            <a:ext cx="22860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pic>
        <p:nvPicPr>
          <p:cNvPr id="60426" name="Picture 10" descr="C:\Users\Щербакова\OneDrive\Рабочий стол\ЗАРИФА\СЕРВЕР\итоги 2015-2022\КОЛЛАЖ\грпш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5105400"/>
            <a:ext cx="213360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60429" name="AutoShape 13" descr="C:\Users\%D0%A9%D0%B5%D1%80%D0%B1%D0%B0%D0%BA%D0%BE%D0%B2%D0%B0\OneDrive\%D0%A0%D0%B0%D0%B1%D0%BE%D1%87%D0%B8%D0%B9 %D1%81%D1%82%D0%BE%D0%BB\%D0%97%D0%90%D0%A0%D0%98%D0%A4%D0%90\%D0%A1%D0%95%D0%A0%D0%92%D0%95%D0%A0\%D0%B8%D1%82%D0%BE%D0%B3%D0%B8 2015-2022\%D0%9A%D0%9E%D0%9B%D0%9B%D0%90%D0%96\%D0%BB%D1%8D%D0%BF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0431" name="AutoShape 15" descr="C:\Users\%D0%A9%D0%B5%D1%80%D0%B1%D0%B0%D0%BA%D0%BE%D0%B2%D0%B0\OneDrive\%D0%A0%D0%B0%D0%B1%D0%BE%D1%87%D0%B8%D0%B9 %D1%81%D1%82%D0%BE%D0%BB\%D0%97%D0%90%D0%A0%D0%98%D0%A4%D0%90\%D0%A1%D0%95%D0%A0%D0%92%D0%95%D0%A0\%D0%B8%D1%82%D0%BE%D0%B3%D0%B8 2015-2022\%D0%9A%D0%9E%D0%9B%D0%9B%D0%90%D0%96\%D0%BB%D1%8D%D0%BF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60433" name="Picture 17" descr="C:\Users\Щербакова\OneDrive\Рабочий стол\ммммммммм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4600" y="5105400"/>
            <a:ext cx="236220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4756A0"/>
            </a:solidFill>
          </a:ln>
          <a:effectLst/>
        </p:spPr>
      </p:pic>
      <p:sp>
        <p:nvSpPr>
          <p:cNvPr id="19" name="Скругленный прямоугольник 18"/>
          <p:cNvSpPr/>
          <p:nvPr/>
        </p:nvSpPr>
        <p:spPr>
          <a:xfrm>
            <a:off x="5257800" y="1295400"/>
            <a:ext cx="4267200" cy="228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475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86400" y="1371600"/>
            <a:ext cx="3733800" cy="2261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4756A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Основные поставщики услуг по жизнеобеспечению населения:</a:t>
            </a:r>
            <a:endParaRPr lang="ru-RU" sz="1200" b="1" dirty="0" smtClean="0">
              <a:solidFill>
                <a:srgbClr val="4756A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ctr"/>
            <a:r>
              <a:rPr lang="ru-RU" sz="1200" u="sng" dirty="0" smtClean="0">
                <a:solidFill>
                  <a:srgbClr val="4756A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Электроснабжение:</a:t>
            </a:r>
            <a:r>
              <a:rPr lang="ru-RU" sz="1200" dirty="0" smtClean="0">
                <a:solidFill>
                  <a:srgbClr val="4756A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lvl="0" algn="ctr"/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ООО «Газпром Энергосбыт Брянск».</a:t>
            </a:r>
          </a:p>
          <a:p>
            <a:pPr lvl="0" algn="ctr"/>
            <a:r>
              <a:rPr lang="ru-RU" sz="1200" u="sng" dirty="0" smtClean="0">
                <a:solidFill>
                  <a:srgbClr val="4756A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Газоснабжение:</a:t>
            </a:r>
          </a:p>
          <a:p>
            <a:pPr lvl="0" algn="ctr"/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ООО «Газпром межрегионгаз Брянск».</a:t>
            </a:r>
          </a:p>
          <a:p>
            <a:pPr algn="ctr"/>
            <a:r>
              <a:rPr lang="ru-RU" sz="1200" u="sng" dirty="0" smtClean="0">
                <a:solidFill>
                  <a:srgbClr val="4756A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Теплоснабжение:</a:t>
            </a:r>
          </a:p>
          <a:p>
            <a:pPr algn="ctr"/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ГУП «Брянсккоммунэнерго».</a:t>
            </a:r>
          </a:p>
          <a:p>
            <a:pPr lvl="0" algn="ctr"/>
            <a:r>
              <a:rPr lang="ru-RU" sz="1200" u="sng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Водоснабжение и водоотведение:</a:t>
            </a:r>
          </a:p>
          <a:p>
            <a:pPr lvl="0" algn="ctr"/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МУП «Возрождение»,</a:t>
            </a:r>
          </a:p>
          <a:p>
            <a:pPr lvl="0" algn="ctr"/>
            <a:r>
              <a:rPr lang="ru-RU" sz="1200" b="1" dirty="0" smtClean="0">
                <a:solidFill>
                  <a:srgbClr val="4756A0"/>
                </a:solidFill>
                <a:latin typeface="Arial" pitchFamily="34" charset="0"/>
                <a:cs typeface="Arial" pitchFamily="34" charset="0"/>
              </a:rPr>
              <a:t>ГУП «Брянский городской водоканал».</a:t>
            </a:r>
            <a:endParaRPr lang="ru-RU" sz="1200" dirty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вал 21">
            <a:hlinkClick r:id="rId9" action="ppaction://hlinksldjump"/>
          </p:cNvPr>
          <p:cNvSpPr/>
          <p:nvPr/>
        </p:nvSpPr>
        <p:spPr>
          <a:xfrm>
            <a:off x="9144000" y="381000"/>
            <a:ext cx="381000" cy="381000"/>
          </a:xfrm>
          <a:prstGeom prst="ellipse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19164</TotalTime>
  <Words>5035</Words>
  <Application>Microsoft Office PowerPoint</Application>
  <PresentationFormat>Лист A4 (210x297 мм)</PresentationFormat>
  <Paragraphs>1450</Paragraphs>
  <Slides>48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Office Theme</vt:lpstr>
      <vt:lpstr>Презентация PowerPoint</vt:lpstr>
      <vt:lpstr>Презентация PowerPoint</vt:lpstr>
      <vt:lpstr>ПРЕИМУЩЕСТВА БРЯНСКОГО МУНИЦИПАЛЬНОГО РАЙОНА</vt:lpstr>
      <vt:lpstr>ОБЩАЯ ХАРАКТЕРИСТИКА БРЯНСКОГО МУНИЦИПАЛЬНОГО РАЙОНА</vt:lpstr>
      <vt:lpstr>СОЦИАЛЬНО-ЭКОНОМИЧЕСКИЕ ПОКАЗАТЕЛИ БРЯНСКОГО МУНИЦИПАЛЬНОГО РАЙОНА</vt:lpstr>
      <vt:lpstr>ЗАНЯТОСТЬ И ДОХОДЫ НАСЕЛЕНИЯ БРЯНСКОГО МУНИЦИПАЛЬНОГО РАЙОНА</vt:lpstr>
      <vt:lpstr>РЕСУРСНАЯ БАЗА БРЯНСКОГО МУНИЦИПАЛЬНОГО РАЙОНА</vt:lpstr>
      <vt:lpstr>СОЦИАЛЬНАЯ ИНФРАСТРУКТУРА БРЯНСКОГО МУНИЦИПАЛЬНОГО РАЙОНА</vt:lpstr>
      <vt:lpstr>КАЧЕСТВО ЖИЗНИ </vt:lpstr>
      <vt:lpstr>КАЧЕСТВО ЖИЗНИ </vt:lpstr>
      <vt:lpstr>ДОСТОПРИМЕЧАТЕЛЬНОСТИ  БРЯНСКОГО МУНИЦИПАЛЬНОГО РАЙОНА</vt:lpstr>
      <vt:lpstr>ТУРИЗМ БРЯНСКОГО МУНИЦИПАЛЬНОГО РАЙОНА ВИДЫ ТУРИЗМА</vt:lpstr>
      <vt:lpstr>ПОЗИЦИЯ ПРЕДПРИНИМАТЕЛЕЙ*</vt:lpstr>
      <vt:lpstr>АНАЛИЗ ИНТЕРВЬЮ АДМИНИСТРАЦИИ</vt:lpstr>
      <vt:lpstr>SWOT-АНАЛИЗ БРЯНСКОГО МУНИЦИПАЛЬНОГО РАЙОНА</vt:lpstr>
      <vt:lpstr>МАТРИЦА БКГ*</vt:lpstr>
      <vt:lpstr>МАТРИЦА БКГ ПОТЕНЦИАЛЬНЫЕ ИЗМЕНЕНИЯ</vt:lpstr>
      <vt:lpstr>МАТРИЦА БКГ ВОЗМОЖНЫЕ ЭФФЕКТЫ</vt:lpstr>
      <vt:lpstr>КОНТЕНТ-АНАЛИЗ СОЦИАЛЬНЬIХ СЕТЕЙ</vt:lpstr>
      <vt:lpstr>ОРГАНИЗАЦИОННЫЕ ПРОБЛЕМЫ, ПРЕПЯТСТВУЮЩИЕ РАЗВИТИЮ МО</vt:lpstr>
      <vt:lpstr>ТОП-ДЕЙСТВИЯ АДМИНИСТРАЦИИ БРЯНСКОГО МУНИЦИПАЛЬНОГО РАЙОНА</vt:lpstr>
      <vt:lpstr>Презентация PowerPoint</vt:lpstr>
      <vt:lpstr>ОСНОВНЫЕ ОРГАНИЗАЦИИ БРЯНСКОГО МУНИЦИПАЛЬНОГО РАЙОНА</vt:lpstr>
      <vt:lpstr>КЛЮЧЕВЫЕ КОМПЕТЕНЦИИ БРЯНСКОГО МУНИЦИПАЛЬНОГО РАЙОНА</vt:lpstr>
      <vt:lpstr>СПЕЦИАЛИЗАЦИЯ РАЙОНА И ТРЕНДЫ РАЗВИТИЯ</vt:lpstr>
      <vt:lpstr>РЕАЛИЗОВАННЫЕ ИНВЕСТИЦИОННЫЕ ПРОЕКТЫ БРЯНСКОГО МУНИЦИПАЛЬНОГО РАЙОНА</vt:lpstr>
      <vt:lpstr>РЕАЛИЗУЕМЫЕ ИНВЕСТИЦИОННЫЕ ПРОЕКТЫ БРЯНСКОГО МУНИЦИПАЛЬНОГО РАЙОНА</vt:lpstr>
      <vt:lpstr>ИНВЕСТИЦИОННЫЕ НИШИ</vt:lpstr>
      <vt:lpstr>ИНВЕСТИЦИОННЫЕ НИШИ, ПОДРАЗУМЕВАЮЩИЕ ИНТЕГРАЦИОННЫЕ РЕШЕНИЯ*</vt:lpstr>
      <vt:lpstr>СВОБОДНЫЕ ИНВЕСТИЦИОННЫЕ  ПЛОЩАДКИ</vt:lpstr>
      <vt:lpstr>ДИАГНОСТИЧЕСКАЯ КАРТА МО ПО РАБОТЕ С ИНВЕСТОРАМИ И МЕХАНИЗМ РАБОТЬI С НИМИ</vt:lpstr>
      <vt:lpstr>МЕРЫ ГОСУДАРСТВЕННОЙ ПОДДЕРЖКИ</vt:lpstr>
      <vt:lpstr>ДЕПАРТАМЕНТЫ, ОКАЗЫВАЮЩИЕ ПОДДЕРЖКУ  ПРЕДПРИНИМАТЕЛЯМ И ИНВЕСТОРАМ</vt:lpstr>
      <vt:lpstr>ПРЕДЛОЖЕНИЯ ПО КОРРЕКТИРОВКЕ МЕР ФИНАНСОВОЙ  И ОРГАНИЗАЦИОННОЙ ПОДДЕРЖКИ ПРОЕКТОВ</vt:lpstr>
      <vt:lpstr>ОБРАЗ БУДУЩЕГО</vt:lpstr>
      <vt:lpstr>КОНТАКТЫ</vt:lpstr>
      <vt:lpstr>Презентация PowerPoint</vt:lpstr>
      <vt:lpstr>ЦЕЛЬ И ЗАДАЧИ ПРОЕКТА</vt:lpstr>
      <vt:lpstr>МЕТОДОЛОГИЯ РАЗРАБОТКИ ИНВЕСТИЦИОННОГО ПРОФИЛЯ</vt:lpstr>
      <vt:lpstr>МЕТОДОЛОГИЯ РАЗРАБОТКИ ИНВЕСТИЦИОННОГО ПРОФИЛЯ</vt:lpstr>
      <vt:lpstr>МЕТОДОЛОГИЯ РАЗРАБОТКИ ИНВЕСТИЦИОННОГО ПРОФИЛЯ</vt:lpstr>
      <vt:lpstr>МЕТОДОЛОГИЯ РАЗРАБОТКИ ИНВЕСТИЦИОННОГО ПРОФИЛЯ</vt:lpstr>
      <vt:lpstr>ПЛАН РАБОТЫ</vt:lpstr>
      <vt:lpstr>НАПРАВЛЕНИЯ СБОРА ИНФОРМАЦИИ</vt:lpstr>
      <vt:lpstr>ВЫБОРКА КОМПАНИЙ ДЛЯ ОНЛАЙН-ОПРОСА</vt:lpstr>
      <vt:lpstr>АНАЛИЗ ОПРОСА БИЗНЕСА ОСНОВНЫЕ ПРОБЛЕМЫ ПРИ РЕАЛИЗАЦИИ  ИНВЕСТИЦИОННОГО ПРОЕКТА</vt:lpstr>
      <vt:lpstr>АНАЛИЗ ОПРОСА БИЗНЕСА ВОЗМОЖНЫЕ РЕШЕНИЯ ПРОБЛЕМ</vt:lpstr>
      <vt:lpstr>ПРИГЛАШАЕМ К СОТРУДНИЧЕСТВУ!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Трушкова</dc:creator>
  <cp:lastModifiedBy>Елена Трушкова</cp:lastModifiedBy>
  <cp:revision>1499</cp:revision>
  <cp:lastPrinted>2024-11-06T06:38:41Z</cp:lastPrinted>
  <dcterms:created xsi:type="dcterms:W3CDTF">2024-09-30T06:17:21Z</dcterms:created>
  <dcterms:modified xsi:type="dcterms:W3CDTF">2026-08-11T07:53:47Z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2024-09-30T00:00:00Z</vt:filetime>
  </property>
  <property fmtid="{D5CDD505-2E9C-101B-9397-08002B2CF9AE}" pid="3" name="Creator">
    <vt:lpwstr>Samsung Electronics</vt:lpwstr>
  </property>
  <property fmtid="{D5CDD505-2E9C-101B-9397-08002B2CF9AE}" pid="4" name="LastSaved">
    <vt:filetime>2024-09-30T00:00:00Z</vt:filetime>
  </property>
</Properties>
</file>