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21"/>
  </p:notesMasterIdLst>
  <p:sldIdLst>
    <p:sldId id="359" r:id="rId2"/>
    <p:sldId id="344" r:id="rId3"/>
    <p:sldId id="360" r:id="rId4"/>
    <p:sldId id="347" r:id="rId5"/>
    <p:sldId id="346" r:id="rId6"/>
    <p:sldId id="264" r:id="rId7"/>
    <p:sldId id="354" r:id="rId8"/>
    <p:sldId id="267" r:id="rId9"/>
    <p:sldId id="355" r:id="rId10"/>
    <p:sldId id="348" r:id="rId11"/>
    <p:sldId id="350" r:id="rId12"/>
    <p:sldId id="271" r:id="rId13"/>
    <p:sldId id="343" r:id="rId14"/>
    <p:sldId id="342" r:id="rId15"/>
    <p:sldId id="274" r:id="rId16"/>
    <p:sldId id="351" r:id="rId17"/>
    <p:sldId id="352" r:id="rId18"/>
    <p:sldId id="353" r:id="rId19"/>
    <p:sldId id="358" r:id="rId20"/>
  </p:sldIdLst>
  <p:sldSz cx="9906000" cy="6858000" type="A4"/>
  <p:notesSz cx="992981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48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56A0"/>
    <a:srgbClr val="F1F1F1"/>
    <a:srgbClr val="8D8D8D"/>
    <a:srgbClr val="000000"/>
    <a:srgbClr val="3B21A7"/>
    <a:srgbClr val="724A7B"/>
    <a:srgbClr val="EAEAEA"/>
    <a:srgbClr val="FFFFFF"/>
    <a:srgbClr val="DDDDD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35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4756A0"/>
              </a:solidFill>
            </c:spPr>
          </c:dPt>
          <c:dPt>
            <c:idx val="1"/>
            <c:invertIfNegative val="0"/>
            <c:bubble3D val="0"/>
            <c:spPr>
              <a:solidFill>
                <a:srgbClr val="4756A0"/>
              </a:solidFill>
            </c:spPr>
          </c:dPt>
          <c:dPt>
            <c:idx val="2"/>
            <c:invertIfNegative val="0"/>
            <c:bubble3D val="0"/>
            <c:spPr>
              <a:solidFill>
                <a:srgbClr val="4756A0"/>
              </a:solidFill>
            </c:spPr>
          </c:dPt>
          <c:dPt>
            <c:idx val="3"/>
            <c:invertIfNegative val="0"/>
            <c:bubble3D val="0"/>
            <c:spPr>
              <a:solidFill>
                <a:srgbClr val="4756A0"/>
              </a:solidFill>
            </c:spPr>
          </c:dPt>
          <c:dPt>
            <c:idx val="4"/>
            <c:invertIfNegative val="0"/>
            <c:bubble3D val="0"/>
            <c:spPr>
              <a:solidFill>
                <a:srgbClr val="4756A0"/>
              </a:solidFill>
            </c:spPr>
          </c:dPt>
          <c:dLbls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78558.8</c:v>
                </c:pt>
                <c:pt idx="1">
                  <c:v>65942.2</c:v>
                </c:pt>
                <c:pt idx="2">
                  <c:v>52783.3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65280"/>
        <c:axId val="32466816"/>
      </c:barChart>
      <c:catAx>
        <c:axId val="32465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466816"/>
        <c:crosses val="autoZero"/>
        <c:auto val="1"/>
        <c:lblAlgn val="ctr"/>
        <c:lblOffset val="100"/>
        <c:noMultiLvlLbl val="0"/>
      </c:catAx>
      <c:valAx>
        <c:axId val="32466816"/>
        <c:scaling>
          <c:orientation val="minMax"/>
        </c:scaling>
        <c:delete val="1"/>
        <c:axPos val="b"/>
        <c:numFmt formatCode="#,##0.0" sourceLinked="1"/>
        <c:majorTickMark val="out"/>
        <c:minorTickMark val="none"/>
        <c:tickLblPos val="none"/>
        <c:crossAx val="324652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213468735884365E-2"/>
          <c:y val="0.1960787341033412"/>
          <c:w val="0.92957306252823124"/>
          <c:h val="0.4215677343951434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marker>
            <c:spPr>
              <a:solidFill>
                <a:srgbClr val="4756A0"/>
              </a:solidFill>
            </c:spPr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567.4</c:v>
                </c:pt>
                <c:pt idx="1">
                  <c:v>814.4</c:v>
                </c:pt>
                <c:pt idx="2">
                  <c:v>699.4</c:v>
                </c:pt>
                <c:pt idx="3">
                  <c:v>697.7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645696"/>
        <c:axId val="57647872"/>
      </c:lineChart>
      <c:catAx>
        <c:axId val="576456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647872"/>
        <c:crosses val="autoZero"/>
        <c:auto val="1"/>
        <c:lblAlgn val="ctr"/>
        <c:lblOffset val="100"/>
        <c:noMultiLvlLbl val="0"/>
      </c:catAx>
      <c:valAx>
        <c:axId val="57647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76456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dLbl>
              <c:idx val="0"/>
              <c:layout>
                <c:manualLayout>
                  <c:x val="-7.09219858156029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2025                                                                                     факт</c:v>
                </c:pt>
                <c:pt idx="1">
                  <c:v>2025                                                                                          план</c:v>
                </c:pt>
                <c:pt idx="2">
                  <c:v>2024</c:v>
                </c:pt>
                <c:pt idx="3">
                  <c:v>2023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67.5</c:v>
                </c:pt>
                <c:pt idx="1">
                  <c:v>63.2</c:v>
                </c:pt>
                <c:pt idx="2">
                  <c:v>62.9</c:v>
                </c:pt>
                <c:pt idx="3">
                  <c:v>56.6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695232"/>
        <c:axId val="31696768"/>
      </c:barChart>
      <c:catAx>
        <c:axId val="31695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1696768"/>
        <c:crosses val="autoZero"/>
        <c:auto val="1"/>
        <c:lblAlgn val="ctr"/>
        <c:lblOffset val="100"/>
        <c:noMultiLvlLbl val="0"/>
      </c:catAx>
      <c:valAx>
        <c:axId val="31696768"/>
        <c:scaling>
          <c:orientation val="minMax"/>
        </c:scaling>
        <c:delete val="1"/>
        <c:axPos val="b"/>
        <c:numFmt formatCode="#,##0.0" sourceLinked="1"/>
        <c:majorTickMark val="out"/>
        <c:minorTickMark val="none"/>
        <c:tickLblPos val="none"/>
        <c:crossAx val="31695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dLbl>
              <c:idx val="0"/>
              <c:layout>
                <c:manualLayout>
                  <c:x val="-7.09219858156029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2025                                                                                     факт</c:v>
                </c:pt>
                <c:pt idx="1">
                  <c:v>2025                                                                                          план</c:v>
                </c:pt>
                <c:pt idx="2">
                  <c:v>2024</c:v>
                </c:pt>
                <c:pt idx="3">
                  <c:v>2023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2243.8000000000002</c:v>
                </c:pt>
                <c:pt idx="1">
                  <c:v>2274.3000000000002</c:v>
                </c:pt>
                <c:pt idx="2">
                  <c:v>1928</c:v>
                </c:pt>
                <c:pt idx="3">
                  <c:v>1279.5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379840"/>
        <c:axId val="55381376"/>
      </c:barChart>
      <c:catAx>
        <c:axId val="553798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81376"/>
        <c:crosses val="autoZero"/>
        <c:auto val="1"/>
        <c:lblAlgn val="ctr"/>
        <c:lblOffset val="100"/>
        <c:noMultiLvlLbl val="0"/>
      </c:catAx>
      <c:valAx>
        <c:axId val="55381376"/>
        <c:scaling>
          <c:orientation val="minMax"/>
        </c:scaling>
        <c:delete val="1"/>
        <c:axPos val="b"/>
        <c:numFmt formatCode="#,##0.0" sourceLinked="1"/>
        <c:majorTickMark val="out"/>
        <c:minorTickMark val="none"/>
        <c:tickLblPos val="none"/>
        <c:crossAx val="55379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-8.3690987124463517E-2"/>
                  <c:y val="0.155172466458208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9356223175965663E-2"/>
                  <c:y val="0.155172466458208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55</c:v>
                </c:pt>
                <c:pt idx="1">
                  <c:v>55</c:v>
                </c:pt>
                <c:pt idx="2" formatCode="General">
                  <c:v>36.700000000000003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455104"/>
        <c:axId val="55473280"/>
      </c:lineChart>
      <c:catAx>
        <c:axId val="5545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473280"/>
        <c:crosses val="autoZero"/>
        <c:auto val="1"/>
        <c:lblAlgn val="ctr"/>
        <c:lblOffset val="100"/>
        <c:noMultiLvlLbl val="0"/>
      </c:catAx>
      <c:valAx>
        <c:axId val="5547328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554551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прочие</c:v>
                </c:pt>
                <c:pt idx="1">
                  <c:v>Социальная политика</c:v>
                </c:pt>
                <c:pt idx="2">
                  <c:v>Жилищно-коммунальное хозяйство</c:v>
                </c:pt>
                <c:pt idx="3">
                  <c:v>Культура</c:v>
                </c:pt>
                <c:pt idx="4">
                  <c:v>Общегосударственные расходы</c:v>
                </c:pt>
                <c:pt idx="5">
                  <c:v>Физическая культура и спорт</c:v>
                </c:pt>
                <c:pt idx="6">
                  <c:v>Национальная экономика</c:v>
                </c:pt>
                <c:pt idx="7">
                  <c:v>Образование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29.5</c:v>
                </c:pt>
                <c:pt idx="1">
                  <c:v>89.2</c:v>
                </c:pt>
                <c:pt idx="2">
                  <c:v>95.1</c:v>
                </c:pt>
                <c:pt idx="3">
                  <c:v>130.4</c:v>
                </c:pt>
                <c:pt idx="4">
                  <c:v>202.2</c:v>
                </c:pt>
                <c:pt idx="5">
                  <c:v>491.4</c:v>
                </c:pt>
                <c:pt idx="6">
                  <c:v>608.4</c:v>
                </c:pt>
                <c:pt idx="7">
                  <c:v>1856.1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прочие</c:v>
                </c:pt>
                <c:pt idx="1">
                  <c:v>Социальная политика</c:v>
                </c:pt>
                <c:pt idx="2">
                  <c:v>Жилищно-коммунальное хозяйство</c:v>
                </c:pt>
                <c:pt idx="3">
                  <c:v>Культура</c:v>
                </c:pt>
                <c:pt idx="4">
                  <c:v>Общегосударственные расходы</c:v>
                </c:pt>
                <c:pt idx="5">
                  <c:v>Физическая культура и спорт</c:v>
                </c:pt>
                <c:pt idx="6">
                  <c:v>Национальная экономика</c:v>
                </c:pt>
                <c:pt idx="7">
                  <c:v>Образование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28.2</c:v>
                </c:pt>
                <c:pt idx="1">
                  <c:v>87.9</c:v>
                </c:pt>
                <c:pt idx="2">
                  <c:v>92.7</c:v>
                </c:pt>
                <c:pt idx="3">
                  <c:v>124</c:v>
                </c:pt>
                <c:pt idx="4">
                  <c:v>194</c:v>
                </c:pt>
                <c:pt idx="5">
                  <c:v>478.8</c:v>
                </c:pt>
                <c:pt idx="6">
                  <c:v>585.79999999999995</c:v>
                </c:pt>
                <c:pt idx="7">
                  <c:v>1812.6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725312"/>
        <c:axId val="57726848"/>
      </c:barChart>
      <c:catAx>
        <c:axId val="5772531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57726848"/>
        <c:crosses val="autoZero"/>
        <c:auto val="1"/>
        <c:lblAlgn val="ctr"/>
        <c:lblOffset val="100"/>
        <c:noMultiLvlLbl val="0"/>
      </c:catAx>
      <c:valAx>
        <c:axId val="577268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77253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73902994707628755"/>
          <c:y val="0.41971128608923886"/>
          <c:w val="0.24457661030076158"/>
          <c:h val="0.14468370801475902"/>
        </c:manualLayout>
      </c:layout>
      <c:overlay val="0"/>
    </c:legend>
    <c:plotVisOnly val="1"/>
    <c:dispBlanksAs val="gap"/>
    <c:showDLblsOverMax val="0"/>
  </c:chart>
  <c:txPr>
    <a:bodyPr/>
    <a:lstStyle/>
    <a:p>
      <a:pPr algn="just">
        <a:defRPr sz="9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dLbl>
              <c:idx val="0"/>
              <c:layout>
                <c:manualLayout>
                  <c:x val="-7.09219858156029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2025                                                                                     факт</c:v>
                </c:pt>
                <c:pt idx="1">
                  <c:v>2025                                                                                          план</c:v>
                </c:pt>
                <c:pt idx="2">
                  <c:v>2024</c:v>
                </c:pt>
                <c:pt idx="3">
                  <c:v>2023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3404</c:v>
                </c:pt>
                <c:pt idx="1">
                  <c:v>3502.1</c:v>
                </c:pt>
                <c:pt idx="2">
                  <c:v>2692</c:v>
                </c:pt>
                <c:pt idx="3">
                  <c:v>1991.3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752576"/>
        <c:axId val="57758464"/>
      </c:barChart>
      <c:catAx>
        <c:axId val="577525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7758464"/>
        <c:crosses val="autoZero"/>
        <c:auto val="1"/>
        <c:lblAlgn val="ctr"/>
        <c:lblOffset val="100"/>
        <c:noMultiLvlLbl val="0"/>
      </c:catAx>
      <c:valAx>
        <c:axId val="57758464"/>
        <c:scaling>
          <c:orientation val="minMax"/>
        </c:scaling>
        <c:delete val="1"/>
        <c:axPos val="b"/>
        <c:numFmt formatCode="#,##0.0" sourceLinked="1"/>
        <c:majorTickMark val="out"/>
        <c:minorTickMark val="none"/>
        <c:tickLblPos val="none"/>
        <c:crossAx val="57752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dLbl>
              <c:idx val="0"/>
              <c:layout>
                <c:manualLayout>
                  <c:x val="-7.09219858156029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35.200000000000003</c:v>
                </c:pt>
                <c:pt idx="1">
                  <c:v>26.33</c:v>
                </c:pt>
                <c:pt idx="2">
                  <c:v>19.239999999999998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21376"/>
        <c:axId val="32422912"/>
      </c:barChart>
      <c:catAx>
        <c:axId val="324213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422912"/>
        <c:crosses val="autoZero"/>
        <c:auto val="1"/>
        <c:lblAlgn val="ctr"/>
        <c:lblOffset val="100"/>
        <c:noMultiLvlLbl val="0"/>
      </c:catAx>
      <c:valAx>
        <c:axId val="32422912"/>
        <c:scaling>
          <c:orientation val="minMax"/>
        </c:scaling>
        <c:delete val="1"/>
        <c:axPos val="b"/>
        <c:numFmt formatCode="#,##0.0" sourceLinked="1"/>
        <c:majorTickMark val="out"/>
        <c:minorTickMark val="none"/>
        <c:tickLblPos val="none"/>
        <c:crossAx val="32421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546208039784563"/>
          <c:y val="0.22897060367454067"/>
          <c:w val="0.57406670757064449"/>
          <c:h val="0.64632150147898315"/>
        </c:manualLayout>
      </c:layout>
      <c:radarChart>
        <c:radarStyle val="marker"/>
        <c:varyColors val="0"/>
        <c:ser>
          <c:idx val="0"/>
          <c:order val="0"/>
          <c:tx>
            <c:strRef>
              <c:f>Лист1!$H$1</c:f>
              <c:strCache>
                <c:ptCount val="1"/>
              </c:strCache>
            </c:strRef>
          </c:tx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объем инвестиций в основной капитал*, млрд. руб.</c:v>
                </c:pt>
                <c:pt idx="1">
                  <c:v>отгрузка продукции*, млрд. руб.</c:v>
                </c:pt>
                <c:pt idx="2">
                  <c:v>средняя заработная плата*, тыс. руб.</c:v>
                </c:pt>
                <c:pt idx="3">
                  <c:v>оборот розничной торговли*, млрд. руб.</c:v>
                </c:pt>
                <c:pt idx="4">
                  <c:v>фонд оплаты труда*, млрд. руб.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Брянский район</c:v>
                </c:pt>
              </c:strCache>
            </c:strRef>
          </c:tx>
          <c:spPr>
            <a:ln>
              <a:solidFill>
                <a:srgbClr val="4756A0"/>
              </a:solidFill>
            </a:ln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объем инвестиций в основной капитал*, млрд. руб.</c:v>
                </c:pt>
                <c:pt idx="1">
                  <c:v>отгрузка продукции*, млрд. руб.</c:v>
                </c:pt>
                <c:pt idx="2">
                  <c:v>средняя заработная плата*, тыс. руб.</c:v>
                </c:pt>
                <c:pt idx="3">
                  <c:v>оборот розничной торговли*, млрд. руб.</c:v>
                </c:pt>
                <c:pt idx="4">
                  <c:v>фонд оплаты труда*, млрд. руб.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17.3</c:v>
                </c:pt>
                <c:pt idx="1">
                  <c:v>35.200000000000003</c:v>
                </c:pt>
                <c:pt idx="2" formatCode="#,##0.00">
                  <c:v>78.558999999999983</c:v>
                </c:pt>
                <c:pt idx="3">
                  <c:v>10.3</c:v>
                </c:pt>
                <c:pt idx="4">
                  <c:v>9.6</c:v>
                </c:pt>
              </c:numCache>
            </c:numRef>
          </c:val>
        </c:ser>
        <c:ser>
          <c:idx val="2"/>
          <c:order val="2"/>
          <c:tx>
            <c:strRef>
              <c:f>Лист1!$C$1</c:f>
              <c:strCache>
                <c:ptCount val="1"/>
                <c:pt idx="0">
                  <c:v>Брянская область </c:v>
                </c:pt>
              </c:strCache>
            </c:strRef>
          </c:tx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объем инвестиций в основной капитал*, млрд. руб.</c:v>
                </c:pt>
                <c:pt idx="1">
                  <c:v>отгрузка продукции*, млрд. руб.</c:v>
                </c:pt>
                <c:pt idx="2">
                  <c:v>средняя заработная плата*, тыс. руб.</c:v>
                </c:pt>
                <c:pt idx="3">
                  <c:v>оборот розничной торговли*, млрд. руб.</c:v>
                </c:pt>
                <c:pt idx="4">
                  <c:v>фонд оплаты труда*, млрд. руб.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86.9</c:v>
                </c:pt>
                <c:pt idx="1">
                  <c:v>295</c:v>
                </c:pt>
                <c:pt idx="2">
                  <c:v>70.085999999999999</c:v>
                </c:pt>
                <c:pt idx="3">
                  <c:v>202.2</c:v>
                </c:pt>
                <c:pt idx="4">
                  <c:v>190.9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838016"/>
        <c:axId val="32839552"/>
      </c:radarChart>
      <c:catAx>
        <c:axId val="32838016"/>
        <c:scaling>
          <c:orientation val="minMax"/>
        </c:scaling>
        <c:delete val="0"/>
        <c:axPos val="b"/>
        <c:majorGridlines/>
        <c:numFmt formatCode="dd/mm/yyyy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839552"/>
        <c:crosses val="autoZero"/>
        <c:auto val="1"/>
        <c:lblAlgn val="ctr"/>
        <c:lblOffset val="100"/>
        <c:noMultiLvlLbl val="0"/>
      </c:catAx>
      <c:valAx>
        <c:axId val="32839552"/>
        <c:scaling>
          <c:orientation val="minMax"/>
          <c:max val="300"/>
          <c:min val="0"/>
        </c:scaling>
        <c:delete val="0"/>
        <c:axPos val="l"/>
        <c:majorGridlines/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700"/>
            </a:pPr>
            <a:endParaRPr lang="ru-RU"/>
          </a:p>
        </c:txPr>
        <c:crossAx val="32838016"/>
        <c:crosses val="autoZero"/>
        <c:crossBetween val="between"/>
        <c:majorUnit val="50"/>
        <c:minorUnit val="10"/>
      </c:valAx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17481581249712233"/>
          <c:y val="0.81740761154855712"/>
          <c:w val="0.72639199705299995"/>
          <c:h val="0.159002624671916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dLbl>
              <c:idx val="1"/>
              <c:layout>
                <c:manualLayout>
                  <c:x val="1.1031520049323623E-2"/>
                  <c:y val="-3.1703593261382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1945.1</c:v>
                </c:pt>
                <c:pt idx="1">
                  <c:v>3171.6</c:v>
                </c:pt>
                <c:pt idx="2">
                  <c:v>3110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727808"/>
        <c:axId val="32729344"/>
        <c:axId val="0"/>
      </c:bar3DChart>
      <c:catAx>
        <c:axId val="32727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729344"/>
        <c:crosses val="autoZero"/>
        <c:auto val="1"/>
        <c:lblAlgn val="ctr"/>
        <c:lblOffset val="100"/>
        <c:noMultiLvlLbl val="0"/>
      </c:catAx>
      <c:valAx>
        <c:axId val="32729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7278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dLbl>
              <c:idx val="1"/>
              <c:layout>
                <c:manualLayout>
                  <c:x val="1.6293700962274719E-2"/>
                  <c:y val="-2.5209993802958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786542738853292E-2"/>
                  <c:y val="-1.2987198916847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1991.3</c:v>
                </c:pt>
                <c:pt idx="1">
                  <c:v>2692</c:v>
                </c:pt>
                <c:pt idx="2">
                  <c:v>3404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758016"/>
        <c:axId val="32763904"/>
        <c:axId val="0"/>
      </c:bar3DChart>
      <c:catAx>
        <c:axId val="32758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763904"/>
        <c:crosses val="autoZero"/>
        <c:auto val="1"/>
        <c:lblAlgn val="ctr"/>
        <c:lblOffset val="100"/>
        <c:noMultiLvlLbl val="0"/>
      </c:catAx>
      <c:valAx>
        <c:axId val="327639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758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4756A0"/>
              </a:solidFill>
            </c:spPr>
          </c:dPt>
          <c:dPt>
            <c:idx val="1"/>
            <c:bubble3D val="0"/>
            <c:spPr>
              <a:solidFill>
                <a:srgbClr val="8D8D8D"/>
              </a:solidFill>
            </c:spPr>
          </c:dPt>
          <c:dPt>
            <c:idx val="2"/>
            <c:bubble3D val="0"/>
            <c:spPr>
              <a:solidFill>
                <a:srgbClr val="F1F1F1"/>
              </a:solidFill>
            </c:spPr>
          </c:dPt>
          <c:dPt>
            <c:idx val="3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4"/>
            <c:bubble3D val="0"/>
            <c:spPr>
              <a:solidFill>
                <a:schemeClr val="tx2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8.6994905526891722E-2"/>
                  <c:y val="-7.3680535972381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С/х налог</c:v>
                </c:pt>
                <c:pt idx="2">
                  <c:v>Акцизы</c:v>
                </c:pt>
                <c:pt idx="3">
                  <c:v>Патент</c:v>
                </c:pt>
                <c:pt idx="4">
                  <c:v>Госпошлина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0.874</c:v>
                </c:pt>
                <c:pt idx="1">
                  <c:v>4.2999999999999997E-2</c:v>
                </c:pt>
                <c:pt idx="2">
                  <c:v>3.6999999999999998E-2</c:v>
                </c:pt>
                <c:pt idx="3">
                  <c:v>3.4000000000000002E-2</c:v>
                </c:pt>
                <c:pt idx="4">
                  <c:v>1.2E-2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dLbl>
              <c:idx val="0"/>
              <c:layout>
                <c:manualLayout>
                  <c:x val="-7.09219858156029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2025                                                                                     факт</c:v>
                </c:pt>
                <c:pt idx="1">
                  <c:v>2025                                                                                          план</c:v>
                </c:pt>
                <c:pt idx="2">
                  <c:v>2024</c:v>
                </c:pt>
                <c:pt idx="3">
                  <c:v>2023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798.4</c:v>
                </c:pt>
                <c:pt idx="1">
                  <c:v>794.5</c:v>
                </c:pt>
                <c:pt idx="2">
                  <c:v>881.8</c:v>
                </c:pt>
                <c:pt idx="3">
                  <c:v>609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562752"/>
        <c:axId val="31568640"/>
      </c:barChart>
      <c:catAx>
        <c:axId val="31562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1568640"/>
        <c:crosses val="autoZero"/>
        <c:auto val="1"/>
        <c:lblAlgn val="ctr"/>
        <c:lblOffset val="100"/>
        <c:noMultiLvlLbl val="0"/>
      </c:catAx>
      <c:valAx>
        <c:axId val="31568640"/>
        <c:scaling>
          <c:orientation val="minMax"/>
        </c:scaling>
        <c:delete val="1"/>
        <c:axPos val="b"/>
        <c:numFmt formatCode="#,##0.0" sourceLinked="1"/>
        <c:majorTickMark val="out"/>
        <c:minorTickMark val="none"/>
        <c:tickLblPos val="none"/>
        <c:crossAx val="315627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4.8387085601153255E-2"/>
          <c:w val="0.7341485126859143"/>
          <c:h val="0.820894700419170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единый норматив отчисления НДФЛ</c:v>
                </c:pt>
              </c:strCache>
            </c:strRef>
          </c:tx>
          <c:spPr>
            <a:solidFill>
              <a:srgbClr val="4756A0"/>
            </a:solidFill>
          </c:spPr>
          <c:invertIfNegative val="0"/>
          <c:dLbls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2023</c:v>
                </c:pt>
                <c:pt idx="1">
                  <c:v>2024</c:v>
                </c:pt>
                <c:pt idx="2">
                  <c:v>2025                         план</c:v>
                </c:pt>
                <c:pt idx="3">
                  <c:v>2025                           факт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214.3</c:v>
                </c:pt>
                <c:pt idx="1">
                  <c:v>319.89999999999998</c:v>
                </c:pt>
                <c:pt idx="2">
                  <c:v>317.39999999999998</c:v>
                </c:pt>
                <c:pt idx="3">
                  <c:v>317.10000000000002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дополнительный дифференцированный норматив отчисления НДФЛ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05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2023</c:v>
                </c:pt>
                <c:pt idx="1">
                  <c:v>2024</c:v>
                </c:pt>
                <c:pt idx="2">
                  <c:v>2025                         план</c:v>
                </c:pt>
                <c:pt idx="3">
                  <c:v>2025                           факт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353.1</c:v>
                </c:pt>
                <c:pt idx="1">
                  <c:v>494.5</c:v>
                </c:pt>
                <c:pt idx="2">
                  <c:v>382</c:v>
                </c:pt>
                <c:pt idx="3">
                  <c:v>380.6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579136"/>
        <c:axId val="32768768"/>
      </c:barChart>
      <c:catAx>
        <c:axId val="31579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768768"/>
        <c:crosses val="autoZero"/>
        <c:auto val="1"/>
        <c:lblAlgn val="ctr"/>
        <c:lblOffset val="100"/>
        <c:noMultiLvlLbl val="0"/>
      </c:catAx>
      <c:valAx>
        <c:axId val="327687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15791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3414851268591441"/>
          <c:y val="0.23742888276055077"/>
          <c:w val="0.24918482064741906"/>
          <c:h val="0.36678449978421507"/>
        </c:manualLayout>
      </c:layout>
      <c:overlay val="0"/>
      <c:txPr>
        <a:bodyPr/>
        <a:lstStyle/>
        <a:p>
          <a:pPr>
            <a:defRPr sz="8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Дополнительный </a:t>
            </a:r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дифференцированный норматив отчислений НДФЛ</a:t>
            </a:r>
            <a:endParaRPr lang="ru-RU" sz="12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4673780487804877"/>
          <c:y val="0.293616748346763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3536585365853661E-2"/>
          <c:y val="0.64150828393889314"/>
          <c:w val="0.93292682926829273"/>
          <c:h val="0.2683528908576995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Дополнительный норматив отчислений</c:v>
                </c:pt>
              </c:strCache>
            </c:strRef>
          </c:tx>
          <c:dLbls>
            <c:dLbl>
              <c:idx val="0"/>
              <c:layout>
                <c:manualLayout>
                  <c:x val="-7.926829268292683E-2"/>
                  <c:y val="-7.5628577163392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0121951219512202E-2"/>
                  <c:y val="-8.8974796662814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0%</c:formatCode>
                <c:ptCount val="3"/>
                <c:pt idx="0" formatCode="0.0%">
                  <c:v>0.20499999999999999</c:v>
                </c:pt>
                <c:pt idx="1">
                  <c:v>0.19</c:v>
                </c:pt>
                <c:pt idx="2">
                  <c:v>0.16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26752"/>
        <c:axId val="31628288"/>
      </c:lineChart>
      <c:catAx>
        <c:axId val="31626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1628288"/>
        <c:crosses val="autoZero"/>
        <c:auto val="1"/>
        <c:lblAlgn val="ctr"/>
        <c:lblOffset val="100"/>
        <c:noMultiLvlLbl val="0"/>
      </c:catAx>
      <c:valAx>
        <c:axId val="31628288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316267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0.66667</cdr:x>
      <cdr:y>0.68</cdr:y>
    </cdr:from>
    <cdr:to>
      <cdr:x>0.86724</cdr:x>
      <cdr:y>0.74733</cdr:y>
    </cdr:to>
    <cdr:grpSp>
      <cdr:nvGrpSpPr>
        <cdr:cNvPr id="54" name="object 60"/>
        <cdr:cNvGrpSpPr/>
      </cdr:nvGrpSpPr>
      <cdr:grpSpPr>
        <a:xfrm xmlns:a="http://schemas.openxmlformats.org/drawingml/2006/main">
          <a:off x="2895614" y="2590800"/>
          <a:ext cx="871156" cy="256527"/>
          <a:chOff x="9273280" y="14472714"/>
          <a:chExt cx="905415" cy="136732"/>
        </a:xfrm>
      </cdr:grpSpPr>
      <cdr:sp macro="" textlink="">
        <cdr:nvSpPr>
          <cdr:cNvPr id="55" name="object 61"/>
          <cdr:cNvSpPr/>
        </cdr:nvSpPr>
        <cdr:spPr>
          <a:xfrm xmlns:a="http://schemas.openxmlformats.org/drawingml/2006/main">
            <a:off x="9793551" y="14472715"/>
            <a:ext cx="385144" cy="136731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3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60"/>
                </a:lnTo>
                <a:lnTo>
                  <a:pt x="7072" y="54968"/>
                </a:lnTo>
                <a:lnTo>
                  <a:pt x="0" y="90001"/>
                </a:lnTo>
                <a:lnTo>
                  <a:pt x="7072" y="125033"/>
                </a:lnTo>
                <a:lnTo>
                  <a:pt x="26360" y="153640"/>
                </a:lnTo>
                <a:lnTo>
                  <a:pt x="54969" y="172928"/>
                </a:lnTo>
                <a:lnTo>
                  <a:pt x="89999" y="180000"/>
                </a:lnTo>
                <a:lnTo>
                  <a:pt x="232114" y="180000"/>
                </a:lnTo>
                <a:lnTo>
                  <a:pt x="267145" y="172927"/>
                </a:lnTo>
                <a:lnTo>
                  <a:pt x="295753" y="153640"/>
                </a:lnTo>
                <a:lnTo>
                  <a:pt x="315041" y="125032"/>
                </a:lnTo>
                <a:lnTo>
                  <a:pt x="322113" y="89999"/>
                </a:lnTo>
                <a:lnTo>
                  <a:pt x="315040" y="54968"/>
                </a:lnTo>
                <a:lnTo>
                  <a:pt x="295753" y="26360"/>
                </a:lnTo>
                <a:lnTo>
                  <a:pt x="267145" y="7072"/>
                </a:lnTo>
                <a:lnTo>
                  <a:pt x="232113" y="0"/>
                </a:lnTo>
                <a:close/>
              </a:path>
            </a:pathLst>
          </a:custGeom>
          <a:solidFill xmlns:a="http://schemas.openxmlformats.org/drawingml/2006/main">
            <a:srgbClr val="4F81BD">
              <a:lumMod val="40000"/>
              <a:lumOff val="60000"/>
            </a:srgbClr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  <cdr:sp macro="" textlink="">
        <cdr:nvSpPr>
          <cdr:cNvPr id="56" name="object 62"/>
          <cdr:cNvSpPr/>
        </cdr:nvSpPr>
        <cdr:spPr>
          <a:xfrm xmlns:a="http://schemas.openxmlformats.org/drawingml/2006/main">
            <a:off x="9273280" y="14472714"/>
            <a:ext cx="381118" cy="136731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2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59"/>
                </a:lnTo>
                <a:lnTo>
                  <a:pt x="7072" y="54967"/>
                </a:lnTo>
                <a:lnTo>
                  <a:pt x="0" y="89999"/>
                </a:lnTo>
                <a:lnTo>
                  <a:pt x="7072" y="125031"/>
                </a:lnTo>
                <a:lnTo>
                  <a:pt x="26360" y="153639"/>
                </a:lnTo>
                <a:lnTo>
                  <a:pt x="54969" y="172927"/>
                </a:lnTo>
                <a:lnTo>
                  <a:pt x="89999" y="179999"/>
                </a:lnTo>
                <a:lnTo>
                  <a:pt x="232114" y="179999"/>
                </a:lnTo>
                <a:lnTo>
                  <a:pt x="267145" y="172926"/>
                </a:lnTo>
                <a:lnTo>
                  <a:pt x="295752" y="153639"/>
                </a:lnTo>
                <a:lnTo>
                  <a:pt x="315040" y="125031"/>
                </a:lnTo>
                <a:lnTo>
                  <a:pt x="322112" y="89999"/>
                </a:lnTo>
                <a:lnTo>
                  <a:pt x="315039" y="54967"/>
                </a:lnTo>
                <a:lnTo>
                  <a:pt x="295752" y="26359"/>
                </a:lnTo>
                <a:lnTo>
                  <a:pt x="267144" y="7072"/>
                </a:lnTo>
                <a:lnTo>
                  <a:pt x="232112" y="0"/>
                </a:lnTo>
                <a:close/>
              </a:path>
            </a:pathLst>
          </a:custGeom>
          <a:solidFill xmlns:a="http://schemas.openxmlformats.org/drawingml/2006/main">
            <a:srgbClr val="4756A0"/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</cdr:grpSp>
  </cdr:relSizeAnchor>
  <cdr:relSizeAnchor xmlns:cdr="http://schemas.openxmlformats.org/drawingml/2006/chartDrawing">
    <cdr:from>
      <cdr:x>0.15789</cdr:x>
      <cdr:y>0.68</cdr:y>
    </cdr:from>
    <cdr:to>
      <cdr:x>0.31579</cdr:x>
      <cdr:y>0.74244</cdr:y>
    </cdr:to>
    <cdr:grpSp>
      <cdr:nvGrpSpPr>
        <cdr:cNvPr id="6" name="object 60"/>
        <cdr:cNvGrpSpPr/>
      </cdr:nvGrpSpPr>
      <cdr:grpSpPr>
        <a:xfrm xmlns:a="http://schemas.openxmlformats.org/drawingml/2006/main">
          <a:off x="685779" y="2590800"/>
          <a:ext cx="685823" cy="237896"/>
          <a:chOff x="3726103" y="5859351"/>
          <a:chExt cx="834290" cy="180340"/>
        </a:xfrm>
      </cdr:grpSpPr>
      <cdr:sp macro="" textlink="">
        <cdr:nvSpPr>
          <cdr:cNvPr id="7" name="object 61"/>
          <cdr:cNvSpPr/>
        </cdr:nvSpPr>
        <cdr:spPr>
          <a:xfrm xmlns:a="http://schemas.openxmlformats.org/drawingml/2006/main">
            <a:off x="4189608" y="5859360"/>
            <a:ext cx="370785" cy="173292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3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60"/>
                </a:lnTo>
                <a:lnTo>
                  <a:pt x="7072" y="54968"/>
                </a:lnTo>
                <a:lnTo>
                  <a:pt x="0" y="90001"/>
                </a:lnTo>
                <a:lnTo>
                  <a:pt x="7072" y="125033"/>
                </a:lnTo>
                <a:lnTo>
                  <a:pt x="26360" y="153640"/>
                </a:lnTo>
                <a:lnTo>
                  <a:pt x="54969" y="172928"/>
                </a:lnTo>
                <a:lnTo>
                  <a:pt x="89999" y="180000"/>
                </a:lnTo>
                <a:lnTo>
                  <a:pt x="232114" y="180000"/>
                </a:lnTo>
                <a:lnTo>
                  <a:pt x="267145" y="172927"/>
                </a:lnTo>
                <a:lnTo>
                  <a:pt x="295753" y="153640"/>
                </a:lnTo>
                <a:lnTo>
                  <a:pt x="315041" y="125032"/>
                </a:lnTo>
                <a:lnTo>
                  <a:pt x="322113" y="89999"/>
                </a:lnTo>
                <a:lnTo>
                  <a:pt x="315040" y="54968"/>
                </a:lnTo>
                <a:lnTo>
                  <a:pt x="295753" y="26360"/>
                </a:lnTo>
                <a:lnTo>
                  <a:pt x="267145" y="7072"/>
                </a:lnTo>
                <a:lnTo>
                  <a:pt x="232113" y="0"/>
                </a:lnTo>
                <a:close/>
              </a:path>
            </a:pathLst>
          </a:custGeom>
          <a:solidFill xmlns:a="http://schemas.openxmlformats.org/drawingml/2006/main">
            <a:schemeClr val="accent1">
              <a:lumMod val="40000"/>
              <a:lumOff val="60000"/>
            </a:schemeClr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  <cdr:sp macro="" textlink="">
        <cdr:nvSpPr>
          <cdr:cNvPr id="8" name="object 62"/>
          <cdr:cNvSpPr/>
        </cdr:nvSpPr>
        <cdr:spPr>
          <a:xfrm xmlns:a="http://schemas.openxmlformats.org/drawingml/2006/main">
            <a:off x="3726103" y="5859351"/>
            <a:ext cx="377018" cy="180340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2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59"/>
                </a:lnTo>
                <a:lnTo>
                  <a:pt x="7072" y="54967"/>
                </a:lnTo>
                <a:lnTo>
                  <a:pt x="0" y="89999"/>
                </a:lnTo>
                <a:lnTo>
                  <a:pt x="7072" y="125031"/>
                </a:lnTo>
                <a:lnTo>
                  <a:pt x="26360" y="153639"/>
                </a:lnTo>
                <a:lnTo>
                  <a:pt x="54969" y="172927"/>
                </a:lnTo>
                <a:lnTo>
                  <a:pt x="89999" y="179999"/>
                </a:lnTo>
                <a:lnTo>
                  <a:pt x="232114" y="179999"/>
                </a:lnTo>
                <a:lnTo>
                  <a:pt x="267145" y="172926"/>
                </a:lnTo>
                <a:lnTo>
                  <a:pt x="295752" y="153639"/>
                </a:lnTo>
                <a:lnTo>
                  <a:pt x="315040" y="125031"/>
                </a:lnTo>
                <a:lnTo>
                  <a:pt x="322112" y="89999"/>
                </a:lnTo>
                <a:lnTo>
                  <a:pt x="315039" y="54967"/>
                </a:lnTo>
                <a:lnTo>
                  <a:pt x="295752" y="26359"/>
                </a:lnTo>
                <a:lnTo>
                  <a:pt x="267144" y="7072"/>
                </a:lnTo>
                <a:lnTo>
                  <a:pt x="232112" y="0"/>
                </a:lnTo>
                <a:close/>
              </a:path>
            </a:pathLst>
          </a:custGeom>
          <a:solidFill xmlns:a="http://schemas.openxmlformats.org/drawingml/2006/main">
            <a:srgbClr val="4756A0"/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</cdr:grpSp>
  </cdr:relSizeAnchor>
  <cdr:relSizeAnchor xmlns:cdr="http://schemas.openxmlformats.org/drawingml/2006/chartDrawing">
    <cdr:from>
      <cdr:x>0.7193</cdr:x>
      <cdr:y>0.36</cdr:y>
    </cdr:from>
    <cdr:to>
      <cdr:x>0.91228</cdr:x>
      <cdr:y>0.42243</cdr:y>
    </cdr:to>
    <cdr:grpSp>
      <cdr:nvGrpSpPr>
        <cdr:cNvPr id="10" name="object 60"/>
        <cdr:cNvGrpSpPr/>
      </cdr:nvGrpSpPr>
      <cdr:grpSpPr>
        <a:xfrm xmlns:a="http://schemas.openxmlformats.org/drawingml/2006/main">
          <a:off x="3124208" y="1371600"/>
          <a:ext cx="838189" cy="237858"/>
          <a:chOff x="6139459" y="8823106"/>
          <a:chExt cx="871159" cy="180340"/>
        </a:xfrm>
      </cdr:grpSpPr>
      <cdr:sp macro="" textlink="">
        <cdr:nvSpPr>
          <cdr:cNvPr id="11" name="object 61"/>
          <cdr:cNvSpPr/>
        </cdr:nvSpPr>
        <cdr:spPr>
          <a:xfrm xmlns:a="http://schemas.openxmlformats.org/drawingml/2006/main">
            <a:off x="6640045" y="8823106"/>
            <a:ext cx="370573" cy="180340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3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60"/>
                </a:lnTo>
                <a:lnTo>
                  <a:pt x="7072" y="54968"/>
                </a:lnTo>
                <a:lnTo>
                  <a:pt x="0" y="90001"/>
                </a:lnTo>
                <a:lnTo>
                  <a:pt x="7072" y="125033"/>
                </a:lnTo>
                <a:lnTo>
                  <a:pt x="26360" y="153640"/>
                </a:lnTo>
                <a:lnTo>
                  <a:pt x="54969" y="172928"/>
                </a:lnTo>
                <a:lnTo>
                  <a:pt x="89999" y="180000"/>
                </a:lnTo>
                <a:lnTo>
                  <a:pt x="232114" y="180000"/>
                </a:lnTo>
                <a:lnTo>
                  <a:pt x="267145" y="172927"/>
                </a:lnTo>
                <a:lnTo>
                  <a:pt x="295753" y="153640"/>
                </a:lnTo>
                <a:lnTo>
                  <a:pt x="315041" y="125032"/>
                </a:lnTo>
                <a:lnTo>
                  <a:pt x="322113" y="89999"/>
                </a:lnTo>
                <a:lnTo>
                  <a:pt x="315040" y="54968"/>
                </a:lnTo>
                <a:lnTo>
                  <a:pt x="295753" y="26360"/>
                </a:lnTo>
                <a:lnTo>
                  <a:pt x="267145" y="7072"/>
                </a:lnTo>
                <a:lnTo>
                  <a:pt x="232113" y="0"/>
                </a:lnTo>
                <a:close/>
              </a:path>
            </a:pathLst>
          </a:custGeom>
          <a:solidFill xmlns:a="http://schemas.openxmlformats.org/drawingml/2006/main">
            <a:schemeClr val="accent1">
              <a:lumMod val="40000"/>
              <a:lumOff val="60000"/>
            </a:schemeClr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  <cdr:sp macro="" textlink="">
        <cdr:nvSpPr>
          <cdr:cNvPr id="12" name="object 62"/>
          <cdr:cNvSpPr/>
        </cdr:nvSpPr>
        <cdr:spPr>
          <a:xfrm xmlns:a="http://schemas.openxmlformats.org/drawingml/2006/main">
            <a:off x="6139459" y="8823106"/>
            <a:ext cx="366699" cy="180340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2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59"/>
                </a:lnTo>
                <a:lnTo>
                  <a:pt x="7072" y="54967"/>
                </a:lnTo>
                <a:lnTo>
                  <a:pt x="0" y="89999"/>
                </a:lnTo>
                <a:lnTo>
                  <a:pt x="7072" y="125031"/>
                </a:lnTo>
                <a:lnTo>
                  <a:pt x="26360" y="153639"/>
                </a:lnTo>
                <a:lnTo>
                  <a:pt x="54969" y="172927"/>
                </a:lnTo>
                <a:lnTo>
                  <a:pt x="89999" y="179999"/>
                </a:lnTo>
                <a:lnTo>
                  <a:pt x="232114" y="179999"/>
                </a:lnTo>
                <a:lnTo>
                  <a:pt x="267145" y="172926"/>
                </a:lnTo>
                <a:lnTo>
                  <a:pt x="295752" y="153639"/>
                </a:lnTo>
                <a:lnTo>
                  <a:pt x="315040" y="125031"/>
                </a:lnTo>
                <a:lnTo>
                  <a:pt x="322112" y="89999"/>
                </a:lnTo>
                <a:lnTo>
                  <a:pt x="315039" y="54967"/>
                </a:lnTo>
                <a:lnTo>
                  <a:pt x="295752" y="26359"/>
                </a:lnTo>
                <a:lnTo>
                  <a:pt x="267144" y="7072"/>
                </a:lnTo>
                <a:lnTo>
                  <a:pt x="232112" y="0"/>
                </a:lnTo>
                <a:close/>
              </a:path>
            </a:pathLst>
          </a:custGeom>
          <a:solidFill xmlns:a="http://schemas.openxmlformats.org/drawingml/2006/main">
            <a:srgbClr val="4756A0"/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</cdr:grpSp>
  </cdr:relSizeAnchor>
  <cdr:relSizeAnchor xmlns:cdr="http://schemas.openxmlformats.org/drawingml/2006/chartDrawing">
    <cdr:from>
      <cdr:x>0.38596</cdr:x>
      <cdr:y>0.12</cdr:y>
    </cdr:from>
    <cdr:to>
      <cdr:x>0.58479</cdr:x>
      <cdr:y>0.18</cdr:y>
    </cdr:to>
    <cdr:grpSp>
      <cdr:nvGrpSpPr>
        <cdr:cNvPr id="19" name="object 60"/>
        <cdr:cNvGrpSpPr/>
      </cdr:nvGrpSpPr>
      <cdr:grpSpPr>
        <a:xfrm xmlns:a="http://schemas.openxmlformats.org/drawingml/2006/main">
          <a:off x="1676379" y="457200"/>
          <a:ext cx="863598" cy="228600"/>
          <a:chOff x="9887441" y="13912412"/>
          <a:chExt cx="798165" cy="180340"/>
        </a:xfrm>
      </cdr:grpSpPr>
      <cdr:sp macro="" textlink="">
        <cdr:nvSpPr>
          <cdr:cNvPr id="20" name="object 61"/>
          <cdr:cNvSpPr/>
        </cdr:nvSpPr>
        <cdr:spPr>
          <a:xfrm xmlns:a="http://schemas.openxmlformats.org/drawingml/2006/main">
            <a:off x="10315034" y="13912412"/>
            <a:ext cx="370572" cy="180340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3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60"/>
                </a:lnTo>
                <a:lnTo>
                  <a:pt x="7072" y="54968"/>
                </a:lnTo>
                <a:lnTo>
                  <a:pt x="0" y="90001"/>
                </a:lnTo>
                <a:lnTo>
                  <a:pt x="7072" y="125033"/>
                </a:lnTo>
                <a:lnTo>
                  <a:pt x="26360" y="153640"/>
                </a:lnTo>
                <a:lnTo>
                  <a:pt x="54969" y="172928"/>
                </a:lnTo>
                <a:lnTo>
                  <a:pt x="89999" y="180000"/>
                </a:lnTo>
                <a:lnTo>
                  <a:pt x="232114" y="180000"/>
                </a:lnTo>
                <a:lnTo>
                  <a:pt x="267145" y="172927"/>
                </a:lnTo>
                <a:lnTo>
                  <a:pt x="295753" y="153640"/>
                </a:lnTo>
                <a:lnTo>
                  <a:pt x="315041" y="125032"/>
                </a:lnTo>
                <a:lnTo>
                  <a:pt x="322113" y="89999"/>
                </a:lnTo>
                <a:lnTo>
                  <a:pt x="315040" y="54968"/>
                </a:lnTo>
                <a:lnTo>
                  <a:pt x="295753" y="26360"/>
                </a:lnTo>
                <a:lnTo>
                  <a:pt x="267145" y="7072"/>
                </a:lnTo>
                <a:lnTo>
                  <a:pt x="232113" y="0"/>
                </a:lnTo>
                <a:close/>
              </a:path>
            </a:pathLst>
          </a:custGeom>
          <a:solidFill xmlns:a="http://schemas.openxmlformats.org/drawingml/2006/main">
            <a:schemeClr val="accent1">
              <a:lumMod val="40000"/>
              <a:lumOff val="60000"/>
            </a:schemeClr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  <cdr:sp macro="" textlink="">
        <cdr:nvSpPr>
          <cdr:cNvPr id="21" name="object 62"/>
          <cdr:cNvSpPr/>
        </cdr:nvSpPr>
        <cdr:spPr>
          <a:xfrm xmlns:a="http://schemas.openxmlformats.org/drawingml/2006/main">
            <a:off x="9887441" y="13912412"/>
            <a:ext cx="356663" cy="180340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2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59"/>
                </a:lnTo>
                <a:lnTo>
                  <a:pt x="7072" y="54967"/>
                </a:lnTo>
                <a:lnTo>
                  <a:pt x="0" y="89999"/>
                </a:lnTo>
                <a:lnTo>
                  <a:pt x="7072" y="125031"/>
                </a:lnTo>
                <a:lnTo>
                  <a:pt x="26360" y="153639"/>
                </a:lnTo>
                <a:lnTo>
                  <a:pt x="54969" y="172927"/>
                </a:lnTo>
                <a:lnTo>
                  <a:pt x="89999" y="179999"/>
                </a:lnTo>
                <a:lnTo>
                  <a:pt x="232114" y="179999"/>
                </a:lnTo>
                <a:lnTo>
                  <a:pt x="267145" y="172926"/>
                </a:lnTo>
                <a:lnTo>
                  <a:pt x="295752" y="153639"/>
                </a:lnTo>
                <a:lnTo>
                  <a:pt x="315040" y="125031"/>
                </a:lnTo>
                <a:lnTo>
                  <a:pt x="322112" y="89999"/>
                </a:lnTo>
                <a:lnTo>
                  <a:pt x="315039" y="54967"/>
                </a:lnTo>
                <a:lnTo>
                  <a:pt x="295752" y="26359"/>
                </a:lnTo>
                <a:lnTo>
                  <a:pt x="267144" y="7072"/>
                </a:lnTo>
                <a:lnTo>
                  <a:pt x="232112" y="0"/>
                </a:lnTo>
                <a:close/>
              </a:path>
            </a:pathLst>
          </a:custGeom>
          <a:solidFill xmlns:a="http://schemas.openxmlformats.org/drawingml/2006/main">
            <a:srgbClr val="4756A0"/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</cdr:grpSp>
  </cdr:relSizeAnchor>
  <cdr:relSizeAnchor xmlns:cdr="http://schemas.openxmlformats.org/drawingml/2006/chartDrawing">
    <cdr:from>
      <cdr:x>0.32468</cdr:x>
      <cdr:y>0.14343</cdr:y>
    </cdr:from>
    <cdr:to>
      <cdr:x>0.48052</cdr:x>
      <cdr:y>0.35857</cdr:y>
    </cdr:to>
    <cdr:sp macro="" textlink="">
      <cdr:nvSpPr>
        <cdr:cNvPr id="32" name="TextBox 31"/>
        <cdr:cNvSpPr txBox="1"/>
      </cdr:nvSpPr>
      <cdr:spPr>
        <a:xfrm xmlns:a="http://schemas.openxmlformats.org/drawingml/2006/main">
          <a:off x="1905000" y="609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0.03509</cdr:x>
      <cdr:y>0.28</cdr:y>
    </cdr:from>
    <cdr:to>
      <cdr:x>0.28184</cdr:x>
      <cdr:y>0.37378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152400" y="1066800"/>
          <a:ext cx="1071734" cy="3573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8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0.73684</cdr:x>
      <cdr:y>0.3</cdr:y>
    </cdr:from>
    <cdr:to>
      <cdr:x>0.97061</cdr:x>
      <cdr:y>0.35378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3200400" y="1143000"/>
          <a:ext cx="1015357" cy="2049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8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0.03509</cdr:x>
      <cdr:y>0.52</cdr:y>
    </cdr:from>
    <cdr:to>
      <cdr:x>0.29483</cdr:x>
      <cdr:y>0.57379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152400" y="1981200"/>
          <a:ext cx="1128154" cy="2049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8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0.66667</cdr:x>
      <cdr:y>0.82</cdr:y>
    </cdr:from>
    <cdr:to>
      <cdr:x>0.96992</cdr:x>
      <cdr:y>0.87379</cdr:y>
    </cdr:to>
    <cdr:sp macro="" textlink="">
      <cdr:nvSpPr>
        <cdr:cNvPr id="38" name="TextBox 37"/>
        <cdr:cNvSpPr txBox="1"/>
      </cdr:nvSpPr>
      <cdr:spPr>
        <a:xfrm xmlns:a="http://schemas.openxmlformats.org/drawingml/2006/main">
          <a:off x="2895600" y="3124200"/>
          <a:ext cx="1317167" cy="2049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7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grpSp>
      <cdr:nvGrpSpPr>
        <cdr:cNvPr id="40" name="object 60"/>
        <cdr:cNvGrpSpPr/>
      </cdr:nvGrpSpPr>
      <cdr:grpSpPr>
        <a:xfrm xmlns:a="http://schemas.openxmlformats.org/drawingml/2006/main">
          <a:off x="0" y="0"/>
          <a:ext cx="0" cy="0"/>
          <a:chOff x="0" y="0"/>
          <a:chExt cx="0" cy="0"/>
        </a:xfrm>
      </cdr:grpSpPr>
    </cdr:grp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grpSp>
      <cdr:nvGrpSpPr>
        <cdr:cNvPr id="42" name="object 60"/>
        <cdr:cNvGrpSpPr/>
      </cdr:nvGrpSpPr>
      <cdr:grpSpPr>
        <a:xfrm xmlns:a="http://schemas.openxmlformats.org/drawingml/2006/main">
          <a:off x="0" y="0"/>
          <a:ext cx="0" cy="0"/>
          <a:chOff x="0" y="0"/>
          <a:chExt cx="0" cy="0"/>
        </a:xfrm>
      </cdr:grpSpPr>
    </cdr:grp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grpSp>
      <cdr:nvGrpSpPr>
        <cdr:cNvPr id="44" name="object 60"/>
        <cdr:cNvGrpSpPr/>
      </cdr:nvGrpSpPr>
      <cdr:grpSpPr>
        <a:xfrm xmlns:a="http://schemas.openxmlformats.org/drawingml/2006/main">
          <a:off x="0" y="0"/>
          <a:ext cx="0" cy="0"/>
          <a:chOff x="0" y="0"/>
          <a:chExt cx="0" cy="0"/>
        </a:xfrm>
      </cdr:grpSpPr>
    </cdr:grpSp>
  </cdr:relSizeAnchor>
  <cdr:relSizeAnchor xmlns:cdr="http://schemas.openxmlformats.org/drawingml/2006/chartDrawing">
    <cdr:from>
      <cdr:x>0.36842</cdr:x>
      <cdr:y>0.12</cdr:y>
    </cdr:from>
    <cdr:to>
      <cdr:x>0.64912</cdr:x>
      <cdr:y>0.2</cdr:y>
    </cdr:to>
    <cdr:sp macro="" textlink="">
      <cdr:nvSpPr>
        <cdr:cNvPr id="47" name="TextBox 1"/>
        <cdr:cNvSpPr txBox="1"/>
      </cdr:nvSpPr>
      <cdr:spPr>
        <a:xfrm xmlns:a="http://schemas.openxmlformats.org/drawingml/2006/main">
          <a:off x="1600200" y="457200"/>
          <a:ext cx="121919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800" dirty="0" smtClean="0">
              <a:latin typeface="Arial" pitchFamily="34" charset="0"/>
              <a:cs typeface="Arial" pitchFamily="34" charset="0"/>
            </a:rPr>
            <a:t>  </a:t>
          </a:r>
          <a:r>
            <a:rPr lang="ru-RU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17,3 </a:t>
          </a:r>
          <a:r>
            <a:rPr lang="ru-RU" sz="800" dirty="0" smtClean="0">
              <a:latin typeface="Arial" pitchFamily="34" charset="0"/>
              <a:cs typeface="Arial" pitchFamily="34" charset="0"/>
            </a:rPr>
            <a:t>         86,9</a:t>
          </a:r>
          <a:endParaRPr lang="ru-RU" sz="8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0.70175</cdr:x>
      <cdr:y>0.36</cdr:y>
    </cdr:from>
    <cdr:to>
      <cdr:x>0.92982</cdr:x>
      <cdr:y>0.44</cdr:y>
    </cdr:to>
    <cdr:sp macro="" textlink="">
      <cdr:nvSpPr>
        <cdr:cNvPr id="48" name="TextBox 1"/>
        <cdr:cNvSpPr txBox="1"/>
      </cdr:nvSpPr>
      <cdr:spPr>
        <a:xfrm xmlns:a="http://schemas.openxmlformats.org/drawingml/2006/main">
          <a:off x="3048000" y="1371600"/>
          <a:ext cx="990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8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35,2         </a:t>
          </a:r>
          <a:r>
            <a:rPr lang="ru-RU" sz="800" dirty="0" smtClean="0">
              <a:latin typeface="Arial" pitchFamily="34" charset="0"/>
              <a:cs typeface="Arial" pitchFamily="34" charset="0"/>
            </a:rPr>
            <a:t>725,1</a:t>
          </a:r>
          <a:endParaRPr lang="ru-RU" sz="8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0.14035</cdr:x>
      <cdr:y>0.68</cdr:y>
    </cdr:from>
    <cdr:to>
      <cdr:x>0.38596</cdr:x>
      <cdr:y>0.76</cdr:y>
    </cdr:to>
    <cdr:sp macro="" textlink="">
      <cdr:nvSpPr>
        <cdr:cNvPr id="49" name="TextBox 1"/>
        <cdr:cNvSpPr txBox="1"/>
      </cdr:nvSpPr>
      <cdr:spPr>
        <a:xfrm xmlns:a="http://schemas.openxmlformats.org/drawingml/2006/main">
          <a:off x="609600" y="2590800"/>
          <a:ext cx="106677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dirty="0" smtClean="0"/>
            <a:t> </a:t>
          </a:r>
          <a:r>
            <a:rPr lang="ru-RU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10,3</a:t>
          </a:r>
          <a:r>
            <a:rPr lang="ru-RU" sz="800" dirty="0" smtClean="0">
              <a:latin typeface="Arial" pitchFamily="34" charset="0"/>
              <a:cs typeface="Arial" pitchFamily="34" charset="0"/>
            </a:rPr>
            <a:t>      202,2</a:t>
          </a:r>
          <a:endParaRPr lang="ru-RU" sz="8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0.64912</cdr:x>
      <cdr:y>0.68</cdr:y>
    </cdr:from>
    <cdr:to>
      <cdr:x>0.89474</cdr:x>
      <cdr:y>0.76</cdr:y>
    </cdr:to>
    <cdr:sp macro="" textlink="">
      <cdr:nvSpPr>
        <cdr:cNvPr id="50" name="TextBox 1"/>
        <cdr:cNvSpPr txBox="1"/>
      </cdr:nvSpPr>
      <cdr:spPr>
        <a:xfrm xmlns:a="http://schemas.openxmlformats.org/drawingml/2006/main">
          <a:off x="2819400" y="2590800"/>
          <a:ext cx="1066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dirty="0" smtClean="0"/>
            <a:t>  </a:t>
          </a:r>
          <a:r>
            <a:rPr lang="ru-RU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78,6 </a:t>
          </a:r>
          <a:r>
            <a:rPr lang="ru-RU" sz="800" dirty="0" smtClean="0">
              <a:latin typeface="Arial" pitchFamily="34" charset="0"/>
              <a:cs typeface="Arial" pitchFamily="34" charset="0"/>
            </a:rPr>
            <a:t>          70,1</a:t>
          </a:r>
          <a:endParaRPr lang="ru-RU" sz="8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0.08772</cdr:x>
      <cdr:y>0.36</cdr:y>
    </cdr:from>
    <cdr:to>
      <cdr:x>0.26316</cdr:x>
      <cdr:y>0.42733</cdr:y>
    </cdr:to>
    <cdr:grpSp>
      <cdr:nvGrpSpPr>
        <cdr:cNvPr id="45" name="object 60"/>
        <cdr:cNvGrpSpPr/>
      </cdr:nvGrpSpPr>
      <cdr:grpSpPr>
        <a:xfrm xmlns:a="http://schemas.openxmlformats.org/drawingml/2006/main">
          <a:off x="381003" y="1371600"/>
          <a:ext cx="762006" cy="256527"/>
          <a:chOff x="7424705" y="8337148"/>
          <a:chExt cx="1014933" cy="136711"/>
        </a:xfrm>
      </cdr:grpSpPr>
      <cdr:sp macro="" textlink="">
        <cdr:nvSpPr>
          <cdr:cNvPr id="51" name="object 61"/>
          <cdr:cNvSpPr/>
        </cdr:nvSpPr>
        <cdr:spPr>
          <a:xfrm xmlns:a="http://schemas.openxmlformats.org/drawingml/2006/main">
            <a:off x="7988570" y="8337155"/>
            <a:ext cx="451068" cy="131368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3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60"/>
                </a:lnTo>
                <a:lnTo>
                  <a:pt x="7072" y="54968"/>
                </a:lnTo>
                <a:lnTo>
                  <a:pt x="0" y="90001"/>
                </a:lnTo>
                <a:lnTo>
                  <a:pt x="7072" y="125033"/>
                </a:lnTo>
                <a:lnTo>
                  <a:pt x="26360" y="153640"/>
                </a:lnTo>
                <a:lnTo>
                  <a:pt x="54969" y="172928"/>
                </a:lnTo>
                <a:lnTo>
                  <a:pt x="89999" y="180000"/>
                </a:lnTo>
                <a:lnTo>
                  <a:pt x="232114" y="180000"/>
                </a:lnTo>
                <a:lnTo>
                  <a:pt x="267145" y="172927"/>
                </a:lnTo>
                <a:lnTo>
                  <a:pt x="295753" y="153640"/>
                </a:lnTo>
                <a:lnTo>
                  <a:pt x="315041" y="125032"/>
                </a:lnTo>
                <a:lnTo>
                  <a:pt x="322113" y="89999"/>
                </a:lnTo>
                <a:lnTo>
                  <a:pt x="315040" y="54968"/>
                </a:lnTo>
                <a:lnTo>
                  <a:pt x="295753" y="26360"/>
                </a:lnTo>
                <a:lnTo>
                  <a:pt x="267145" y="7072"/>
                </a:lnTo>
                <a:lnTo>
                  <a:pt x="232113" y="0"/>
                </a:lnTo>
                <a:close/>
              </a:path>
            </a:pathLst>
          </a:custGeom>
          <a:solidFill xmlns:a="http://schemas.openxmlformats.org/drawingml/2006/main">
            <a:srgbClr val="4F81BD">
              <a:lumMod val="40000"/>
              <a:lumOff val="60000"/>
            </a:srgbClr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  <cdr:sp macro="" textlink="">
        <cdr:nvSpPr>
          <cdr:cNvPr id="52" name="object 62"/>
          <cdr:cNvSpPr/>
        </cdr:nvSpPr>
        <cdr:spPr>
          <a:xfrm xmlns:a="http://schemas.openxmlformats.org/drawingml/2006/main">
            <a:off x="7424705" y="8337148"/>
            <a:ext cx="458651" cy="136711"/>
          </a:xfrm>
          <a:custGeom xmlns:a="http://schemas.openxmlformats.org/drawingml/2006/main">
            <a:avLst/>
            <a:gdLst/>
            <a:ahLst/>
            <a:cxnLst/>
            <a:rect l="l" t="t" r="r" b="b"/>
            <a:pathLst>
              <a:path w="322579" h="180339">
                <a:moveTo>
                  <a:pt x="232112" y="0"/>
                </a:moveTo>
                <a:lnTo>
                  <a:pt x="89999" y="0"/>
                </a:lnTo>
                <a:lnTo>
                  <a:pt x="54967" y="7072"/>
                </a:lnTo>
                <a:lnTo>
                  <a:pt x="26360" y="26359"/>
                </a:lnTo>
                <a:lnTo>
                  <a:pt x="7072" y="54967"/>
                </a:lnTo>
                <a:lnTo>
                  <a:pt x="0" y="89999"/>
                </a:lnTo>
                <a:lnTo>
                  <a:pt x="7072" y="125031"/>
                </a:lnTo>
                <a:lnTo>
                  <a:pt x="26360" y="153639"/>
                </a:lnTo>
                <a:lnTo>
                  <a:pt x="54969" y="172927"/>
                </a:lnTo>
                <a:lnTo>
                  <a:pt x="89999" y="179999"/>
                </a:lnTo>
                <a:lnTo>
                  <a:pt x="232114" y="179999"/>
                </a:lnTo>
                <a:lnTo>
                  <a:pt x="267145" y="172926"/>
                </a:lnTo>
                <a:lnTo>
                  <a:pt x="295752" y="153639"/>
                </a:lnTo>
                <a:lnTo>
                  <a:pt x="315040" y="125031"/>
                </a:lnTo>
                <a:lnTo>
                  <a:pt x="322112" y="89999"/>
                </a:lnTo>
                <a:lnTo>
                  <a:pt x="315039" y="54967"/>
                </a:lnTo>
                <a:lnTo>
                  <a:pt x="295752" y="26359"/>
                </a:lnTo>
                <a:lnTo>
                  <a:pt x="267144" y="7072"/>
                </a:lnTo>
                <a:lnTo>
                  <a:pt x="232112" y="0"/>
                </a:lnTo>
                <a:close/>
              </a:path>
            </a:pathLst>
          </a:custGeom>
          <a:solidFill xmlns:a="http://schemas.openxmlformats.org/drawingml/2006/main">
            <a:srgbClr val="4756A0"/>
          </a:solidFill>
        </cdr:spPr>
        <cdr:txBody>
          <a:bodyPr xmlns:a="http://schemas.openxmlformats.org/drawingml/2006/main" wrap="square" lIns="0" tIns="0" rIns="0" bIns="0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endParaRPr dirty="0"/>
          </a:p>
        </cdr:txBody>
      </cdr:sp>
    </cdr:grpSp>
  </cdr:relSizeAnchor>
  <cdr:relSizeAnchor xmlns:cdr="http://schemas.openxmlformats.org/drawingml/2006/chartDrawing">
    <cdr:from>
      <cdr:x>0.07018</cdr:x>
      <cdr:y>0.36</cdr:y>
    </cdr:from>
    <cdr:to>
      <cdr:x>0.31578</cdr:x>
      <cdr:y>0.44</cdr:y>
    </cdr:to>
    <cdr:sp macro="" textlink="">
      <cdr:nvSpPr>
        <cdr:cNvPr id="53" name="TextBox 1"/>
        <cdr:cNvSpPr txBox="1"/>
      </cdr:nvSpPr>
      <cdr:spPr>
        <a:xfrm xmlns:a="http://schemas.openxmlformats.org/drawingml/2006/main">
          <a:off x="304800" y="1371600"/>
          <a:ext cx="106677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dirty="0" smtClean="0"/>
            <a:t>   </a:t>
          </a:r>
          <a:r>
            <a:rPr lang="ru-RU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9,6 </a:t>
          </a:r>
          <a:r>
            <a:rPr lang="ru-RU" sz="800" dirty="0" smtClean="0">
              <a:latin typeface="Arial" pitchFamily="34" charset="0"/>
              <a:cs typeface="Arial" pitchFamily="34" charset="0"/>
            </a:rPr>
            <a:t>      190,9</a:t>
          </a:r>
          <a:endParaRPr lang="ru-RU" sz="8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4513" y="0"/>
            <a:ext cx="4303712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198DB-A0AB-47BC-8C27-38C691B6BA89}" type="datetimeFigureOut">
              <a:rPr lang="ru-RU" smtClean="0"/>
              <a:pPr/>
              <a:t>24.03.2026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24200" y="509588"/>
            <a:ext cx="36830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775" y="3228975"/>
            <a:ext cx="7943850" cy="3059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4513" y="6456363"/>
            <a:ext cx="4303712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65042-889D-49DA-877F-74CE54F8454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697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70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6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6388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5" dirty="0"/>
              <a:t>ИНВЕСТИЦИОННЫЙ</a:t>
            </a:r>
            <a:r>
              <a:rPr spc="20" dirty="0"/>
              <a:t> </a:t>
            </a:r>
            <a:r>
              <a:rPr spc="-20" dirty="0"/>
              <a:t>ПРОФИЛЬ</a:t>
            </a:r>
            <a:r>
              <a:rPr spc="20" dirty="0"/>
              <a:t> </a:t>
            </a:r>
            <a:r>
              <a:rPr spc="-5" dirty="0"/>
              <a:t>(НАИМЕНОВАНИЕ</a:t>
            </a:r>
            <a:r>
              <a:rPr spc="25" dirty="0"/>
              <a:t> </a:t>
            </a:r>
            <a:r>
              <a:rPr dirty="0"/>
              <a:t>ВАШЕГО</a:t>
            </a:r>
            <a:r>
              <a:rPr spc="30" dirty="0"/>
              <a:t> </a:t>
            </a:r>
            <a:r>
              <a:rPr spc="-10" dirty="0"/>
              <a:t>МУНИЦИПАЛИТЕТА)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5" dirty="0"/>
              <a:t>ИНВЕСТИЦИОННЫЙ</a:t>
            </a:r>
            <a:r>
              <a:rPr spc="20" dirty="0"/>
              <a:t> </a:t>
            </a:r>
            <a:r>
              <a:rPr spc="-20" dirty="0"/>
              <a:t>ПРОФИЛЬ</a:t>
            </a:r>
            <a:r>
              <a:rPr spc="20" dirty="0"/>
              <a:t> </a:t>
            </a:r>
            <a:r>
              <a:rPr spc="-5" dirty="0"/>
              <a:t>(НАИМЕНОВАНИЕ</a:t>
            </a:r>
            <a:r>
              <a:rPr spc="25" dirty="0"/>
              <a:t> </a:t>
            </a:r>
            <a:r>
              <a:rPr dirty="0"/>
              <a:t>ВАШЕГО</a:t>
            </a:r>
            <a:r>
              <a:rPr spc="30" dirty="0"/>
              <a:t> </a:t>
            </a:r>
            <a:r>
              <a:rPr spc="-10" dirty="0"/>
              <a:t>МУНИЦИПАЛИТЕТА)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23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61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27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338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56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511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450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269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ru-RU" spc="-5" smtClean="0"/>
              <a:t>ИНВЕСТИЦИОННЫЙ</a:t>
            </a:r>
            <a:r>
              <a:rPr lang="ru-RU" spc="20" smtClean="0"/>
              <a:t> </a:t>
            </a:r>
            <a:r>
              <a:rPr lang="ru-RU" spc="-20" smtClean="0"/>
              <a:t>ПРОФИЛЬ</a:t>
            </a:r>
            <a:r>
              <a:rPr lang="ru-RU" spc="20" smtClean="0"/>
              <a:t> </a:t>
            </a:r>
            <a:r>
              <a:rPr lang="ru-RU" spc="-5" smtClean="0"/>
              <a:t>(НАИМЕНОВАНИЕ</a:t>
            </a:r>
            <a:r>
              <a:rPr lang="ru-RU" spc="25" smtClean="0"/>
              <a:t> </a:t>
            </a:r>
            <a:r>
              <a:rPr lang="ru-RU" smtClean="0"/>
              <a:t>ВАШЕГО</a:t>
            </a:r>
            <a:r>
              <a:rPr lang="ru-RU" spc="30" smtClean="0"/>
              <a:t> </a:t>
            </a:r>
            <a:r>
              <a:rPr lang="ru-RU" spc="-10" smtClean="0"/>
              <a:t>МУНИЦИПАЛИТЕТА)</a:t>
            </a:r>
            <a:endParaRPr lang="ru-RU" spc="-1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lang="ru-RU" smtClean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463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9"/>
          <p:cNvSpPr/>
          <p:nvPr/>
        </p:nvSpPr>
        <p:spPr>
          <a:xfrm>
            <a:off x="228600" y="304800"/>
            <a:ext cx="4343400" cy="5791200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rgbClr val="F1F1F1"/>
          </a:solidFill>
          <a:ln w="28575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07394" y="3359242"/>
            <a:ext cx="4793805" cy="2667000"/>
          </a:xfrm>
          <a:prstGeom prst="roundRect">
            <a:avLst/>
          </a:prstGeom>
          <a:solidFill>
            <a:srgbClr val="4756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4801" y="328858"/>
            <a:ext cx="4232694" cy="2149306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ru-RU" sz="4400" b="1" spc="-15" dirty="0" smtClean="0">
              <a:solidFill>
                <a:srgbClr val="4756A0"/>
              </a:solidFill>
              <a:latin typeface="Bookman Old Style" pitchFamily="18" charset="0"/>
              <a:cs typeface="Arial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4400" b="1" spc="-15" dirty="0" smtClean="0">
                <a:solidFill>
                  <a:srgbClr val="4756A0"/>
                </a:solidFill>
                <a:latin typeface="Bookman Old Style" pitchFamily="18" charset="0"/>
                <a:cs typeface="Arial" pitchFamily="34" charset="0"/>
              </a:rPr>
              <a:t>Бюджет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4400" b="1" spc="-15" dirty="0" smtClean="0">
                <a:solidFill>
                  <a:srgbClr val="4756A0"/>
                </a:solidFill>
                <a:latin typeface="Bookman Old Style" pitchFamily="18" charset="0"/>
                <a:cs typeface="Arial" pitchFamily="34" charset="0"/>
              </a:rPr>
              <a:t>для граждан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2695" y="3907912"/>
            <a:ext cx="411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15" dirty="0">
                <a:solidFill>
                  <a:srgbClr val="4756A0"/>
                </a:solidFill>
                <a:latin typeface="Bookman Old Style" pitchFamily="18" charset="0"/>
                <a:cs typeface="Arial" pitchFamily="34" charset="0"/>
              </a:rPr>
              <a:t>Отчет об исполнении бюджета </a:t>
            </a:r>
            <a:r>
              <a:rPr lang="ru-RU" sz="2400" b="1" spc="-15" dirty="0" smtClean="0">
                <a:solidFill>
                  <a:srgbClr val="4756A0"/>
                </a:solidFill>
                <a:latin typeface="Bookman Old Style" pitchFamily="18" charset="0"/>
                <a:cs typeface="Arial" pitchFamily="34" charset="0"/>
              </a:rPr>
              <a:t>Брянского </a:t>
            </a:r>
            <a:r>
              <a:rPr lang="ru-RU" sz="2400" b="1" spc="-15" dirty="0">
                <a:solidFill>
                  <a:srgbClr val="4756A0"/>
                </a:solidFill>
                <a:latin typeface="Bookman Old Style" pitchFamily="18" charset="0"/>
                <a:cs typeface="Arial" pitchFamily="34" charset="0"/>
              </a:rPr>
              <a:t>муниципального района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97324" y="3907912"/>
            <a:ext cx="48831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2025</a:t>
            </a:r>
            <a:endParaRPr lang="ru-RU" sz="8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368534"/>
            <a:ext cx="713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Финансовое управление администрации Брянского района</a:t>
            </a:r>
            <a:endParaRPr lang="ru-RU" b="1" i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C:\Users\Щербакова\Downloads\IMG-20241127-WA0021 (1)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648200" y="205377"/>
            <a:ext cx="4952999" cy="2832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7705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3699776"/>
            <a:ext cx="2682601" cy="150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icture background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692" y="5059123"/>
            <a:ext cx="3279638" cy="200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object 7"/>
          <p:cNvSpPr/>
          <p:nvPr/>
        </p:nvSpPr>
        <p:spPr>
          <a:xfrm>
            <a:off x="3265711" y="1945381"/>
            <a:ext cx="2846353" cy="833638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70359" y="0"/>
                </a:moveTo>
                <a:lnTo>
                  <a:pt x="227478" y="0"/>
                </a:lnTo>
                <a:lnTo>
                  <a:pt x="181633" y="4621"/>
                </a:lnTo>
                <a:lnTo>
                  <a:pt x="138933" y="17876"/>
                </a:lnTo>
                <a:lnTo>
                  <a:pt x="100292" y="38850"/>
                </a:lnTo>
                <a:lnTo>
                  <a:pt x="66626" y="66627"/>
                </a:lnTo>
                <a:lnTo>
                  <a:pt x="38849" y="100293"/>
                </a:lnTo>
                <a:lnTo>
                  <a:pt x="17876" y="138934"/>
                </a:lnTo>
                <a:lnTo>
                  <a:pt x="4621" y="181634"/>
                </a:lnTo>
                <a:lnTo>
                  <a:pt x="0" y="227479"/>
                </a:lnTo>
                <a:lnTo>
                  <a:pt x="0" y="548115"/>
                </a:lnTo>
                <a:lnTo>
                  <a:pt x="4621" y="593960"/>
                </a:lnTo>
                <a:lnTo>
                  <a:pt x="17876" y="636660"/>
                </a:lnTo>
                <a:lnTo>
                  <a:pt x="38849" y="675301"/>
                </a:lnTo>
                <a:lnTo>
                  <a:pt x="66626" y="708967"/>
                </a:lnTo>
                <a:lnTo>
                  <a:pt x="100292" y="736745"/>
                </a:lnTo>
                <a:lnTo>
                  <a:pt x="138933" y="757718"/>
                </a:lnTo>
                <a:lnTo>
                  <a:pt x="181633" y="770973"/>
                </a:lnTo>
                <a:lnTo>
                  <a:pt x="227478" y="775595"/>
                </a:lnTo>
                <a:lnTo>
                  <a:pt x="4270359" y="775595"/>
                </a:lnTo>
                <a:lnTo>
                  <a:pt x="4316204" y="770973"/>
                </a:lnTo>
                <a:lnTo>
                  <a:pt x="4358904" y="757718"/>
                </a:lnTo>
                <a:lnTo>
                  <a:pt x="4397545" y="736745"/>
                </a:lnTo>
                <a:lnTo>
                  <a:pt x="4431211" y="708967"/>
                </a:lnTo>
                <a:lnTo>
                  <a:pt x="4458988" y="675301"/>
                </a:lnTo>
                <a:lnTo>
                  <a:pt x="4479962" y="636660"/>
                </a:lnTo>
                <a:lnTo>
                  <a:pt x="4493216" y="593960"/>
                </a:lnTo>
                <a:lnTo>
                  <a:pt x="4497838" y="548115"/>
                </a:lnTo>
                <a:lnTo>
                  <a:pt x="4497838" y="227479"/>
                </a:lnTo>
                <a:lnTo>
                  <a:pt x="4493216" y="181634"/>
                </a:lnTo>
                <a:lnTo>
                  <a:pt x="4479962" y="138934"/>
                </a:lnTo>
                <a:lnTo>
                  <a:pt x="4458988" y="100293"/>
                </a:lnTo>
                <a:lnTo>
                  <a:pt x="4431211" y="66627"/>
                </a:lnTo>
                <a:lnTo>
                  <a:pt x="4397545" y="38850"/>
                </a:lnTo>
                <a:lnTo>
                  <a:pt x="4358904" y="17876"/>
                </a:lnTo>
                <a:lnTo>
                  <a:pt x="4316204" y="4621"/>
                </a:lnTo>
                <a:lnTo>
                  <a:pt x="4270359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object 7"/>
          <p:cNvSpPr/>
          <p:nvPr/>
        </p:nvSpPr>
        <p:spPr>
          <a:xfrm>
            <a:off x="6523229" y="4267200"/>
            <a:ext cx="3165583" cy="732023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70359" y="0"/>
                </a:moveTo>
                <a:lnTo>
                  <a:pt x="227478" y="0"/>
                </a:lnTo>
                <a:lnTo>
                  <a:pt x="181633" y="4621"/>
                </a:lnTo>
                <a:lnTo>
                  <a:pt x="138933" y="17876"/>
                </a:lnTo>
                <a:lnTo>
                  <a:pt x="100292" y="38850"/>
                </a:lnTo>
                <a:lnTo>
                  <a:pt x="66626" y="66627"/>
                </a:lnTo>
                <a:lnTo>
                  <a:pt x="38849" y="100293"/>
                </a:lnTo>
                <a:lnTo>
                  <a:pt x="17876" y="138934"/>
                </a:lnTo>
                <a:lnTo>
                  <a:pt x="4621" y="181634"/>
                </a:lnTo>
                <a:lnTo>
                  <a:pt x="0" y="227479"/>
                </a:lnTo>
                <a:lnTo>
                  <a:pt x="0" y="548115"/>
                </a:lnTo>
                <a:lnTo>
                  <a:pt x="4621" y="593960"/>
                </a:lnTo>
                <a:lnTo>
                  <a:pt x="17876" y="636660"/>
                </a:lnTo>
                <a:lnTo>
                  <a:pt x="38849" y="675301"/>
                </a:lnTo>
                <a:lnTo>
                  <a:pt x="66626" y="708967"/>
                </a:lnTo>
                <a:lnTo>
                  <a:pt x="100292" y="736745"/>
                </a:lnTo>
                <a:lnTo>
                  <a:pt x="138933" y="757718"/>
                </a:lnTo>
                <a:lnTo>
                  <a:pt x="181633" y="770973"/>
                </a:lnTo>
                <a:lnTo>
                  <a:pt x="227478" y="775595"/>
                </a:lnTo>
                <a:lnTo>
                  <a:pt x="4270359" y="775595"/>
                </a:lnTo>
                <a:lnTo>
                  <a:pt x="4316204" y="770973"/>
                </a:lnTo>
                <a:lnTo>
                  <a:pt x="4358904" y="757718"/>
                </a:lnTo>
                <a:lnTo>
                  <a:pt x="4397545" y="736745"/>
                </a:lnTo>
                <a:lnTo>
                  <a:pt x="4431211" y="708967"/>
                </a:lnTo>
                <a:lnTo>
                  <a:pt x="4458988" y="675301"/>
                </a:lnTo>
                <a:lnTo>
                  <a:pt x="4479962" y="636660"/>
                </a:lnTo>
                <a:lnTo>
                  <a:pt x="4493216" y="593960"/>
                </a:lnTo>
                <a:lnTo>
                  <a:pt x="4497838" y="548115"/>
                </a:lnTo>
                <a:lnTo>
                  <a:pt x="4497838" y="227479"/>
                </a:lnTo>
                <a:lnTo>
                  <a:pt x="4493216" y="181634"/>
                </a:lnTo>
                <a:lnTo>
                  <a:pt x="4479962" y="138934"/>
                </a:lnTo>
                <a:lnTo>
                  <a:pt x="4458988" y="100293"/>
                </a:lnTo>
                <a:lnTo>
                  <a:pt x="4431211" y="66627"/>
                </a:lnTo>
                <a:lnTo>
                  <a:pt x="4397545" y="38850"/>
                </a:lnTo>
                <a:lnTo>
                  <a:pt x="4358904" y="17876"/>
                </a:lnTo>
                <a:lnTo>
                  <a:pt x="4316204" y="4621"/>
                </a:lnTo>
                <a:lnTo>
                  <a:pt x="4270359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object 7"/>
          <p:cNvSpPr/>
          <p:nvPr/>
        </p:nvSpPr>
        <p:spPr>
          <a:xfrm>
            <a:off x="6523229" y="2356356"/>
            <a:ext cx="3165584" cy="1099835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70359" y="0"/>
                </a:moveTo>
                <a:lnTo>
                  <a:pt x="227478" y="0"/>
                </a:lnTo>
                <a:lnTo>
                  <a:pt x="181633" y="4621"/>
                </a:lnTo>
                <a:lnTo>
                  <a:pt x="138933" y="17876"/>
                </a:lnTo>
                <a:lnTo>
                  <a:pt x="100292" y="38850"/>
                </a:lnTo>
                <a:lnTo>
                  <a:pt x="66626" y="66627"/>
                </a:lnTo>
                <a:lnTo>
                  <a:pt x="38849" y="100293"/>
                </a:lnTo>
                <a:lnTo>
                  <a:pt x="17876" y="138934"/>
                </a:lnTo>
                <a:lnTo>
                  <a:pt x="4621" y="181634"/>
                </a:lnTo>
                <a:lnTo>
                  <a:pt x="0" y="227479"/>
                </a:lnTo>
                <a:lnTo>
                  <a:pt x="0" y="548115"/>
                </a:lnTo>
                <a:lnTo>
                  <a:pt x="4621" y="593960"/>
                </a:lnTo>
                <a:lnTo>
                  <a:pt x="17876" y="636660"/>
                </a:lnTo>
                <a:lnTo>
                  <a:pt x="38849" y="675301"/>
                </a:lnTo>
                <a:lnTo>
                  <a:pt x="66626" y="708967"/>
                </a:lnTo>
                <a:lnTo>
                  <a:pt x="100292" y="736745"/>
                </a:lnTo>
                <a:lnTo>
                  <a:pt x="138933" y="757718"/>
                </a:lnTo>
                <a:lnTo>
                  <a:pt x="181633" y="770973"/>
                </a:lnTo>
                <a:lnTo>
                  <a:pt x="227478" y="775595"/>
                </a:lnTo>
                <a:lnTo>
                  <a:pt x="4270359" y="775595"/>
                </a:lnTo>
                <a:lnTo>
                  <a:pt x="4316204" y="770973"/>
                </a:lnTo>
                <a:lnTo>
                  <a:pt x="4358904" y="757718"/>
                </a:lnTo>
                <a:lnTo>
                  <a:pt x="4397545" y="736745"/>
                </a:lnTo>
                <a:lnTo>
                  <a:pt x="4431211" y="708967"/>
                </a:lnTo>
                <a:lnTo>
                  <a:pt x="4458988" y="675301"/>
                </a:lnTo>
                <a:lnTo>
                  <a:pt x="4479962" y="636660"/>
                </a:lnTo>
                <a:lnTo>
                  <a:pt x="4493216" y="593960"/>
                </a:lnTo>
                <a:lnTo>
                  <a:pt x="4497838" y="548115"/>
                </a:lnTo>
                <a:lnTo>
                  <a:pt x="4497838" y="227479"/>
                </a:lnTo>
                <a:lnTo>
                  <a:pt x="4493216" y="181634"/>
                </a:lnTo>
                <a:lnTo>
                  <a:pt x="4479962" y="138934"/>
                </a:lnTo>
                <a:lnTo>
                  <a:pt x="4458988" y="100293"/>
                </a:lnTo>
                <a:lnTo>
                  <a:pt x="4431211" y="66627"/>
                </a:lnTo>
                <a:lnTo>
                  <a:pt x="4397545" y="38850"/>
                </a:lnTo>
                <a:lnTo>
                  <a:pt x="4358904" y="17876"/>
                </a:lnTo>
                <a:lnTo>
                  <a:pt x="4316204" y="4621"/>
                </a:lnTo>
                <a:lnTo>
                  <a:pt x="4270359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7"/>
          <p:cNvSpPr/>
          <p:nvPr/>
        </p:nvSpPr>
        <p:spPr>
          <a:xfrm>
            <a:off x="304799" y="1947286"/>
            <a:ext cx="2572649" cy="921185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70359" y="0"/>
                </a:moveTo>
                <a:lnTo>
                  <a:pt x="227478" y="0"/>
                </a:lnTo>
                <a:lnTo>
                  <a:pt x="181633" y="4621"/>
                </a:lnTo>
                <a:lnTo>
                  <a:pt x="138933" y="17876"/>
                </a:lnTo>
                <a:lnTo>
                  <a:pt x="100292" y="38850"/>
                </a:lnTo>
                <a:lnTo>
                  <a:pt x="66626" y="66627"/>
                </a:lnTo>
                <a:lnTo>
                  <a:pt x="38849" y="100293"/>
                </a:lnTo>
                <a:lnTo>
                  <a:pt x="17876" y="138934"/>
                </a:lnTo>
                <a:lnTo>
                  <a:pt x="4621" y="181634"/>
                </a:lnTo>
                <a:lnTo>
                  <a:pt x="0" y="227479"/>
                </a:lnTo>
                <a:lnTo>
                  <a:pt x="0" y="548115"/>
                </a:lnTo>
                <a:lnTo>
                  <a:pt x="4621" y="593960"/>
                </a:lnTo>
                <a:lnTo>
                  <a:pt x="17876" y="636660"/>
                </a:lnTo>
                <a:lnTo>
                  <a:pt x="38849" y="675301"/>
                </a:lnTo>
                <a:lnTo>
                  <a:pt x="66626" y="708967"/>
                </a:lnTo>
                <a:lnTo>
                  <a:pt x="100292" y="736745"/>
                </a:lnTo>
                <a:lnTo>
                  <a:pt x="138933" y="757718"/>
                </a:lnTo>
                <a:lnTo>
                  <a:pt x="181633" y="770973"/>
                </a:lnTo>
                <a:lnTo>
                  <a:pt x="227478" y="775595"/>
                </a:lnTo>
                <a:lnTo>
                  <a:pt x="4270359" y="775595"/>
                </a:lnTo>
                <a:lnTo>
                  <a:pt x="4316204" y="770973"/>
                </a:lnTo>
                <a:lnTo>
                  <a:pt x="4358904" y="757718"/>
                </a:lnTo>
                <a:lnTo>
                  <a:pt x="4397545" y="736745"/>
                </a:lnTo>
                <a:lnTo>
                  <a:pt x="4431211" y="708967"/>
                </a:lnTo>
                <a:lnTo>
                  <a:pt x="4458988" y="675301"/>
                </a:lnTo>
                <a:lnTo>
                  <a:pt x="4479962" y="636660"/>
                </a:lnTo>
                <a:lnTo>
                  <a:pt x="4493216" y="593960"/>
                </a:lnTo>
                <a:lnTo>
                  <a:pt x="4497838" y="548115"/>
                </a:lnTo>
                <a:lnTo>
                  <a:pt x="4497838" y="227479"/>
                </a:lnTo>
                <a:lnTo>
                  <a:pt x="4493216" y="181634"/>
                </a:lnTo>
                <a:lnTo>
                  <a:pt x="4479962" y="138934"/>
                </a:lnTo>
                <a:lnTo>
                  <a:pt x="4458988" y="100293"/>
                </a:lnTo>
                <a:lnTo>
                  <a:pt x="4431211" y="66627"/>
                </a:lnTo>
                <a:lnTo>
                  <a:pt x="4397545" y="38850"/>
                </a:lnTo>
                <a:lnTo>
                  <a:pt x="4358904" y="17876"/>
                </a:lnTo>
                <a:lnTo>
                  <a:pt x="4316204" y="4621"/>
                </a:lnTo>
                <a:lnTo>
                  <a:pt x="4270359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"/>
          <p:cNvSpPr/>
          <p:nvPr/>
        </p:nvSpPr>
        <p:spPr>
          <a:xfrm>
            <a:off x="304799" y="2912117"/>
            <a:ext cx="2572650" cy="1039434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83148" y="0"/>
                </a:moveTo>
                <a:lnTo>
                  <a:pt x="214690" y="0"/>
                </a:lnTo>
                <a:lnTo>
                  <a:pt x="165463" y="5670"/>
                </a:lnTo>
                <a:lnTo>
                  <a:pt x="120274" y="21821"/>
                </a:lnTo>
                <a:lnTo>
                  <a:pt x="80412" y="47165"/>
                </a:lnTo>
                <a:lnTo>
                  <a:pt x="47165" y="80412"/>
                </a:lnTo>
                <a:lnTo>
                  <a:pt x="21821" y="120275"/>
                </a:lnTo>
                <a:lnTo>
                  <a:pt x="5670" y="165464"/>
                </a:lnTo>
                <a:lnTo>
                  <a:pt x="0" y="214690"/>
                </a:lnTo>
                <a:lnTo>
                  <a:pt x="0" y="560904"/>
                </a:lnTo>
                <a:lnTo>
                  <a:pt x="5670" y="610131"/>
                </a:lnTo>
                <a:lnTo>
                  <a:pt x="21821" y="655320"/>
                </a:lnTo>
                <a:lnTo>
                  <a:pt x="47165" y="695182"/>
                </a:lnTo>
                <a:lnTo>
                  <a:pt x="80412" y="728430"/>
                </a:lnTo>
                <a:lnTo>
                  <a:pt x="120274" y="753773"/>
                </a:lnTo>
                <a:lnTo>
                  <a:pt x="165463" y="769925"/>
                </a:lnTo>
                <a:lnTo>
                  <a:pt x="214690" y="775595"/>
                </a:lnTo>
                <a:lnTo>
                  <a:pt x="4283148" y="775595"/>
                </a:lnTo>
                <a:lnTo>
                  <a:pt x="4332375" y="769925"/>
                </a:lnTo>
                <a:lnTo>
                  <a:pt x="4377564" y="753773"/>
                </a:lnTo>
                <a:lnTo>
                  <a:pt x="4417426" y="728430"/>
                </a:lnTo>
                <a:lnTo>
                  <a:pt x="4450674" y="695182"/>
                </a:lnTo>
                <a:lnTo>
                  <a:pt x="4476017" y="655320"/>
                </a:lnTo>
                <a:lnTo>
                  <a:pt x="4492169" y="610131"/>
                </a:lnTo>
                <a:lnTo>
                  <a:pt x="4497839" y="560904"/>
                </a:lnTo>
                <a:lnTo>
                  <a:pt x="4497839" y="214690"/>
                </a:lnTo>
                <a:lnTo>
                  <a:pt x="4492169" y="165464"/>
                </a:lnTo>
                <a:lnTo>
                  <a:pt x="4476017" y="120275"/>
                </a:lnTo>
                <a:lnTo>
                  <a:pt x="4450674" y="80412"/>
                </a:lnTo>
                <a:lnTo>
                  <a:pt x="4417426" y="47165"/>
                </a:lnTo>
                <a:lnTo>
                  <a:pt x="4377564" y="21821"/>
                </a:lnTo>
                <a:lnTo>
                  <a:pt x="4332375" y="5670"/>
                </a:lnTo>
                <a:lnTo>
                  <a:pt x="4283148" y="0"/>
                </a:lnTo>
                <a:close/>
              </a:path>
            </a:pathLst>
          </a:custGeom>
          <a:solidFill>
            <a:srgbClr val="B1C1E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67223" y="1338034"/>
            <a:ext cx="2804576" cy="3526236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3"/>
          <p:cNvSpPr/>
          <p:nvPr/>
        </p:nvSpPr>
        <p:spPr>
          <a:xfrm>
            <a:off x="6375378" y="1358530"/>
            <a:ext cx="3454422" cy="5194670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3"/>
          <p:cNvSpPr/>
          <p:nvPr/>
        </p:nvSpPr>
        <p:spPr>
          <a:xfrm>
            <a:off x="3124200" y="1358530"/>
            <a:ext cx="3124200" cy="5194669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Скругленный прямоугольник 4"/>
          <p:cNvSpPr/>
          <p:nvPr/>
        </p:nvSpPr>
        <p:spPr>
          <a:xfrm>
            <a:off x="600678" y="1532734"/>
            <a:ext cx="2171604" cy="57388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6580" y="2054315"/>
            <a:ext cx="24457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Федеральный проект «Семейные  ценности и инфраструктура культуры»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29401" y="2423647"/>
            <a:ext cx="3059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Федеральный проект «Модернизация коммунальной инфраструктуры «Брянская область»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38313" y="1987024"/>
            <a:ext cx="25908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Федеральный проект «Педагоги и наставники «Брянская область»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6580" y="140960"/>
            <a:ext cx="48478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Национальные проекты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Брянский муниципальный район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5204" y="4480136"/>
            <a:ext cx="1304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2,9 млн. руб.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59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352" y="5774614"/>
            <a:ext cx="2098333" cy="64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object 2"/>
          <p:cNvSpPr/>
          <p:nvPr/>
        </p:nvSpPr>
        <p:spPr>
          <a:xfrm>
            <a:off x="6521353" y="3496587"/>
            <a:ext cx="3167460" cy="618213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83148" y="0"/>
                </a:moveTo>
                <a:lnTo>
                  <a:pt x="214690" y="0"/>
                </a:lnTo>
                <a:lnTo>
                  <a:pt x="165463" y="5670"/>
                </a:lnTo>
                <a:lnTo>
                  <a:pt x="120274" y="21821"/>
                </a:lnTo>
                <a:lnTo>
                  <a:pt x="80412" y="47165"/>
                </a:lnTo>
                <a:lnTo>
                  <a:pt x="47165" y="80412"/>
                </a:lnTo>
                <a:lnTo>
                  <a:pt x="21821" y="120275"/>
                </a:lnTo>
                <a:lnTo>
                  <a:pt x="5670" y="165464"/>
                </a:lnTo>
                <a:lnTo>
                  <a:pt x="0" y="214690"/>
                </a:lnTo>
                <a:lnTo>
                  <a:pt x="0" y="560904"/>
                </a:lnTo>
                <a:lnTo>
                  <a:pt x="5670" y="610131"/>
                </a:lnTo>
                <a:lnTo>
                  <a:pt x="21821" y="655320"/>
                </a:lnTo>
                <a:lnTo>
                  <a:pt x="47165" y="695182"/>
                </a:lnTo>
                <a:lnTo>
                  <a:pt x="80412" y="728430"/>
                </a:lnTo>
                <a:lnTo>
                  <a:pt x="120274" y="753773"/>
                </a:lnTo>
                <a:lnTo>
                  <a:pt x="165463" y="769925"/>
                </a:lnTo>
                <a:lnTo>
                  <a:pt x="214690" y="775595"/>
                </a:lnTo>
                <a:lnTo>
                  <a:pt x="4283148" y="775595"/>
                </a:lnTo>
                <a:lnTo>
                  <a:pt x="4332375" y="769925"/>
                </a:lnTo>
                <a:lnTo>
                  <a:pt x="4377564" y="753773"/>
                </a:lnTo>
                <a:lnTo>
                  <a:pt x="4417426" y="728430"/>
                </a:lnTo>
                <a:lnTo>
                  <a:pt x="4450674" y="695182"/>
                </a:lnTo>
                <a:lnTo>
                  <a:pt x="4476017" y="655320"/>
                </a:lnTo>
                <a:lnTo>
                  <a:pt x="4492169" y="610131"/>
                </a:lnTo>
                <a:lnTo>
                  <a:pt x="4497839" y="560904"/>
                </a:lnTo>
                <a:lnTo>
                  <a:pt x="4497839" y="214690"/>
                </a:lnTo>
                <a:lnTo>
                  <a:pt x="4492169" y="165464"/>
                </a:lnTo>
                <a:lnTo>
                  <a:pt x="4476017" y="120275"/>
                </a:lnTo>
                <a:lnTo>
                  <a:pt x="4450674" y="80412"/>
                </a:lnTo>
                <a:lnTo>
                  <a:pt x="4417426" y="47165"/>
                </a:lnTo>
                <a:lnTo>
                  <a:pt x="4377564" y="21821"/>
                </a:lnTo>
                <a:lnTo>
                  <a:pt x="4332375" y="5670"/>
                </a:lnTo>
                <a:lnTo>
                  <a:pt x="4283148" y="0"/>
                </a:lnTo>
                <a:close/>
              </a:path>
            </a:pathLst>
          </a:custGeom>
          <a:solidFill>
            <a:srgbClr val="B1C1E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8295207" y="6112655"/>
            <a:ext cx="16107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90,1 млн. руб.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69785" y="4355501"/>
            <a:ext cx="3119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Федеральный проект </a:t>
            </a:r>
            <a:endParaRPr lang="ru-RU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Жилье «Брянская область»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23230" y="3590249"/>
            <a:ext cx="31655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«Капитальный ремонт сетей теплоснабжения </a:t>
            </a:r>
          </a:p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д. Бетово»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object 2"/>
          <p:cNvSpPr/>
          <p:nvPr/>
        </p:nvSpPr>
        <p:spPr>
          <a:xfrm>
            <a:off x="6523231" y="5059123"/>
            <a:ext cx="3165582" cy="556707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83148" y="0"/>
                </a:moveTo>
                <a:lnTo>
                  <a:pt x="214690" y="0"/>
                </a:lnTo>
                <a:lnTo>
                  <a:pt x="165463" y="5670"/>
                </a:lnTo>
                <a:lnTo>
                  <a:pt x="120274" y="21821"/>
                </a:lnTo>
                <a:lnTo>
                  <a:pt x="80412" y="47165"/>
                </a:lnTo>
                <a:lnTo>
                  <a:pt x="47165" y="80412"/>
                </a:lnTo>
                <a:lnTo>
                  <a:pt x="21821" y="120275"/>
                </a:lnTo>
                <a:lnTo>
                  <a:pt x="5670" y="165464"/>
                </a:lnTo>
                <a:lnTo>
                  <a:pt x="0" y="214690"/>
                </a:lnTo>
                <a:lnTo>
                  <a:pt x="0" y="560904"/>
                </a:lnTo>
                <a:lnTo>
                  <a:pt x="5670" y="610131"/>
                </a:lnTo>
                <a:lnTo>
                  <a:pt x="21821" y="655320"/>
                </a:lnTo>
                <a:lnTo>
                  <a:pt x="47165" y="695182"/>
                </a:lnTo>
                <a:lnTo>
                  <a:pt x="80412" y="728430"/>
                </a:lnTo>
                <a:lnTo>
                  <a:pt x="120274" y="753773"/>
                </a:lnTo>
                <a:lnTo>
                  <a:pt x="165463" y="769925"/>
                </a:lnTo>
                <a:lnTo>
                  <a:pt x="214690" y="775595"/>
                </a:lnTo>
                <a:lnTo>
                  <a:pt x="4283148" y="775595"/>
                </a:lnTo>
                <a:lnTo>
                  <a:pt x="4332375" y="769925"/>
                </a:lnTo>
                <a:lnTo>
                  <a:pt x="4377564" y="753773"/>
                </a:lnTo>
                <a:lnTo>
                  <a:pt x="4417426" y="728430"/>
                </a:lnTo>
                <a:lnTo>
                  <a:pt x="4450674" y="695182"/>
                </a:lnTo>
                <a:lnTo>
                  <a:pt x="4476017" y="655320"/>
                </a:lnTo>
                <a:lnTo>
                  <a:pt x="4492169" y="610131"/>
                </a:lnTo>
                <a:lnTo>
                  <a:pt x="4497839" y="560904"/>
                </a:lnTo>
                <a:lnTo>
                  <a:pt x="4497839" y="214690"/>
                </a:lnTo>
                <a:lnTo>
                  <a:pt x="4492169" y="165464"/>
                </a:lnTo>
                <a:lnTo>
                  <a:pt x="4476017" y="120275"/>
                </a:lnTo>
                <a:lnTo>
                  <a:pt x="4450674" y="80412"/>
                </a:lnTo>
                <a:lnTo>
                  <a:pt x="4417426" y="47165"/>
                </a:lnTo>
                <a:lnTo>
                  <a:pt x="4377564" y="21821"/>
                </a:lnTo>
                <a:lnTo>
                  <a:pt x="4332375" y="5670"/>
                </a:lnTo>
                <a:lnTo>
                  <a:pt x="4283148" y="0"/>
                </a:lnTo>
                <a:close/>
              </a:path>
            </a:pathLst>
          </a:custGeom>
          <a:solidFill>
            <a:srgbClr val="B1C1E4"/>
          </a:solidFill>
        </p:spPr>
        <p:txBody>
          <a:bodyPr wrap="square" lIns="0" tIns="0" rIns="0" bIns="0" rtlCol="0"/>
          <a:lstStyle/>
          <a:p>
            <a:endParaRPr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96304" y="5123452"/>
            <a:ext cx="22429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«Строительство детского сада </a:t>
            </a:r>
          </a:p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п. Свень»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object 2"/>
          <p:cNvSpPr/>
          <p:nvPr/>
        </p:nvSpPr>
        <p:spPr>
          <a:xfrm>
            <a:off x="3265711" y="2845233"/>
            <a:ext cx="2846353" cy="985199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83148" y="0"/>
                </a:moveTo>
                <a:lnTo>
                  <a:pt x="214690" y="0"/>
                </a:lnTo>
                <a:lnTo>
                  <a:pt x="165463" y="5670"/>
                </a:lnTo>
                <a:lnTo>
                  <a:pt x="120274" y="21821"/>
                </a:lnTo>
                <a:lnTo>
                  <a:pt x="80412" y="47165"/>
                </a:lnTo>
                <a:lnTo>
                  <a:pt x="47165" y="80412"/>
                </a:lnTo>
                <a:lnTo>
                  <a:pt x="21821" y="120275"/>
                </a:lnTo>
                <a:lnTo>
                  <a:pt x="5670" y="165464"/>
                </a:lnTo>
                <a:lnTo>
                  <a:pt x="0" y="214690"/>
                </a:lnTo>
                <a:lnTo>
                  <a:pt x="0" y="560904"/>
                </a:lnTo>
                <a:lnTo>
                  <a:pt x="5670" y="610131"/>
                </a:lnTo>
                <a:lnTo>
                  <a:pt x="21821" y="655320"/>
                </a:lnTo>
                <a:lnTo>
                  <a:pt x="47165" y="695182"/>
                </a:lnTo>
                <a:lnTo>
                  <a:pt x="80412" y="728430"/>
                </a:lnTo>
                <a:lnTo>
                  <a:pt x="120274" y="753773"/>
                </a:lnTo>
                <a:lnTo>
                  <a:pt x="165463" y="769925"/>
                </a:lnTo>
                <a:lnTo>
                  <a:pt x="214690" y="775595"/>
                </a:lnTo>
                <a:lnTo>
                  <a:pt x="4283148" y="775595"/>
                </a:lnTo>
                <a:lnTo>
                  <a:pt x="4332375" y="769925"/>
                </a:lnTo>
                <a:lnTo>
                  <a:pt x="4377564" y="753773"/>
                </a:lnTo>
                <a:lnTo>
                  <a:pt x="4417426" y="728430"/>
                </a:lnTo>
                <a:lnTo>
                  <a:pt x="4450674" y="695182"/>
                </a:lnTo>
                <a:lnTo>
                  <a:pt x="4476017" y="655320"/>
                </a:lnTo>
                <a:lnTo>
                  <a:pt x="4492169" y="610131"/>
                </a:lnTo>
                <a:lnTo>
                  <a:pt x="4497839" y="560904"/>
                </a:lnTo>
                <a:lnTo>
                  <a:pt x="4497839" y="214690"/>
                </a:lnTo>
                <a:lnTo>
                  <a:pt x="4492169" y="165464"/>
                </a:lnTo>
                <a:lnTo>
                  <a:pt x="4476017" y="120275"/>
                </a:lnTo>
                <a:lnTo>
                  <a:pt x="4450674" y="80412"/>
                </a:lnTo>
                <a:lnTo>
                  <a:pt x="4417426" y="47165"/>
                </a:lnTo>
                <a:lnTo>
                  <a:pt x="4377564" y="21821"/>
                </a:lnTo>
                <a:lnTo>
                  <a:pt x="4332375" y="5670"/>
                </a:lnTo>
                <a:lnTo>
                  <a:pt x="4283148" y="0"/>
                </a:lnTo>
                <a:close/>
              </a:path>
            </a:pathLst>
          </a:custGeom>
          <a:solidFill>
            <a:srgbClr val="B1C1E4"/>
          </a:solidFill>
        </p:spPr>
        <p:txBody>
          <a:bodyPr wrap="square" lIns="0" tIns="0" rIns="0" bIns="0" rtlCol="0"/>
          <a:lstStyle/>
          <a:p>
            <a:endParaRPr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84119" y="2868472"/>
            <a:ext cx="289919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 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bject 2"/>
          <p:cNvSpPr/>
          <p:nvPr/>
        </p:nvSpPr>
        <p:spPr>
          <a:xfrm>
            <a:off x="3265711" y="3885489"/>
            <a:ext cx="2846353" cy="934684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83148" y="0"/>
                </a:moveTo>
                <a:lnTo>
                  <a:pt x="214690" y="0"/>
                </a:lnTo>
                <a:lnTo>
                  <a:pt x="165463" y="5670"/>
                </a:lnTo>
                <a:lnTo>
                  <a:pt x="120274" y="21821"/>
                </a:lnTo>
                <a:lnTo>
                  <a:pt x="80412" y="47165"/>
                </a:lnTo>
                <a:lnTo>
                  <a:pt x="47165" y="80412"/>
                </a:lnTo>
                <a:lnTo>
                  <a:pt x="21821" y="120275"/>
                </a:lnTo>
                <a:lnTo>
                  <a:pt x="5670" y="165464"/>
                </a:lnTo>
                <a:lnTo>
                  <a:pt x="0" y="214690"/>
                </a:lnTo>
                <a:lnTo>
                  <a:pt x="0" y="560904"/>
                </a:lnTo>
                <a:lnTo>
                  <a:pt x="5670" y="610131"/>
                </a:lnTo>
                <a:lnTo>
                  <a:pt x="21821" y="655320"/>
                </a:lnTo>
                <a:lnTo>
                  <a:pt x="47165" y="695182"/>
                </a:lnTo>
                <a:lnTo>
                  <a:pt x="80412" y="728430"/>
                </a:lnTo>
                <a:lnTo>
                  <a:pt x="120274" y="753773"/>
                </a:lnTo>
                <a:lnTo>
                  <a:pt x="165463" y="769925"/>
                </a:lnTo>
                <a:lnTo>
                  <a:pt x="214690" y="775595"/>
                </a:lnTo>
                <a:lnTo>
                  <a:pt x="4283148" y="775595"/>
                </a:lnTo>
                <a:lnTo>
                  <a:pt x="4332375" y="769925"/>
                </a:lnTo>
                <a:lnTo>
                  <a:pt x="4377564" y="753773"/>
                </a:lnTo>
                <a:lnTo>
                  <a:pt x="4417426" y="728430"/>
                </a:lnTo>
                <a:lnTo>
                  <a:pt x="4450674" y="695182"/>
                </a:lnTo>
                <a:lnTo>
                  <a:pt x="4476017" y="655320"/>
                </a:lnTo>
                <a:lnTo>
                  <a:pt x="4492169" y="610131"/>
                </a:lnTo>
                <a:lnTo>
                  <a:pt x="4497839" y="560904"/>
                </a:lnTo>
                <a:lnTo>
                  <a:pt x="4497839" y="214690"/>
                </a:lnTo>
                <a:lnTo>
                  <a:pt x="4492169" y="165464"/>
                </a:lnTo>
                <a:lnTo>
                  <a:pt x="4476017" y="120275"/>
                </a:lnTo>
                <a:lnTo>
                  <a:pt x="4450674" y="80412"/>
                </a:lnTo>
                <a:lnTo>
                  <a:pt x="4417426" y="47165"/>
                </a:lnTo>
                <a:lnTo>
                  <a:pt x="4377564" y="21821"/>
                </a:lnTo>
                <a:lnTo>
                  <a:pt x="4332375" y="5670"/>
                </a:lnTo>
                <a:lnTo>
                  <a:pt x="4283148" y="0"/>
                </a:lnTo>
                <a:close/>
              </a:path>
            </a:pathLst>
          </a:custGeom>
          <a:solidFill>
            <a:srgbClr val="B1C1E4"/>
          </a:solidFill>
        </p:spPr>
        <p:txBody>
          <a:bodyPr wrap="square" lIns="0" tIns="0" rIns="0" bIns="0" rtlCol="0"/>
          <a:lstStyle/>
          <a:p>
            <a:endParaRPr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82965" y="3886142"/>
            <a:ext cx="271588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Проведение мероприятий по обеспечению деятельности советников директора по воспитанию и взаимодействию с детскими общественными объединениями  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bject 2"/>
          <p:cNvSpPr/>
          <p:nvPr/>
        </p:nvSpPr>
        <p:spPr>
          <a:xfrm>
            <a:off x="3265712" y="4864270"/>
            <a:ext cx="2846352" cy="760825"/>
          </a:xfrm>
          <a:custGeom>
            <a:avLst/>
            <a:gdLst/>
            <a:ahLst/>
            <a:cxnLst/>
            <a:rect l="l" t="t" r="r" b="b"/>
            <a:pathLst>
              <a:path w="4498340" h="775969">
                <a:moveTo>
                  <a:pt x="4283148" y="0"/>
                </a:moveTo>
                <a:lnTo>
                  <a:pt x="214690" y="0"/>
                </a:lnTo>
                <a:lnTo>
                  <a:pt x="165463" y="5670"/>
                </a:lnTo>
                <a:lnTo>
                  <a:pt x="120274" y="21821"/>
                </a:lnTo>
                <a:lnTo>
                  <a:pt x="80412" y="47165"/>
                </a:lnTo>
                <a:lnTo>
                  <a:pt x="47165" y="80412"/>
                </a:lnTo>
                <a:lnTo>
                  <a:pt x="21821" y="120275"/>
                </a:lnTo>
                <a:lnTo>
                  <a:pt x="5670" y="165464"/>
                </a:lnTo>
                <a:lnTo>
                  <a:pt x="0" y="214690"/>
                </a:lnTo>
                <a:lnTo>
                  <a:pt x="0" y="560904"/>
                </a:lnTo>
                <a:lnTo>
                  <a:pt x="5670" y="610131"/>
                </a:lnTo>
                <a:lnTo>
                  <a:pt x="21821" y="655320"/>
                </a:lnTo>
                <a:lnTo>
                  <a:pt x="47165" y="695182"/>
                </a:lnTo>
                <a:lnTo>
                  <a:pt x="80412" y="728430"/>
                </a:lnTo>
                <a:lnTo>
                  <a:pt x="120274" y="753773"/>
                </a:lnTo>
                <a:lnTo>
                  <a:pt x="165463" y="769925"/>
                </a:lnTo>
                <a:lnTo>
                  <a:pt x="214690" y="775595"/>
                </a:lnTo>
                <a:lnTo>
                  <a:pt x="4283148" y="775595"/>
                </a:lnTo>
                <a:lnTo>
                  <a:pt x="4332375" y="769925"/>
                </a:lnTo>
                <a:lnTo>
                  <a:pt x="4377564" y="753773"/>
                </a:lnTo>
                <a:lnTo>
                  <a:pt x="4417426" y="728430"/>
                </a:lnTo>
                <a:lnTo>
                  <a:pt x="4450674" y="695182"/>
                </a:lnTo>
                <a:lnTo>
                  <a:pt x="4476017" y="655320"/>
                </a:lnTo>
                <a:lnTo>
                  <a:pt x="4492169" y="610131"/>
                </a:lnTo>
                <a:lnTo>
                  <a:pt x="4497839" y="560904"/>
                </a:lnTo>
                <a:lnTo>
                  <a:pt x="4497839" y="214690"/>
                </a:lnTo>
                <a:lnTo>
                  <a:pt x="4492169" y="165464"/>
                </a:lnTo>
                <a:lnTo>
                  <a:pt x="4476017" y="120275"/>
                </a:lnTo>
                <a:lnTo>
                  <a:pt x="4450674" y="80412"/>
                </a:lnTo>
                <a:lnTo>
                  <a:pt x="4417426" y="47165"/>
                </a:lnTo>
                <a:lnTo>
                  <a:pt x="4377564" y="21821"/>
                </a:lnTo>
                <a:lnTo>
                  <a:pt x="4332375" y="5670"/>
                </a:lnTo>
                <a:lnTo>
                  <a:pt x="4283148" y="0"/>
                </a:lnTo>
                <a:close/>
              </a:path>
            </a:pathLst>
          </a:custGeom>
          <a:solidFill>
            <a:srgbClr val="B1C1E4"/>
          </a:solidFill>
        </p:spPr>
        <p:txBody>
          <a:bodyPr wrap="square" lIns="0" tIns="0" rIns="0" bIns="0" rtlCol="0"/>
          <a:lstStyle/>
          <a:p>
            <a:endParaRPr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78365" y="4929011"/>
            <a:ext cx="29337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Ежемесячное денежное вознаграждение за классное руководство педагогическим работникам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92322" y="1449165"/>
            <a:ext cx="23819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Инфраструктура </a:t>
            </a:r>
          </a:p>
          <a:p>
            <a:pPr algn="ctr"/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для жизни</a:t>
            </a:r>
            <a:endParaRPr lang="ru-RU" sz="20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64946" y="1465735"/>
            <a:ext cx="2386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Молодежь и дети</a:t>
            </a:r>
            <a:endParaRPr lang="ru-RU" sz="20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08283" y="6097974"/>
            <a:ext cx="14037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66,7 млн. руб.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77921" y="1450603"/>
            <a:ext cx="1005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Семья</a:t>
            </a:r>
            <a:endParaRPr lang="ru-RU" sz="20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0850" y="2986832"/>
            <a:ext cx="244143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Государственная поддержка отрасли культуры. </a:t>
            </a:r>
          </a:p>
          <a:p>
            <a:pPr algn="ctr"/>
            <a:r>
              <a:rPr lang="ru-RU" sz="1100" dirty="0" smtClean="0">
                <a:latin typeface="Arial" pitchFamily="34" charset="0"/>
                <a:cs typeface="Arial" pitchFamily="34" charset="0"/>
              </a:rPr>
              <a:t>(Приобретение музыкальных инструментов, оборудования и материалов Глинищевская ДШИ) 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object 9"/>
          <p:cNvSpPr/>
          <p:nvPr/>
        </p:nvSpPr>
        <p:spPr>
          <a:xfrm>
            <a:off x="167223" y="5034951"/>
            <a:ext cx="2804576" cy="1594449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pPr algn="ctr"/>
            <a:endParaRPr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30183" y="5518415"/>
            <a:ext cx="18213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159 ,7 </a:t>
            </a:r>
          </a:p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млн. руб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046" y="5050829"/>
            <a:ext cx="1393140" cy="100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42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239478"/>
              </p:ext>
            </p:extLst>
          </p:nvPr>
        </p:nvGraphicFramePr>
        <p:xfrm>
          <a:off x="304800" y="874930"/>
          <a:ext cx="9296400" cy="5875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0"/>
                <a:gridCol w="2133600"/>
              </a:tblGrid>
              <a:tr h="3494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28331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Формирование современной модели образования в Брянском муниципальном районе Брянской области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ru-RU" sz="1100" baseline="0" dirty="0" smtClean="0">
                          <a:latin typeface="Arial" pitchFamily="34" charset="0"/>
                          <a:cs typeface="Arial" pitchFamily="34" charset="0"/>
                        </a:rPr>
                        <a:t> 761 758,0</a:t>
                      </a:r>
                      <a:endParaRPr lang="ru-RU"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</a:tr>
              <a:tr h="298550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Развитие физической культуры и спорта в Брянском муниципальном районе Брянской области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478</a:t>
                      </a:r>
                      <a:r>
                        <a:rPr lang="ru-RU" sz="1100" baseline="0" dirty="0" smtClean="0">
                          <a:latin typeface="Arial" pitchFamily="34" charset="0"/>
                          <a:cs typeface="Arial" pitchFamily="34" charset="0"/>
                        </a:rPr>
                        <a:t> 794,9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</a:tr>
              <a:tr h="330056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Комплексное развитие сельских территорий Брянского муниципального района Брянской области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458 947,8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Обеспечение реализации полномочий исполнительно-распорядительного органа местного самоуправления</a:t>
                      </a:r>
                      <a:r>
                        <a:rPr lang="ru-RU" sz="11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Брянского муниципального района Брянской области 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199</a:t>
                      </a:r>
                      <a:r>
                        <a:rPr lang="ru-RU" sz="1100" baseline="0" dirty="0" smtClean="0">
                          <a:latin typeface="Arial" pitchFamily="34" charset="0"/>
                          <a:cs typeface="Arial" pitchFamily="34" charset="0"/>
                        </a:rPr>
                        <a:t> 257,6</a:t>
                      </a:r>
                      <a:endParaRPr lang="ru-RU"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Развитие культуры и молодежной политики в Брянском муниципальном районе Брянской области 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183 245,7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Автомобильные дороги Брянского муниципального района Брянской области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120 439,9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Программа комплексного развития систем коммунальной инфраструктуры Брянского муниципального района Брянской области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56 295,0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350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Управление муниципальными финансами Брянского муниципального района Брянской области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46 005,7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1270" marB="0">
                    <a:solidFill>
                      <a:srgbClr val="F1F1F1"/>
                    </a:solidFill>
                  </a:tcPr>
                </a:tc>
              </a:tr>
              <a:tr h="288440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Чистая вода 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21 752,0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5715" marB="0">
                    <a:solidFill>
                      <a:srgbClr val="F1F1F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Управление муниципальной собственностью Брянского муниципального района Брянской области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17 845,4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350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Обеспечение мероприятий в области гражданской обороны, защиты населения и территории от чрезвычайных ситуаций, пожарной безопасности в Брянском муниципальном районе Брянской области 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712,7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6350" marB="0">
                    <a:solidFill>
                      <a:srgbClr val="F1F1F1"/>
                    </a:solidFill>
                  </a:tcPr>
                </a:tc>
              </a:tr>
              <a:tr h="305732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Улучшение условий и охраны труда в Брянском муниципальном районе Брянской области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200,0</a:t>
                      </a:r>
                      <a:endParaRPr sz="11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810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Осуществление полномочий исполнительного органа местного самоуправления по участию в профилактике</a:t>
                      </a:r>
                      <a:r>
                        <a:rPr lang="ru-RU" sz="11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терроризма и экстремизма, минимизации и (или) ликвидации последствий их проявлений на территории Брянского</a:t>
                      </a:r>
                      <a:r>
                        <a:rPr lang="ru-RU" sz="11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муниципального района Брянской области </a:t>
                      </a:r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lang="ru-RU" sz="11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58,4</a:t>
                      </a:r>
                    </a:p>
                  </a:txBody>
                  <a:tcPr marL="0" marR="0" marT="4445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Профилактика безнадзорности и правонарушений несовершеннолетних в Брянском муниципальном районе Брянской области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" pitchFamily="34" charset="0"/>
                          <a:cs typeface="Arial" pitchFamily="34" charset="0"/>
                        </a:rPr>
                        <a:t>37,9</a:t>
                      </a:r>
                    </a:p>
                  </a:txBody>
                  <a:tcPr marL="0" marR="0" marT="5080" marB="0">
                    <a:solidFill>
                      <a:srgbClr val="F1F1F1"/>
                    </a:solidFill>
                  </a:tcPr>
                </a:tc>
              </a:tr>
              <a:tr h="349494">
                <a:tc>
                  <a:txBody>
                    <a:bodyPr/>
                    <a:lstStyle/>
                    <a:p>
                      <a:pPr algn="just"/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3 345 351,0</a:t>
                      </a:r>
                    </a:p>
                  </a:txBody>
                  <a:tcPr marL="0" marR="0" marT="5080" marB="0"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76200"/>
            <a:ext cx="66184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spc="5" dirty="0">
                <a:latin typeface="Arial" pitchFamily="34" charset="0"/>
                <a:cs typeface="Arial" pitchFamily="34" charset="0"/>
              </a:rPr>
              <a:t>Муниципальные программы, тыс. рублей</a:t>
            </a:r>
            <a:r>
              <a:rPr lang="ru-RU" sz="2400" spc="5" dirty="0">
                <a:latin typeface="Arial" pitchFamily="34" charset="0"/>
                <a:cs typeface="Arial" pitchFamily="34" charset="0"/>
              </a:rPr>
              <a:t/>
            </a:r>
            <a:br>
              <a:rPr lang="ru-RU" sz="2400" spc="5" dirty="0">
                <a:latin typeface="Arial" pitchFamily="34" charset="0"/>
                <a:cs typeface="Arial" pitchFamily="34" charset="0"/>
              </a:rPr>
            </a:br>
            <a:r>
              <a:rPr lang="ru-RU" sz="2400" spc="5" dirty="0">
                <a:latin typeface="Arial" pitchFamily="34" charset="0"/>
                <a:cs typeface="Arial" pitchFamily="34" charset="0"/>
              </a:rPr>
              <a:t>Брянский муниципальный район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7706" y="907196"/>
            <a:ext cx="3780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муниципальной программы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01000" y="911510"/>
            <a:ext cx="1200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Исполнение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036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152400" y="200647"/>
            <a:ext cx="9525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«Формирование 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современной модели образования в Брянском муниципальном районе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повышение эффективности использования финансовых ресурсов и создание условий для обеспечения роста качества образования</a:t>
            </a:r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056169"/>
              </p:ext>
            </p:extLst>
          </p:nvPr>
        </p:nvGraphicFramePr>
        <p:xfrm>
          <a:off x="228600" y="1323106"/>
          <a:ext cx="94488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1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Охват ежемесячным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денежным вознаграждением за классное руководство педагогических работников государственных и муниципальных общеобразовательных организация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Доля выпускников общеобразовательных организаций,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не сдавших ЕГЭ, в общей численности выпускников общеобразовательных организаций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0,5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Обеспечение детей дошкольного возраста местами в дошкольных образовательных организациях в возрасте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от 3 до 7 лет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smtClean="0">
                          <a:latin typeface="Arial" pitchFamily="34" charset="0"/>
                          <a:cs typeface="Arial" pitchFamily="34" charset="0"/>
                        </a:rPr>
                        <a:t>Доля обучающихся образовательных организаций,</a:t>
                      </a:r>
                      <a:r>
                        <a:rPr lang="ru-RU" sz="1050" baseline="0" smtClean="0">
                          <a:latin typeface="Arial" pitchFamily="34" charset="0"/>
                          <a:cs typeface="Arial" pitchFamily="34" charset="0"/>
                        </a:rPr>
                        <a:t> которым предоставлена возможность обучаться в соответствии с основными современными требованиями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828800" y="1352026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46318" y="1359721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991600" y="1344332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77000" y="1344332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2400" y="3505200"/>
            <a:ext cx="9525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Развитие физической культуры и спорта в Брянском муниципальном районе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р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азвитие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инфраструктуры спорта и приобщение различных слоев населения района к регулярным занятиям физической культурой и спортом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263574"/>
              </p:ext>
            </p:extLst>
          </p:nvPr>
        </p:nvGraphicFramePr>
        <p:xfrm>
          <a:off x="228600" y="4648200"/>
          <a:ext cx="94488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1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Доля населения Брянского района систематически занимающихся физической культурой и спортом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42,6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46,7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Количество объектов за счет софинансирования из вышестоящих бюджетов, в которых в полном объеме выполнены мероприятия по строительству (модернизации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) спортивных сооружений (Строительство дворца зимних видов спорта в с. Глинищево)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единица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Количество мероприятий, направленных на укрепление материально-технической базы учреждений (приобретенного оборудования, инвентаря, орг.техники, мебели, костюмов, проведенных ремонтов и </a:t>
                      </a:r>
                      <a:r>
                        <a:rPr lang="ru-RU" sz="1050" dirty="0" err="1" smtClean="0">
                          <a:latin typeface="Arial" pitchFamily="34" charset="0"/>
                          <a:cs typeface="Arial" pitchFamily="34" charset="0"/>
                        </a:rPr>
                        <a:t>др</a:t>
                      </a:r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единица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057400" y="4663589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77000" y="4663589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963678" y="4663589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991599" y="4663589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160550" y="4432807"/>
            <a:ext cx="1143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2400" y="200647"/>
            <a:ext cx="9448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Комплексное развитие сельских территорий Брянского муниципального района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создание комфортных условий проживания в сельской местности</a:t>
            </a:r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570366"/>
              </p:ext>
            </p:extLst>
          </p:nvPr>
        </p:nvGraphicFramePr>
        <p:xfrm>
          <a:off x="228600" y="1143000"/>
          <a:ext cx="9448800" cy="136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1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Количество построенных и введенных в эксплуатацию малоэтажных жилых домов, обеспеченных инженерно-технической инфраструктурой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штук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Протяженность построенных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внутриквартальных автомобильных дорог с благоустройством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км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Протяженность построенных сетей водоснабжения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км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5,3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5,3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1981200" y="1143000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77000" y="1165627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047756" y="1162374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000226" y="1161314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8600" y="2590800"/>
            <a:ext cx="9448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Обеспечение реализации полномочий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исполнительно - распорядительного 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органа местного самоуправления Брянского муниципального района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формирование устойчивой тенденции развития Брянского муниципального района, позволяющей в долгосрочной перспективе достичь показателя высокого уровня и качества жизни населения за счет эффективного исполнения администрацией Брянского района полномочий по решению вопросов местного значения, а также отдельных государственных полномочий Брянской области</a:t>
            </a:r>
          </a:p>
        </p:txBody>
      </p:sp>
      <p:graphicFrame>
        <p:nvGraphicFramePr>
          <p:cNvPr id="48" name="Таблица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36216"/>
              </p:ext>
            </p:extLst>
          </p:nvPr>
        </p:nvGraphicFramePr>
        <p:xfrm>
          <a:off x="228600" y="4432807"/>
          <a:ext cx="9473242" cy="213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Удовлетворенность населения деятельностью органа местного самоуправления Брянского муниципального района Брянской области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89,8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Увеличение доли граждан, обратившихся за предоставлением государственных и муниципальных услуг за счет реализации принципа «одного окна»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Обеспечение жителей отдаленных поселений Брянского муниципального района (</a:t>
                      </a:r>
                      <a:r>
                        <a:rPr lang="ru-RU" sz="1050" dirty="0" err="1" smtClean="0">
                          <a:latin typeface="Arial" pitchFamily="34" charset="0"/>
                          <a:cs typeface="Arial" pitchFamily="34" charset="0"/>
                        </a:rPr>
                        <a:t>Пальцо</a:t>
                      </a:r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) регулярностью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движения автобусов пригородного сообщения на социально-значимых маршрутах</a:t>
                      </a:r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Количество молодых семей, улучшивших жилищные условия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в рамках Программы за год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семья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2117785" y="4456867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553200" y="4472256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047756" y="4456084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000225" y="4472256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6556802" y="4374895"/>
            <a:ext cx="1143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600" y="228600"/>
            <a:ext cx="93726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Развитие культуры и молодежной политики в Брянском муниципальном районе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Сохранение культурного наследия в рамках развития культурно- просветительной деятельности, дополнительного образования, туризма и молодежной политики в Брянском муниципальном районе Брянской области</a:t>
            </a: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551739"/>
              </p:ext>
            </p:extLst>
          </p:nvPr>
        </p:nvGraphicFramePr>
        <p:xfrm>
          <a:off x="231475" y="1560712"/>
          <a:ext cx="9473242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Охват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населения культурно-досуговыми услугами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человек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563 570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565 687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Уровень фактической обеспеченности учреждениями культуры от нормативной потребности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29,1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29,1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119223" y="1600200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61826" y="1607894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047756" y="1600200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000226" y="1607894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8600" y="2895600"/>
            <a:ext cx="952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Автомобильные дороги Брянского муниципального района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Повышение эффективности и безопасности функционирования автомобильных дорог общего пользования местного значения 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974515"/>
              </p:ext>
            </p:extLst>
          </p:nvPr>
        </p:nvGraphicFramePr>
        <p:xfrm>
          <a:off x="317739" y="4038600"/>
          <a:ext cx="9473242" cy="130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Снижение доли протяженности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автомобильных дорог общего пользования местного значения, не отвечающих нормативным требованиям в общей протяженности автомобильных дорог общего пользования местного значения на отчетную дату (на конец года отчетного года)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49,58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45,68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Площадь отремонтированных автомобильных дорог общего пользования местного значения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Кв.м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140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707,9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362200" y="4088843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13952" y="4088843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90966" y="4081654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095933" y="4064906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2721" y="228600"/>
            <a:ext cx="955087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Программа комплексного развития систем коммунальной инфраструктуры Брянского муниципального района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Улучшение качества производимых для потребителей коммунальных услуг, повышение эффективности деятельности организаций коммунального комплекса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723523"/>
              </p:ext>
            </p:extLst>
          </p:nvPr>
        </p:nvGraphicFramePr>
        <p:xfrm>
          <a:off x="304800" y="1630132"/>
          <a:ext cx="9448800" cy="114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1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Протяженность отремонтированных тепловых сетей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км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1,6376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1,6376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Протяженность отремонтированных коммунальных сетей/количество отремонтированных объектов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км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403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403</a:t>
                      </a: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24974" y="1676400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7705" y="1676400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53400" y="1676400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67800" y="1676400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0038" y="2895600"/>
            <a:ext cx="955087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Управление муниципальными финансами Брянского муниципального района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Обеспечение долгосрочной сбалансированности и устойчивости бюджетной системы Брянского района, а также создание условий для оптимизации и повышения эффективности и эффективного выполнения полномочий органов местного самоуправления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80115"/>
              </p:ext>
            </p:extLst>
          </p:nvPr>
        </p:nvGraphicFramePr>
        <p:xfrm>
          <a:off x="195532" y="4199764"/>
          <a:ext cx="9473242" cy="2090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Объем муниципального долга в общем объеме доходов бюджета без учета (безвозмездных поступлений и (или) поступлений налоговых доходов по дополнительным нормативам отчислений на конец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отчетного периода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≤ </a:t>
                      </a:r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7,56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Доля расходов бюджета района, формируемых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в рамках бюджетных целевых программ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98,3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Исполнение плана по налоговым и неналоговым доходам бюджета района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100,95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Отклонение фактического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объема налоговых и неналоговых доходов за отчетный период от первоначального плана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12,57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10442" y="4267200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7000" y="4241321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11064" y="4241321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962844" y="4241321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2721" y="228600"/>
            <a:ext cx="955087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Чистая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вода»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Улучшение социальных условий жизни населения района и предоставление населению услуг по водоснабжению и водоотведению нормативного качества и в необходимом количестве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397783"/>
              </p:ext>
            </p:extLst>
          </p:nvPr>
        </p:nvGraphicFramePr>
        <p:xfrm>
          <a:off x="280358" y="1028819"/>
          <a:ext cx="9473242" cy="114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Строительство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(реконструкция) и ввод в эксплуатацию объектов водоснабжения и водоотведения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штук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Строительство/реконструкция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водопроводных сетей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км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15,564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15,564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62200" y="1048947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9079" y="1048947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1069075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67800" y="1069075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7227" y="2370147"/>
            <a:ext cx="955087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Управление муниципальной собственностью Брянского муниципального района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Эффективное управление и распоряжение муниципальным имуществом, рациональное его использование и Распоряжение земельными участками, находящимися в собственности Брянского муниципального района и государственная собственность на которые не разграничена, расположенных на территории Брянского района, соблюдение Земельного Законодательства.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436551"/>
              </p:ext>
            </p:extLst>
          </p:nvPr>
        </p:nvGraphicFramePr>
        <p:xfrm>
          <a:off x="280358" y="3962400"/>
          <a:ext cx="9473242" cy="213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Доля объектов недвижимости имущества (за исключением земельных участков), находящихся в муниципальной собственности Брянского района,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право собственности на которые зарегистрировано в установленном порядке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Предоставление земельных участков в собственность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многодетным семьям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единица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Исполнение плана по неналоговым доходам районного бюджета,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администрируемых Комитетом (аренда имущества, перечисление части прибыли МУП)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Исполнение плана по неналоговым доходам районного бюджета, администрируемых Комитетом (аренда, продажа, выкуп земельных участков)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362200" y="3989717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02083" y="3989717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77200" y="3989717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67800" y="3989717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352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304800"/>
            <a:ext cx="95508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Обеспечение мероприятий в области гражданской обороны, защиты населения и территории от чрезвычайных ситуаций, пожарной безопасности в Брянском муниципальном районе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Повышение уровня защищенности населения, территории от опасностей, возникающих при ведении военных действий или вследствие этих действий, а также при возникновении чрезвычайных ситуаций природного и техногенного характера, повышение уровня пожарной безопасности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345251"/>
              </p:ext>
            </p:extLst>
          </p:nvPr>
        </p:nvGraphicFramePr>
        <p:xfrm>
          <a:off x="250166" y="1905000"/>
          <a:ext cx="9473242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Доля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приобретенных материально-технических, продовольственных, медицинских и иных средств, в целях создания запасов по гражданской обороне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Количество населения,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охваченного средствами оповещения РАСЦО и КСЭОН при возникновении чрезвычайных ситуаций и военных действиях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человек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62 356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62 356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16193" y="1905000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9078" y="1905000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53400" y="1905000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31857" y="1905000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9909" y="3352800"/>
            <a:ext cx="95508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Улучшение условий и охраны труда в Брянском муниципальном районе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улучшение условий и охраны труда, снижение производственного травматизма и профессиональной заболеваемости на территории Брянского муниципального района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486040"/>
              </p:ext>
            </p:extLst>
          </p:nvPr>
        </p:nvGraphicFramePr>
        <p:xfrm>
          <a:off x="248727" y="4495800"/>
          <a:ext cx="9473242" cy="114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Количество прошедших обучение и проверку знаний по охране труда руководителей и специалистов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человек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1352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1352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Количество работников прошедших обучение и проверку знаний по охране труда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человек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3087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3087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65718" y="4495800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027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784" y="228600"/>
            <a:ext cx="955087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Осуществление полномочий исполнительного органа местного самоуправления по участию в профилактике терроризма и экстремизма, минимизации и (или) ликвидации последствий их проявлений на территории Брянского муниципального района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предупреждение на территории Брянского муниципального района проявлений террористической и экстремистской направленности, обеспечение общественной безопасности правопорядка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359681"/>
              </p:ext>
            </p:extLst>
          </p:nvPr>
        </p:nvGraphicFramePr>
        <p:xfrm>
          <a:off x="212784" y="1981200"/>
          <a:ext cx="9473242" cy="1348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Количество размещенных на интернет ресурсах, в средствах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массовой информации информационных материалов направленных на профилактику терроризма и экстремизма на территории района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единица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Разработка и издание печатной продукции по профилактике терроризма и экстремизма для муниципальных учреждений,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мест массового пребывания людей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единица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16193" y="1981200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04317" y="1994140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01000" y="2002766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23231" y="1994140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973" y="3657600"/>
            <a:ext cx="955087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Муниципальная программа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Профилактика безнадзорности и правонарушений несовершеннолетних в Брянском муниципальном районе Брянской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области»</a:t>
            </a:r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Цель программы: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профилактика безнадзорности и правонарушений несовершеннолетних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062795"/>
              </p:ext>
            </p:extLst>
          </p:nvPr>
        </p:nvGraphicFramePr>
        <p:xfrm>
          <a:off x="248727" y="4575446"/>
          <a:ext cx="9473242" cy="198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643"/>
                <a:gridCol w="1371600"/>
                <a:gridCol w="990600"/>
                <a:gridCol w="914399"/>
              </a:tblGrid>
              <a:tr h="273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4756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Доля несовершеннолетних, состоящих на учете в органах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и учреждениях системы профилактики безнадзорности и правонарушений несовершеннолетних, вовлеченных в профилактические мероприятия, от общего количества несовершеннолетних, состоящих на учете в органах и учреждениях системы профилактики безнадзорности и правонарушений несовершеннолетних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процент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Доля несовершеннолетних, состоящих на учете в органах и учреждениях системы профилактики безнадзорности</a:t>
                      </a:r>
                      <a:r>
                        <a:rPr lang="ru-RU" sz="1050" baseline="0" dirty="0" smtClean="0">
                          <a:latin typeface="Arial" pitchFamily="34" charset="0"/>
                          <a:cs typeface="Arial" pitchFamily="34" charset="0"/>
                        </a:rPr>
                        <a:t> и правонарушений несовершеннолетних, получивших правовое просвещение, от общего количества несовершеннолетних, состоящих на учете в органах и учреждениях системы профилактики безнадзорности и правонарушений несовершеннолетних</a:t>
                      </a:r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единица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0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362200" y="4605127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Наименование показателя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7385" y="4609441"/>
            <a:ext cx="1148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Ед. измерения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24004" y="4605127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23230" y="4622381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880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"/>
          <p:cNvSpPr/>
          <p:nvPr/>
        </p:nvSpPr>
        <p:spPr>
          <a:xfrm>
            <a:off x="1905000" y="1371600"/>
            <a:ext cx="6400800" cy="4953000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pPr algn="ctr"/>
            <a:endParaRPr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05000" y="3581400"/>
            <a:ext cx="6934200" cy="2362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Адрес:</a:t>
            </a:r>
            <a:r>
              <a:rPr lang="ru-RU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 241525</a:t>
            </a:r>
            <a:r>
              <a:rPr lang="ru-RU" dirty="0" smtClean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Брянская </a:t>
            </a:r>
            <a:r>
              <a:rPr lang="ru-RU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область, </a:t>
            </a:r>
            <a:endParaRPr lang="ru-RU" dirty="0" smtClean="0">
              <a:solidFill>
                <a:srgbClr val="4756A0"/>
              </a:solidFill>
              <a:latin typeface="Bookman Old Style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Брянский </a:t>
            </a:r>
            <a:r>
              <a:rPr lang="ru-RU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района, 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с.Глинищево, ул.П.М.Яшенина, 9.</a:t>
            </a:r>
          </a:p>
          <a:p>
            <a:pPr algn="ctr">
              <a:lnSpc>
                <a:spcPct val="150000"/>
              </a:lnSpc>
            </a:pPr>
            <a:endParaRPr lang="ru-RU" dirty="0">
              <a:solidFill>
                <a:srgbClr val="4756A0"/>
              </a:solidFill>
              <a:latin typeface="Bookman Old Style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Телефон:</a:t>
            </a:r>
            <a:r>
              <a:rPr lang="ru-RU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 (4832) </a:t>
            </a:r>
            <a:r>
              <a:rPr lang="ru-RU" dirty="0" smtClean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94-11-50</a:t>
            </a:r>
          </a:p>
          <a:p>
            <a:pPr algn="ctr">
              <a:lnSpc>
                <a:spcPct val="150000"/>
              </a:lnSpc>
            </a:pPr>
            <a:r>
              <a:rPr lang="en-US" dirty="0" smtClean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fin@adminbr.ru</a:t>
            </a:r>
            <a:endParaRPr lang="ru-RU" dirty="0">
              <a:solidFill>
                <a:srgbClr val="4756A0"/>
              </a:solidFill>
              <a:latin typeface="Bookman Old Style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82308"/>
            <a:ext cx="395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Контактная информация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413140"/>
            <a:ext cx="1062637" cy="10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53217" y="1475777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Финансовое управление администрации </a:t>
            </a:r>
            <a:endParaRPr lang="ru-RU" sz="3200" b="1" dirty="0" smtClean="0">
              <a:solidFill>
                <a:srgbClr val="4756A0"/>
              </a:solidFill>
              <a:latin typeface="Bookman Old Style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Брянского </a:t>
            </a:r>
            <a:r>
              <a:rPr lang="ru-RU" sz="3200" b="1" dirty="0">
                <a:solidFill>
                  <a:srgbClr val="4756A0"/>
                </a:solidFill>
                <a:latin typeface="Bookman Old Style" pitchFamily="18" charset="0"/>
                <a:cs typeface="Times New Roman" panose="02020603050405020304" pitchFamily="18" charset="0"/>
              </a:rPr>
              <a:t>района</a:t>
            </a:r>
          </a:p>
        </p:txBody>
      </p:sp>
    </p:spTree>
    <p:extLst>
      <p:ext uri="{BB962C8B-B14F-4D97-AF65-F5344CB8AC3E}">
        <p14:creationId xmlns:p14="http://schemas.microsoft.com/office/powerpoint/2010/main" val="149620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52400" y="565666"/>
            <a:ext cx="4572000" cy="591133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73809"/>
            <a:ext cx="4851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Основные понятия и термины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2117" y="838200"/>
            <a:ext cx="43434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БЮДЖЕТ</a:t>
            </a:r>
          </a:p>
          <a:p>
            <a:r>
              <a:rPr lang="ru-RU" sz="1200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ф</a:t>
            </a:r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орма образования и расходования денежных средств,</a:t>
            </a:r>
          </a:p>
          <a:p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предназначенных для финансового обеспечения задач</a:t>
            </a:r>
          </a:p>
          <a:p>
            <a:r>
              <a:rPr lang="ru-RU" sz="1200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функций государства и местного самоуправления</a:t>
            </a:r>
          </a:p>
          <a:p>
            <a:endParaRPr lang="ru-RU" sz="12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ДОХОДЫ БЮДЖЕТА</a:t>
            </a:r>
          </a:p>
          <a:p>
            <a:r>
              <a:rPr lang="ru-RU" sz="1200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енежные средства, поступающие в бюджет</a:t>
            </a:r>
          </a:p>
          <a:p>
            <a:endParaRPr lang="ru-RU" sz="12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ДЕФИЦИТ БЮДЖЕТА</a:t>
            </a:r>
          </a:p>
          <a:p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превышение расходов бюджета над его доходами</a:t>
            </a:r>
          </a:p>
          <a:p>
            <a:endParaRPr lang="ru-RU" sz="12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СБАЛАНСИРОВАННОСТЬ БЮДЖЕТА</a:t>
            </a:r>
          </a:p>
          <a:p>
            <a:r>
              <a:rPr lang="ru-RU" sz="1200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оответствие (равновесие) объема предусмотренных</a:t>
            </a:r>
          </a:p>
          <a:p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бюджетом расходов суммарному объему доходов</a:t>
            </a:r>
          </a:p>
          <a:p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бюджета и поступлений источников финансирования</a:t>
            </a:r>
          </a:p>
          <a:p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его дефицита</a:t>
            </a:r>
          </a:p>
          <a:p>
            <a:endParaRPr lang="ru-RU" sz="12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МЕЖБЮДЖЕТНЫЕ ТРАНСФЕРТЫ</a:t>
            </a:r>
          </a:p>
          <a:p>
            <a:r>
              <a:rPr lang="ru-RU" sz="1200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редства, предоставляемые одним бюджетом бюджетной</a:t>
            </a:r>
          </a:p>
          <a:p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системы другому бюджету бюджетной системы</a:t>
            </a:r>
          </a:p>
          <a:p>
            <a:endParaRPr lang="ru-RU" sz="12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МУНИЦИПАЛЬНЫЙ ДОЛГ</a:t>
            </a:r>
          </a:p>
          <a:p>
            <a:r>
              <a:rPr lang="ru-RU" sz="1200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бязательства, возникающие из муниципальных заимствований, гарантий по обязательствам третьих лиц,</a:t>
            </a:r>
          </a:p>
          <a:p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другие обязательства в соответствии с видами долговых</a:t>
            </a:r>
          </a:p>
          <a:p>
            <a:r>
              <a:rPr lang="ru-RU" sz="1200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бязательств, установленными Бюджетным кодексом, </a:t>
            </a:r>
          </a:p>
          <a:p>
            <a:r>
              <a:rPr lang="ru-RU" sz="12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принятые на себя муниципальным образованием    </a:t>
            </a:r>
            <a:endParaRPr lang="ru-RU" sz="12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953000" y="535474"/>
            <a:ext cx="4800600" cy="5928484"/>
          </a:xfrm>
          <a:prstGeom prst="roundRect">
            <a:avLst/>
          </a:prstGeom>
          <a:solidFill>
            <a:srgbClr val="4756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646981"/>
            <a:ext cx="44958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БЮДЖЕТНАЯ СИСТЕМА РФ</a:t>
            </a:r>
          </a:p>
          <a:p>
            <a:r>
              <a:rPr lang="ru-RU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овокупность всех бюджетов в РФ: федерального бюджета,</a:t>
            </a:r>
          </a:p>
          <a:p>
            <a:r>
              <a:rPr lang="ru-RU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юджетов субъектов РФ, местных бюджетов и бюджетов 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государственных внебюджетных фондов</a:t>
            </a:r>
          </a:p>
          <a:p>
            <a:endParaRPr lang="ru-RU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РАСХОДЫ БЮДЖЕТА</a:t>
            </a:r>
          </a:p>
          <a:p>
            <a:r>
              <a:rPr lang="ru-RU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енежные средства, выплачиваемые из бюджета</a:t>
            </a:r>
          </a:p>
          <a:p>
            <a:endParaRPr lang="ru-RU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ПРОФИЦИТ БЮДЖЕТА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превышение доходов бюджета над его расходами</a:t>
            </a:r>
          </a:p>
          <a:p>
            <a:endParaRPr lang="ru-RU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БЮДЖЕТНЫЕ АССИГНОВАНИЯ</a:t>
            </a:r>
          </a:p>
          <a:p>
            <a:r>
              <a:rPr lang="ru-RU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редельные объемы денежных средств, предусмотренных в соответствующем финансовом году для исполнения бюджетных обязательств</a:t>
            </a:r>
          </a:p>
          <a:p>
            <a:endParaRPr lang="ru-RU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БЮДЖЕТНЫЕ ОБЯЗАТЕЛЬСТВА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расходные обязательства, подлежащие исполнению в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соответствующем финансовом году</a:t>
            </a:r>
          </a:p>
          <a:p>
            <a:endParaRPr lang="ru-RU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БЮДЖЕТНЫЙ ПРОЦЕСС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регламентируемая законодательством деятельность органов исполнительной власти, органов местного самоуправления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    </a:t>
            </a:r>
          </a:p>
          <a:p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497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12"/>
          <p:cNvSpPr/>
          <p:nvPr/>
        </p:nvSpPr>
        <p:spPr>
          <a:xfrm>
            <a:off x="1379184" y="5944531"/>
            <a:ext cx="2582552" cy="798506"/>
          </a:xfrm>
          <a:custGeom>
            <a:avLst/>
            <a:gdLst/>
            <a:ahLst/>
            <a:cxnLst/>
            <a:rect l="l" t="t" r="r" b="b"/>
            <a:pathLst>
              <a:path w="2440305" h="945514">
                <a:moveTo>
                  <a:pt x="0" y="231305"/>
                </a:moveTo>
                <a:lnTo>
                  <a:pt x="4699" y="184689"/>
                </a:lnTo>
                <a:lnTo>
                  <a:pt x="18177" y="141271"/>
                </a:lnTo>
                <a:lnTo>
                  <a:pt x="39503" y="101980"/>
                </a:lnTo>
                <a:lnTo>
                  <a:pt x="67747" y="67747"/>
                </a:lnTo>
                <a:lnTo>
                  <a:pt x="101980" y="39503"/>
                </a:lnTo>
                <a:lnTo>
                  <a:pt x="141270" y="18177"/>
                </a:lnTo>
                <a:lnTo>
                  <a:pt x="184689" y="4699"/>
                </a:lnTo>
                <a:lnTo>
                  <a:pt x="231305" y="0"/>
                </a:lnTo>
                <a:lnTo>
                  <a:pt x="2208938" y="0"/>
                </a:lnTo>
                <a:lnTo>
                  <a:pt x="2255553" y="4699"/>
                </a:lnTo>
                <a:lnTo>
                  <a:pt x="2298972" y="18177"/>
                </a:lnTo>
                <a:lnTo>
                  <a:pt x="2338262" y="39503"/>
                </a:lnTo>
                <a:lnTo>
                  <a:pt x="2372495" y="67747"/>
                </a:lnTo>
                <a:lnTo>
                  <a:pt x="2400739" y="101980"/>
                </a:lnTo>
                <a:lnTo>
                  <a:pt x="2422065" y="141271"/>
                </a:lnTo>
                <a:lnTo>
                  <a:pt x="2435543" y="184689"/>
                </a:lnTo>
                <a:lnTo>
                  <a:pt x="2440243" y="231305"/>
                </a:lnTo>
                <a:lnTo>
                  <a:pt x="2440243" y="714108"/>
                </a:lnTo>
                <a:lnTo>
                  <a:pt x="2435543" y="760724"/>
                </a:lnTo>
                <a:lnTo>
                  <a:pt x="2422065" y="804142"/>
                </a:lnTo>
                <a:lnTo>
                  <a:pt x="2400739" y="843433"/>
                </a:lnTo>
                <a:lnTo>
                  <a:pt x="2372495" y="877666"/>
                </a:lnTo>
                <a:lnTo>
                  <a:pt x="2338262" y="905910"/>
                </a:lnTo>
                <a:lnTo>
                  <a:pt x="2298972" y="927236"/>
                </a:lnTo>
                <a:lnTo>
                  <a:pt x="2255553" y="940714"/>
                </a:lnTo>
                <a:lnTo>
                  <a:pt x="2208938" y="945414"/>
                </a:lnTo>
                <a:lnTo>
                  <a:pt x="231305" y="945414"/>
                </a:lnTo>
                <a:lnTo>
                  <a:pt x="184689" y="940714"/>
                </a:lnTo>
                <a:lnTo>
                  <a:pt x="141270" y="927236"/>
                </a:lnTo>
                <a:lnTo>
                  <a:pt x="101980" y="905910"/>
                </a:lnTo>
                <a:lnTo>
                  <a:pt x="67747" y="877666"/>
                </a:lnTo>
                <a:lnTo>
                  <a:pt x="39503" y="843433"/>
                </a:lnTo>
                <a:lnTo>
                  <a:pt x="18177" y="804142"/>
                </a:lnTo>
                <a:lnTo>
                  <a:pt x="4699" y="760724"/>
                </a:lnTo>
                <a:lnTo>
                  <a:pt x="0" y="714108"/>
                </a:lnTo>
                <a:lnTo>
                  <a:pt x="0" y="231305"/>
                </a:lnTo>
                <a:close/>
              </a:path>
            </a:pathLst>
          </a:custGeom>
          <a:solidFill>
            <a:srgbClr val="4756A0"/>
          </a:solidFill>
          <a:ln w="12700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2803219" y="4944880"/>
            <a:ext cx="2160270" cy="871359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304800" y="4944880"/>
            <a:ext cx="2160270" cy="871358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24633" y="228600"/>
            <a:ext cx="906308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ru-RU" sz="2400" b="1" spc="-20" dirty="0" smtClean="0">
                <a:latin typeface="Arial" pitchFamily="34" charset="0"/>
                <a:cs typeface="Arial" pitchFamily="34" charset="0"/>
              </a:rPr>
              <a:t>Основные показатели социально-экономического развития</a:t>
            </a:r>
            <a:br>
              <a:rPr lang="ru-RU" sz="2400" b="1" spc="-20" dirty="0" smtClean="0">
                <a:latin typeface="Arial" pitchFamily="34" charset="0"/>
                <a:cs typeface="Arial" pitchFamily="34" charset="0"/>
              </a:rPr>
            </a:br>
            <a:r>
              <a:rPr lang="ru-RU" sz="2400" spc="-20" dirty="0" smtClean="0">
                <a:latin typeface="Arial" pitchFamily="34" charset="0"/>
                <a:cs typeface="Arial" pitchFamily="34" charset="0"/>
              </a:rPr>
              <a:t>Брянский муниципальный район </a:t>
            </a:r>
            <a:endParaRPr sz="2400" spc="-1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98760" y="3048001"/>
            <a:ext cx="4343400" cy="1752600"/>
          </a:xfrm>
          <a:custGeom>
            <a:avLst/>
            <a:gdLst/>
            <a:ahLst/>
            <a:cxnLst/>
            <a:rect l="l" t="t" r="r" b="b"/>
            <a:pathLst>
              <a:path w="4498340" h="2376170">
                <a:moveTo>
                  <a:pt x="4207919" y="0"/>
                </a:moveTo>
                <a:lnTo>
                  <a:pt x="289919" y="0"/>
                </a:lnTo>
                <a:lnTo>
                  <a:pt x="242893" y="3794"/>
                </a:lnTo>
                <a:lnTo>
                  <a:pt x="198282" y="14780"/>
                </a:lnTo>
                <a:lnTo>
                  <a:pt x="156684" y="32360"/>
                </a:lnTo>
                <a:lnTo>
                  <a:pt x="118696" y="55937"/>
                </a:lnTo>
                <a:lnTo>
                  <a:pt x="84915" y="84915"/>
                </a:lnTo>
                <a:lnTo>
                  <a:pt x="55937" y="118696"/>
                </a:lnTo>
                <a:lnTo>
                  <a:pt x="32360" y="156684"/>
                </a:lnTo>
                <a:lnTo>
                  <a:pt x="14780" y="198282"/>
                </a:lnTo>
                <a:lnTo>
                  <a:pt x="3794" y="242893"/>
                </a:lnTo>
                <a:lnTo>
                  <a:pt x="0" y="289919"/>
                </a:lnTo>
                <a:lnTo>
                  <a:pt x="0" y="2086079"/>
                </a:lnTo>
                <a:lnTo>
                  <a:pt x="3794" y="2133106"/>
                </a:lnTo>
                <a:lnTo>
                  <a:pt x="14780" y="2177716"/>
                </a:lnTo>
                <a:lnTo>
                  <a:pt x="32360" y="2219314"/>
                </a:lnTo>
                <a:lnTo>
                  <a:pt x="55937" y="2257302"/>
                </a:lnTo>
                <a:lnTo>
                  <a:pt x="84915" y="2291084"/>
                </a:lnTo>
                <a:lnTo>
                  <a:pt x="118696" y="2320061"/>
                </a:lnTo>
                <a:lnTo>
                  <a:pt x="156684" y="2343639"/>
                </a:lnTo>
                <a:lnTo>
                  <a:pt x="198282" y="2361219"/>
                </a:lnTo>
                <a:lnTo>
                  <a:pt x="242893" y="2372205"/>
                </a:lnTo>
                <a:lnTo>
                  <a:pt x="289919" y="2375999"/>
                </a:lnTo>
                <a:lnTo>
                  <a:pt x="4207919" y="2375999"/>
                </a:lnTo>
                <a:lnTo>
                  <a:pt x="4254945" y="2372205"/>
                </a:lnTo>
                <a:lnTo>
                  <a:pt x="4299556" y="2361219"/>
                </a:lnTo>
                <a:lnTo>
                  <a:pt x="4341153" y="2343639"/>
                </a:lnTo>
                <a:lnTo>
                  <a:pt x="4379141" y="2320061"/>
                </a:lnTo>
                <a:lnTo>
                  <a:pt x="4412923" y="2291084"/>
                </a:lnTo>
                <a:lnTo>
                  <a:pt x="4441901" y="2257302"/>
                </a:lnTo>
                <a:lnTo>
                  <a:pt x="4465478" y="2219314"/>
                </a:lnTo>
                <a:lnTo>
                  <a:pt x="4483058" y="2177716"/>
                </a:lnTo>
                <a:lnTo>
                  <a:pt x="4494044" y="2133106"/>
                </a:lnTo>
                <a:lnTo>
                  <a:pt x="4497838" y="2086079"/>
                </a:lnTo>
                <a:lnTo>
                  <a:pt x="4497838" y="289919"/>
                </a:lnTo>
                <a:lnTo>
                  <a:pt x="4494044" y="242893"/>
                </a:lnTo>
                <a:lnTo>
                  <a:pt x="4483058" y="198282"/>
                </a:lnTo>
                <a:lnTo>
                  <a:pt x="4465478" y="156684"/>
                </a:lnTo>
                <a:lnTo>
                  <a:pt x="4441901" y="118696"/>
                </a:lnTo>
                <a:lnTo>
                  <a:pt x="4412923" y="84915"/>
                </a:lnTo>
                <a:lnTo>
                  <a:pt x="4379141" y="55937"/>
                </a:lnTo>
                <a:lnTo>
                  <a:pt x="4341153" y="32360"/>
                </a:lnTo>
                <a:lnTo>
                  <a:pt x="4299556" y="14780"/>
                </a:lnTo>
                <a:lnTo>
                  <a:pt x="4254945" y="3794"/>
                </a:lnTo>
                <a:lnTo>
                  <a:pt x="4207919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object 28"/>
          <p:cNvSpPr txBox="1"/>
          <p:nvPr/>
        </p:nvSpPr>
        <p:spPr>
          <a:xfrm>
            <a:off x="829580" y="3099119"/>
            <a:ext cx="3989704" cy="353943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019175" marR="5080" indent="-1006475">
              <a:lnSpc>
                <a:spcPts val="1300"/>
              </a:lnSpc>
              <a:spcBef>
                <a:spcPts val="160"/>
              </a:spcBef>
            </a:pPr>
            <a:r>
              <a:rPr lang="ru-RU" sz="1200" b="1" dirty="0" smtClean="0">
                <a:solidFill>
                  <a:srgbClr val="4756A0"/>
                </a:solidFill>
                <a:latin typeface="Arial"/>
                <a:cs typeface="Arial"/>
              </a:rPr>
              <a:t>Среднемесячная заработная плата по крупным и средним предприятиям, </a:t>
            </a:r>
            <a:r>
              <a:rPr lang="ru-RU" sz="1200" b="1" spc="-5" dirty="0" smtClean="0">
                <a:solidFill>
                  <a:srgbClr val="4756A0"/>
                </a:solidFill>
                <a:latin typeface="Arial"/>
                <a:cs typeface="Arial"/>
              </a:rPr>
              <a:t>руб.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392434" y="2367788"/>
            <a:ext cx="21717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dirty="0">
                <a:solidFill>
                  <a:srgbClr val="FFFFFF"/>
                </a:solidFill>
                <a:latin typeface="Arial"/>
                <a:cs typeface="Arial"/>
              </a:rPr>
              <a:t>116</a:t>
            </a:r>
            <a:r>
              <a:rPr sz="600" b="1" spc="-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6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392434" y="2821940"/>
            <a:ext cx="21717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dirty="0">
                <a:solidFill>
                  <a:srgbClr val="FFFFFF"/>
                </a:solidFill>
                <a:latin typeface="Arial"/>
                <a:cs typeface="Arial"/>
              </a:rPr>
              <a:t>116</a:t>
            </a:r>
            <a:r>
              <a:rPr sz="600" b="1" spc="-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600" b="1" dirty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392434" y="3276091"/>
            <a:ext cx="21717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dirty="0">
                <a:solidFill>
                  <a:srgbClr val="FFFFFF"/>
                </a:solidFill>
                <a:latin typeface="Arial"/>
                <a:cs typeface="Arial"/>
              </a:rPr>
              <a:t>172</a:t>
            </a:r>
            <a:r>
              <a:rPr sz="600" b="1" spc="-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600" b="1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70565" y="5007380"/>
            <a:ext cx="1155065" cy="7463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 smtClean="0">
                <a:solidFill>
                  <a:srgbClr val="4756A0"/>
                </a:solidFill>
                <a:latin typeface="Arial"/>
                <a:cs typeface="Arial"/>
              </a:rPr>
              <a:t>0,</a:t>
            </a:r>
            <a:r>
              <a:rPr lang="ru-RU" sz="1600" b="1" spc="-5" dirty="0" smtClean="0">
                <a:solidFill>
                  <a:srgbClr val="4756A0"/>
                </a:solidFill>
                <a:latin typeface="Arial"/>
                <a:cs typeface="Arial"/>
              </a:rPr>
              <a:t>14</a:t>
            </a:r>
            <a:r>
              <a:rPr sz="1600" b="1" spc="-5" dirty="0" smtClean="0">
                <a:solidFill>
                  <a:srgbClr val="4756A0"/>
                </a:solidFill>
                <a:latin typeface="Arial"/>
                <a:cs typeface="Arial"/>
              </a:rPr>
              <a:t>%</a:t>
            </a:r>
            <a:endParaRPr sz="1600" dirty="0">
              <a:latin typeface="Arial"/>
              <a:cs typeface="Arial"/>
            </a:endParaRPr>
          </a:p>
          <a:p>
            <a:pPr marL="12700" marR="5080">
              <a:lnSpc>
                <a:spcPts val="1300"/>
              </a:lnSpc>
              <a:spcBef>
                <a:spcPts val="1240"/>
              </a:spcBef>
            </a:pPr>
            <a:r>
              <a:rPr sz="1100" b="1" dirty="0">
                <a:solidFill>
                  <a:srgbClr val="4756A0"/>
                </a:solidFill>
                <a:latin typeface="Arial"/>
                <a:cs typeface="Arial"/>
              </a:rPr>
              <a:t>рег</a:t>
            </a:r>
            <a:r>
              <a:rPr sz="1100" b="1" spc="-5" dirty="0">
                <a:solidFill>
                  <a:srgbClr val="4756A0"/>
                </a:solidFill>
                <a:latin typeface="Arial"/>
                <a:cs typeface="Arial"/>
              </a:rPr>
              <a:t>и</a:t>
            </a:r>
            <a:r>
              <a:rPr sz="1100" b="1" dirty="0">
                <a:solidFill>
                  <a:srgbClr val="4756A0"/>
                </a:solidFill>
                <a:latin typeface="Arial"/>
                <a:cs typeface="Arial"/>
              </a:rPr>
              <a:t>с</a:t>
            </a:r>
            <a:r>
              <a:rPr sz="1100" b="1" spc="-5" dirty="0">
                <a:solidFill>
                  <a:srgbClr val="4756A0"/>
                </a:solidFill>
                <a:latin typeface="Arial"/>
                <a:cs typeface="Arial"/>
              </a:rPr>
              <a:t>т</a:t>
            </a:r>
            <a:r>
              <a:rPr sz="1100" b="1" dirty="0">
                <a:solidFill>
                  <a:srgbClr val="4756A0"/>
                </a:solidFill>
                <a:latin typeface="Arial"/>
                <a:cs typeface="Arial"/>
              </a:rPr>
              <a:t>р</a:t>
            </a:r>
            <a:r>
              <a:rPr sz="1100" b="1" spc="-5" dirty="0">
                <a:solidFill>
                  <a:srgbClr val="4756A0"/>
                </a:solidFill>
                <a:latin typeface="Arial"/>
                <a:cs typeface="Arial"/>
              </a:rPr>
              <a:t>и</a:t>
            </a:r>
            <a:r>
              <a:rPr sz="1100" b="1" dirty="0">
                <a:solidFill>
                  <a:srgbClr val="4756A0"/>
                </a:solidFill>
                <a:latin typeface="Arial"/>
                <a:cs typeface="Arial"/>
              </a:rPr>
              <a:t>руе</a:t>
            </a:r>
            <a:r>
              <a:rPr sz="1100" b="1" spc="-5" dirty="0">
                <a:solidFill>
                  <a:srgbClr val="4756A0"/>
                </a:solidFill>
                <a:latin typeface="Arial"/>
                <a:cs typeface="Arial"/>
              </a:rPr>
              <a:t>м</a:t>
            </a:r>
            <a:r>
              <a:rPr sz="1100" b="1" dirty="0">
                <a:solidFill>
                  <a:srgbClr val="4756A0"/>
                </a:solidFill>
                <a:latin typeface="Arial"/>
                <a:cs typeface="Arial"/>
              </a:rPr>
              <a:t>ая  </a:t>
            </a:r>
            <a:r>
              <a:rPr sz="1100" b="1" spc="-5" dirty="0">
                <a:solidFill>
                  <a:srgbClr val="4756A0"/>
                </a:solidFill>
                <a:latin typeface="Arial"/>
                <a:cs typeface="Arial"/>
              </a:rPr>
              <a:t>безработица</a:t>
            </a:r>
            <a:endParaRPr sz="1100" dirty="0">
              <a:latin typeface="Arial"/>
              <a:cs typeface="Arial"/>
            </a:endParaRPr>
          </a:p>
        </p:txBody>
      </p:sp>
      <p:pic>
        <p:nvPicPr>
          <p:cNvPr id="54" name="object 5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800" y="5021159"/>
            <a:ext cx="362711" cy="362712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56573" y="5010692"/>
            <a:ext cx="362711" cy="362712"/>
          </a:xfrm>
          <a:prstGeom prst="rect">
            <a:avLst/>
          </a:prstGeom>
        </p:spPr>
      </p:pic>
      <p:sp>
        <p:nvSpPr>
          <p:cNvPr id="56" name="object 56"/>
          <p:cNvSpPr txBox="1"/>
          <p:nvPr/>
        </p:nvSpPr>
        <p:spPr>
          <a:xfrm>
            <a:off x="3048554" y="5010692"/>
            <a:ext cx="1313687" cy="7463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4756A0"/>
                </a:solidFill>
                <a:latin typeface="Arial"/>
                <a:cs typeface="Arial"/>
              </a:rPr>
              <a:t> 50 </a:t>
            </a:r>
            <a:r>
              <a:rPr lang="ru-RU" sz="1100" b="1" spc="-5" dirty="0" smtClean="0">
                <a:solidFill>
                  <a:srgbClr val="4756A0"/>
                </a:solidFill>
                <a:latin typeface="Arial"/>
                <a:cs typeface="Arial"/>
              </a:rPr>
              <a:t>человек</a:t>
            </a:r>
            <a:endParaRPr sz="1100" dirty="0">
              <a:latin typeface="Arial"/>
              <a:cs typeface="Arial"/>
            </a:endParaRPr>
          </a:p>
          <a:p>
            <a:pPr marL="13970" marR="5080">
              <a:lnSpc>
                <a:spcPts val="1300"/>
              </a:lnSpc>
              <a:spcBef>
                <a:spcPts val="1240"/>
              </a:spcBef>
            </a:pPr>
            <a:r>
              <a:rPr lang="ru-RU" sz="1100" b="1" spc="-5" dirty="0">
                <a:solidFill>
                  <a:srgbClr val="4756A0"/>
                </a:solidFill>
                <a:latin typeface="Arial"/>
                <a:cs typeface="Arial"/>
              </a:rPr>
              <a:t>б</a:t>
            </a:r>
            <a:r>
              <a:rPr lang="ru-RU" sz="1100" b="1" spc="-5" dirty="0" smtClean="0">
                <a:solidFill>
                  <a:srgbClr val="4756A0"/>
                </a:solidFill>
                <a:latin typeface="Arial"/>
                <a:cs typeface="Arial"/>
              </a:rPr>
              <a:t>езработные граждане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9691799" y="6603972"/>
            <a:ext cx="132715" cy="13906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800" dirty="0">
                <a:latin typeface="Microsoft Sans Serif"/>
                <a:cs typeface="Microsoft Sans Serif"/>
              </a:rPr>
              <a:pPr marL="38100">
                <a:lnSpc>
                  <a:spcPct val="100000"/>
                </a:lnSpc>
                <a:spcBef>
                  <a:spcPts val="25"/>
                </a:spcBef>
              </a:pPr>
              <a:t>3</a:t>
            </a:fld>
            <a:endParaRPr sz="800" dirty="0">
              <a:latin typeface="Microsoft Sans Serif"/>
              <a:cs typeface="Microsoft Sans Serif"/>
            </a:endParaRPr>
          </a:p>
        </p:txBody>
      </p:sp>
      <p:graphicFrame>
        <p:nvGraphicFramePr>
          <p:cNvPr id="62" name="Диаграмма 61"/>
          <p:cNvGraphicFramePr/>
          <p:nvPr>
            <p:extLst>
              <p:ext uri="{D42A27DB-BD31-4B8C-83A1-F6EECF244321}">
                <p14:modId xmlns:p14="http://schemas.microsoft.com/office/powerpoint/2010/main" val="3190654697"/>
              </p:ext>
            </p:extLst>
          </p:nvPr>
        </p:nvGraphicFramePr>
        <p:xfrm>
          <a:off x="829580" y="3453062"/>
          <a:ext cx="4038600" cy="1384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4" name="Скругленный прямоугольник 63"/>
          <p:cNvSpPr/>
          <p:nvPr/>
        </p:nvSpPr>
        <p:spPr>
          <a:xfrm>
            <a:off x="498760" y="1143000"/>
            <a:ext cx="4343400" cy="173735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5267643" y="4260777"/>
            <a:ext cx="4424156" cy="254050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62419" y="1232782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4756A0"/>
                </a:solidFill>
                <a:latin typeface="Arial"/>
                <a:cs typeface="Arial"/>
              </a:rPr>
              <a:t>Объем отгруженных товаров собственного производства, млрд. руб.</a:t>
            </a:r>
            <a:endParaRPr lang="ru-RU" sz="1200" dirty="0" smtClean="0">
              <a:latin typeface="Arial"/>
              <a:cs typeface="Arial"/>
            </a:endParaRPr>
          </a:p>
        </p:txBody>
      </p:sp>
      <p:graphicFrame>
        <p:nvGraphicFramePr>
          <p:cNvPr id="68" name="Диаграмма 67"/>
          <p:cNvGraphicFramePr/>
          <p:nvPr>
            <p:extLst>
              <p:ext uri="{D42A27DB-BD31-4B8C-83A1-F6EECF244321}">
                <p14:modId xmlns:p14="http://schemas.microsoft.com/office/powerpoint/2010/main" val="1737501814"/>
              </p:ext>
            </p:extLst>
          </p:nvPr>
        </p:nvGraphicFramePr>
        <p:xfrm>
          <a:off x="685800" y="1534448"/>
          <a:ext cx="4191000" cy="1404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0" name="Таблица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382923"/>
              </p:ext>
            </p:extLst>
          </p:nvPr>
        </p:nvGraphicFramePr>
        <p:xfrm>
          <a:off x="5418193" y="4407416"/>
          <a:ext cx="4123055" cy="2273808"/>
        </p:xfrm>
        <a:graphic>
          <a:graphicData uri="http://schemas.openxmlformats.org/drawingml/2006/table">
            <a:tbl>
              <a:tblPr/>
              <a:tblGrid>
                <a:gridCol w="1958975"/>
                <a:gridCol w="708025"/>
                <a:gridCol w="732155"/>
                <a:gridCol w="7239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Показатели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2023 год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2024 </a:t>
                      </a: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год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56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2025 </a:t>
                      </a: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год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56A0"/>
                    </a:solidFill>
                  </a:tcPr>
                </a:tc>
              </a:tr>
              <a:tr h="432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Общий объем инвестиций в основной капитал, млн. рублей</a:t>
                      </a:r>
                      <a:endParaRPr lang="ru-RU" sz="9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827,1</a:t>
                      </a:r>
                      <a:endParaRPr lang="ru-RU" sz="9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14 249,9</a:t>
                      </a:r>
                      <a:endParaRPr lang="ru-RU" sz="9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17 287,4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Объем работ выполненных по виду экономической деятельности «Строительство», млн. рублей </a:t>
                      </a:r>
                      <a:endParaRPr lang="ru-RU" sz="9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6,4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1 727,3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1 911,4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8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Оборот розничной торговли на крупных и средних предприятиях всех видов экономической деятельности, млн. рублей</a:t>
                      </a:r>
                      <a:endParaRPr lang="ru-RU" sz="9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8 189,6</a:t>
                      </a:r>
                      <a:endParaRPr lang="ru-RU" sz="9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9 041,8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10 300,1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1362310" y="5927171"/>
            <a:ext cx="2590800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0" algn="ctr">
              <a:spcBef>
                <a:spcPts val="930"/>
              </a:spcBef>
            </a:pPr>
            <a:r>
              <a:rPr lang="ru-RU" sz="1600" b="1" spc="-7" baseline="34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71 483</a:t>
            </a:r>
            <a:r>
              <a:rPr lang="ru-RU" sz="1600" b="1" spc="142" baseline="34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чел</a:t>
            </a:r>
            <a:r>
              <a:rPr lang="ru-RU" sz="1100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 marR="5080" lvl="0" algn="ctr">
              <a:spcBef>
                <a:spcPts val="570"/>
              </a:spcBef>
            </a:pPr>
            <a:r>
              <a:rPr lang="ru-RU" sz="1100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Среднегодовая численность </a:t>
            </a:r>
            <a:r>
              <a:rPr lang="ru-RU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населения (на 01.01.2025)</a:t>
            </a:r>
            <a:endParaRPr lang="ru-RU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2790518403"/>
              </p:ext>
            </p:extLst>
          </p:nvPr>
        </p:nvGraphicFramePr>
        <p:xfrm>
          <a:off x="5267643" y="579627"/>
          <a:ext cx="43434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85136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228600"/>
            <a:ext cx="7568998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latin typeface="Arial" pitchFamily="34" charset="0"/>
                <a:cs typeface="Arial" pitchFamily="34" charset="0"/>
              </a:rPr>
              <a:t>Основные характеристики бюджета</a:t>
            </a:r>
            <a:br>
              <a:rPr lang="ru-RU" sz="2400" b="1" spc="-5" dirty="0" smtClean="0">
                <a:latin typeface="Arial" pitchFamily="34" charset="0"/>
                <a:cs typeface="Arial" pitchFamily="34" charset="0"/>
              </a:rPr>
            </a:br>
            <a:r>
              <a:rPr lang="ru-RU" sz="2400" spc="-5" dirty="0" smtClean="0">
                <a:latin typeface="Arial" pitchFamily="34" charset="0"/>
                <a:cs typeface="Arial" pitchFamily="34" charset="0"/>
              </a:rPr>
              <a:t>Брянский муниципальный район </a:t>
            </a:r>
            <a:endParaRPr sz="2400" spc="-4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27016" y="1153816"/>
            <a:ext cx="2649584" cy="933532"/>
          </a:xfrm>
          <a:custGeom>
            <a:avLst/>
            <a:gdLst/>
            <a:ahLst/>
            <a:cxnLst/>
            <a:rect l="l" t="t" r="r" b="b"/>
            <a:pathLst>
              <a:path w="2196465" h="775969">
                <a:moveTo>
                  <a:pt x="1970517" y="0"/>
                </a:moveTo>
                <a:lnTo>
                  <a:pt x="225481" y="0"/>
                </a:lnTo>
                <a:lnTo>
                  <a:pt x="180038" y="4580"/>
                </a:lnTo>
                <a:lnTo>
                  <a:pt x="137713" y="17719"/>
                </a:lnTo>
                <a:lnTo>
                  <a:pt x="99412" y="38508"/>
                </a:lnTo>
                <a:lnTo>
                  <a:pt x="66041" y="66041"/>
                </a:lnTo>
                <a:lnTo>
                  <a:pt x="38508" y="99412"/>
                </a:lnTo>
                <a:lnTo>
                  <a:pt x="17719" y="137713"/>
                </a:lnTo>
                <a:lnTo>
                  <a:pt x="4580" y="180038"/>
                </a:lnTo>
                <a:lnTo>
                  <a:pt x="0" y="225480"/>
                </a:lnTo>
                <a:lnTo>
                  <a:pt x="0" y="550114"/>
                </a:lnTo>
                <a:lnTo>
                  <a:pt x="4580" y="595556"/>
                </a:lnTo>
                <a:lnTo>
                  <a:pt x="17719" y="637881"/>
                </a:lnTo>
                <a:lnTo>
                  <a:pt x="38508" y="676183"/>
                </a:lnTo>
                <a:lnTo>
                  <a:pt x="66041" y="709553"/>
                </a:lnTo>
                <a:lnTo>
                  <a:pt x="99412" y="737086"/>
                </a:lnTo>
                <a:lnTo>
                  <a:pt x="137713" y="757875"/>
                </a:lnTo>
                <a:lnTo>
                  <a:pt x="180038" y="771014"/>
                </a:lnTo>
                <a:lnTo>
                  <a:pt x="225481" y="775595"/>
                </a:lnTo>
                <a:lnTo>
                  <a:pt x="1970517" y="775595"/>
                </a:lnTo>
                <a:lnTo>
                  <a:pt x="2015959" y="771014"/>
                </a:lnTo>
                <a:lnTo>
                  <a:pt x="2058284" y="757875"/>
                </a:lnTo>
                <a:lnTo>
                  <a:pt x="2096586" y="737086"/>
                </a:lnTo>
                <a:lnTo>
                  <a:pt x="2129956" y="709553"/>
                </a:lnTo>
                <a:lnTo>
                  <a:pt x="2157489" y="676183"/>
                </a:lnTo>
                <a:lnTo>
                  <a:pt x="2178279" y="637881"/>
                </a:lnTo>
                <a:lnTo>
                  <a:pt x="2191417" y="595556"/>
                </a:lnTo>
                <a:lnTo>
                  <a:pt x="2195998" y="550114"/>
                </a:lnTo>
                <a:lnTo>
                  <a:pt x="2195998" y="225480"/>
                </a:lnTo>
                <a:lnTo>
                  <a:pt x="2191417" y="180038"/>
                </a:lnTo>
                <a:lnTo>
                  <a:pt x="2178279" y="137713"/>
                </a:lnTo>
                <a:lnTo>
                  <a:pt x="2157489" y="99412"/>
                </a:lnTo>
                <a:lnTo>
                  <a:pt x="2129956" y="66041"/>
                </a:lnTo>
                <a:lnTo>
                  <a:pt x="2096586" y="38508"/>
                </a:lnTo>
                <a:lnTo>
                  <a:pt x="2058284" y="17719"/>
                </a:lnTo>
                <a:lnTo>
                  <a:pt x="2015959" y="4580"/>
                </a:lnTo>
                <a:lnTo>
                  <a:pt x="1970517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/>
          <p:nvPr/>
        </p:nvSpPr>
        <p:spPr>
          <a:xfrm>
            <a:off x="1266734" y="1460282"/>
            <a:ext cx="137014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spc="-5" dirty="0" smtClean="0">
                <a:solidFill>
                  <a:schemeClr val="bg1"/>
                </a:solidFill>
                <a:latin typeface="Arial"/>
                <a:cs typeface="Arial"/>
              </a:rPr>
              <a:t>ДОХОДЫ</a:t>
            </a:r>
            <a:endParaRPr sz="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810001" y="2258025"/>
            <a:ext cx="2667000" cy="2466375"/>
          </a:xfrm>
          <a:custGeom>
            <a:avLst/>
            <a:gdLst/>
            <a:ahLst/>
            <a:cxnLst/>
            <a:rect l="l" t="t" r="r" b="b"/>
            <a:pathLst>
              <a:path w="2196465" h="3169920">
                <a:moveTo>
                  <a:pt x="1961424" y="0"/>
                </a:moveTo>
                <a:lnTo>
                  <a:pt x="234575" y="0"/>
                </a:lnTo>
                <a:lnTo>
                  <a:pt x="187300" y="4765"/>
                </a:lnTo>
                <a:lnTo>
                  <a:pt x="143267" y="18434"/>
                </a:lnTo>
                <a:lnTo>
                  <a:pt x="103421" y="40061"/>
                </a:lnTo>
                <a:lnTo>
                  <a:pt x="68705" y="68705"/>
                </a:lnTo>
                <a:lnTo>
                  <a:pt x="40061" y="103421"/>
                </a:lnTo>
                <a:lnTo>
                  <a:pt x="18434" y="143267"/>
                </a:lnTo>
                <a:lnTo>
                  <a:pt x="4765" y="187300"/>
                </a:lnTo>
                <a:lnTo>
                  <a:pt x="0" y="234575"/>
                </a:lnTo>
                <a:lnTo>
                  <a:pt x="0" y="2935150"/>
                </a:lnTo>
                <a:lnTo>
                  <a:pt x="4765" y="2982425"/>
                </a:lnTo>
                <a:lnTo>
                  <a:pt x="18434" y="3026457"/>
                </a:lnTo>
                <a:lnTo>
                  <a:pt x="40061" y="3066303"/>
                </a:lnTo>
                <a:lnTo>
                  <a:pt x="68705" y="3101020"/>
                </a:lnTo>
                <a:lnTo>
                  <a:pt x="103421" y="3129663"/>
                </a:lnTo>
                <a:lnTo>
                  <a:pt x="143267" y="3151291"/>
                </a:lnTo>
                <a:lnTo>
                  <a:pt x="187300" y="3164959"/>
                </a:lnTo>
                <a:lnTo>
                  <a:pt x="234575" y="3169725"/>
                </a:lnTo>
                <a:lnTo>
                  <a:pt x="1961424" y="3169725"/>
                </a:lnTo>
                <a:lnTo>
                  <a:pt x="2008700" y="3164959"/>
                </a:lnTo>
                <a:lnTo>
                  <a:pt x="2052732" y="3151291"/>
                </a:lnTo>
                <a:lnTo>
                  <a:pt x="2092578" y="3129663"/>
                </a:lnTo>
                <a:lnTo>
                  <a:pt x="2127294" y="3101020"/>
                </a:lnTo>
                <a:lnTo>
                  <a:pt x="2155938" y="3066303"/>
                </a:lnTo>
                <a:lnTo>
                  <a:pt x="2177566" y="3026457"/>
                </a:lnTo>
                <a:lnTo>
                  <a:pt x="2191234" y="2982425"/>
                </a:lnTo>
                <a:lnTo>
                  <a:pt x="2196000" y="2935150"/>
                </a:lnTo>
                <a:lnTo>
                  <a:pt x="2196000" y="234575"/>
                </a:lnTo>
                <a:lnTo>
                  <a:pt x="2191234" y="187300"/>
                </a:lnTo>
                <a:lnTo>
                  <a:pt x="2177566" y="143267"/>
                </a:lnTo>
                <a:lnTo>
                  <a:pt x="2155938" y="103421"/>
                </a:lnTo>
                <a:lnTo>
                  <a:pt x="2127294" y="68705"/>
                </a:lnTo>
                <a:lnTo>
                  <a:pt x="2092578" y="40061"/>
                </a:lnTo>
                <a:lnTo>
                  <a:pt x="2052732" y="18434"/>
                </a:lnTo>
                <a:lnTo>
                  <a:pt x="2008700" y="4765"/>
                </a:lnTo>
                <a:lnTo>
                  <a:pt x="196142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object 37"/>
          <p:cNvSpPr/>
          <p:nvPr/>
        </p:nvSpPr>
        <p:spPr>
          <a:xfrm>
            <a:off x="3810000" y="1153815"/>
            <a:ext cx="2667000" cy="933533"/>
          </a:xfrm>
          <a:custGeom>
            <a:avLst/>
            <a:gdLst/>
            <a:ahLst/>
            <a:cxnLst/>
            <a:rect l="l" t="t" r="r" b="b"/>
            <a:pathLst>
              <a:path w="2196465" h="775969">
                <a:moveTo>
                  <a:pt x="1970518" y="0"/>
                </a:moveTo>
                <a:lnTo>
                  <a:pt x="225482" y="0"/>
                </a:lnTo>
                <a:lnTo>
                  <a:pt x="180039" y="4580"/>
                </a:lnTo>
                <a:lnTo>
                  <a:pt x="137713" y="17719"/>
                </a:lnTo>
                <a:lnTo>
                  <a:pt x="99412" y="38508"/>
                </a:lnTo>
                <a:lnTo>
                  <a:pt x="66041" y="66041"/>
                </a:lnTo>
                <a:lnTo>
                  <a:pt x="38508" y="99412"/>
                </a:lnTo>
                <a:lnTo>
                  <a:pt x="17719" y="137713"/>
                </a:lnTo>
                <a:lnTo>
                  <a:pt x="4580" y="180038"/>
                </a:lnTo>
                <a:lnTo>
                  <a:pt x="0" y="225480"/>
                </a:lnTo>
                <a:lnTo>
                  <a:pt x="0" y="550114"/>
                </a:lnTo>
                <a:lnTo>
                  <a:pt x="4580" y="595556"/>
                </a:lnTo>
                <a:lnTo>
                  <a:pt x="17719" y="637881"/>
                </a:lnTo>
                <a:lnTo>
                  <a:pt x="38508" y="676183"/>
                </a:lnTo>
                <a:lnTo>
                  <a:pt x="66041" y="709553"/>
                </a:lnTo>
                <a:lnTo>
                  <a:pt x="99412" y="737086"/>
                </a:lnTo>
                <a:lnTo>
                  <a:pt x="137713" y="757875"/>
                </a:lnTo>
                <a:lnTo>
                  <a:pt x="180039" y="771014"/>
                </a:lnTo>
                <a:lnTo>
                  <a:pt x="225482" y="775595"/>
                </a:lnTo>
                <a:lnTo>
                  <a:pt x="1970518" y="775595"/>
                </a:lnTo>
                <a:lnTo>
                  <a:pt x="2015960" y="771014"/>
                </a:lnTo>
                <a:lnTo>
                  <a:pt x="2058285" y="757875"/>
                </a:lnTo>
                <a:lnTo>
                  <a:pt x="2096586" y="737086"/>
                </a:lnTo>
                <a:lnTo>
                  <a:pt x="2129957" y="709553"/>
                </a:lnTo>
                <a:lnTo>
                  <a:pt x="2157490" y="676183"/>
                </a:lnTo>
                <a:lnTo>
                  <a:pt x="2178279" y="637881"/>
                </a:lnTo>
                <a:lnTo>
                  <a:pt x="2191417" y="595556"/>
                </a:lnTo>
                <a:lnTo>
                  <a:pt x="2195998" y="550114"/>
                </a:lnTo>
                <a:lnTo>
                  <a:pt x="2195998" y="225480"/>
                </a:lnTo>
                <a:lnTo>
                  <a:pt x="2191417" y="180038"/>
                </a:lnTo>
                <a:lnTo>
                  <a:pt x="2178279" y="137713"/>
                </a:lnTo>
                <a:lnTo>
                  <a:pt x="2157490" y="99412"/>
                </a:lnTo>
                <a:lnTo>
                  <a:pt x="2129957" y="66041"/>
                </a:lnTo>
                <a:lnTo>
                  <a:pt x="2096586" y="38508"/>
                </a:lnTo>
                <a:lnTo>
                  <a:pt x="2058285" y="17719"/>
                </a:lnTo>
                <a:lnTo>
                  <a:pt x="2015960" y="4580"/>
                </a:lnTo>
                <a:lnTo>
                  <a:pt x="1970518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object 38"/>
          <p:cNvSpPr txBox="1"/>
          <p:nvPr/>
        </p:nvSpPr>
        <p:spPr>
          <a:xfrm>
            <a:off x="4445000" y="1460282"/>
            <a:ext cx="13970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spc="-5" dirty="0" smtClean="0">
                <a:solidFill>
                  <a:schemeClr val="bg1"/>
                </a:solidFill>
                <a:latin typeface="Arial"/>
                <a:cs typeface="Arial"/>
              </a:rPr>
              <a:t>РАСХОДЫ</a:t>
            </a:r>
            <a:endParaRPr sz="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889254" y="2186881"/>
            <a:ext cx="2711945" cy="2009175"/>
          </a:xfrm>
          <a:custGeom>
            <a:avLst/>
            <a:gdLst/>
            <a:ahLst/>
            <a:cxnLst/>
            <a:rect l="l" t="t" r="r" b="b"/>
            <a:pathLst>
              <a:path w="2196465" h="4038600">
                <a:moveTo>
                  <a:pt x="1961424" y="0"/>
                </a:moveTo>
                <a:lnTo>
                  <a:pt x="234576" y="0"/>
                </a:lnTo>
                <a:lnTo>
                  <a:pt x="187301" y="4765"/>
                </a:lnTo>
                <a:lnTo>
                  <a:pt x="143268" y="18434"/>
                </a:lnTo>
                <a:lnTo>
                  <a:pt x="103422" y="40061"/>
                </a:lnTo>
                <a:lnTo>
                  <a:pt x="68706" y="68705"/>
                </a:lnTo>
                <a:lnTo>
                  <a:pt x="40062" y="103421"/>
                </a:lnTo>
                <a:lnTo>
                  <a:pt x="18434" y="143267"/>
                </a:lnTo>
                <a:lnTo>
                  <a:pt x="4765" y="187300"/>
                </a:lnTo>
                <a:lnTo>
                  <a:pt x="0" y="234575"/>
                </a:lnTo>
                <a:lnTo>
                  <a:pt x="0" y="3803532"/>
                </a:lnTo>
                <a:lnTo>
                  <a:pt x="4765" y="3850807"/>
                </a:lnTo>
                <a:lnTo>
                  <a:pt x="18434" y="3894839"/>
                </a:lnTo>
                <a:lnTo>
                  <a:pt x="40062" y="3934686"/>
                </a:lnTo>
                <a:lnTo>
                  <a:pt x="68706" y="3969402"/>
                </a:lnTo>
                <a:lnTo>
                  <a:pt x="103422" y="3998046"/>
                </a:lnTo>
                <a:lnTo>
                  <a:pt x="143268" y="4019674"/>
                </a:lnTo>
                <a:lnTo>
                  <a:pt x="187301" y="4033342"/>
                </a:lnTo>
                <a:lnTo>
                  <a:pt x="234576" y="4038108"/>
                </a:lnTo>
                <a:lnTo>
                  <a:pt x="1961424" y="4038108"/>
                </a:lnTo>
                <a:lnTo>
                  <a:pt x="2008700" y="4033342"/>
                </a:lnTo>
                <a:lnTo>
                  <a:pt x="2052732" y="4019674"/>
                </a:lnTo>
                <a:lnTo>
                  <a:pt x="2092578" y="3998046"/>
                </a:lnTo>
                <a:lnTo>
                  <a:pt x="2127294" y="3969402"/>
                </a:lnTo>
                <a:lnTo>
                  <a:pt x="2155938" y="3934686"/>
                </a:lnTo>
                <a:lnTo>
                  <a:pt x="2177566" y="3894839"/>
                </a:lnTo>
                <a:lnTo>
                  <a:pt x="2191234" y="3850807"/>
                </a:lnTo>
                <a:lnTo>
                  <a:pt x="2196000" y="3803532"/>
                </a:lnTo>
                <a:lnTo>
                  <a:pt x="2196000" y="234575"/>
                </a:lnTo>
                <a:lnTo>
                  <a:pt x="2191234" y="187300"/>
                </a:lnTo>
                <a:lnTo>
                  <a:pt x="2177566" y="143267"/>
                </a:lnTo>
                <a:lnTo>
                  <a:pt x="2155938" y="103421"/>
                </a:lnTo>
                <a:lnTo>
                  <a:pt x="2127294" y="68705"/>
                </a:lnTo>
                <a:lnTo>
                  <a:pt x="2092578" y="40061"/>
                </a:lnTo>
                <a:lnTo>
                  <a:pt x="2052732" y="18434"/>
                </a:lnTo>
                <a:lnTo>
                  <a:pt x="2008700" y="4765"/>
                </a:lnTo>
                <a:lnTo>
                  <a:pt x="196142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r>
              <a:rPr lang="ru-RU" sz="28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   - 294 </a:t>
            </a:r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 руб.</a:t>
            </a:r>
          </a:p>
          <a:p>
            <a:pPr algn="ctr"/>
            <a:r>
              <a:rPr lang="ru-RU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отчет</a:t>
            </a:r>
          </a:p>
          <a:p>
            <a:pPr algn="ctr"/>
            <a:endParaRPr lang="ru-RU" i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- 370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 руб.</a:t>
            </a:r>
            <a:endParaRPr lang="ru-RU" sz="32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план</a:t>
            </a:r>
          </a:p>
          <a:p>
            <a:pPr algn="ctr"/>
            <a:endParaRPr lang="ru-RU" i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Муниципальный долг </a:t>
            </a:r>
          </a:p>
          <a:p>
            <a:pPr algn="ctr"/>
            <a:r>
              <a:rPr lang="ru-RU" sz="24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на 01.01.2026</a:t>
            </a:r>
          </a:p>
          <a:p>
            <a:pPr algn="ctr"/>
            <a:r>
              <a:rPr lang="ru-RU" sz="3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36,7 </a:t>
            </a:r>
            <a:r>
              <a:rPr lang="ru-RU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млн.руб.</a:t>
            </a:r>
            <a:endParaRPr lang="ru-RU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i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6889254" y="1161691"/>
            <a:ext cx="2711945" cy="943582"/>
          </a:xfrm>
          <a:custGeom>
            <a:avLst/>
            <a:gdLst/>
            <a:ahLst/>
            <a:cxnLst/>
            <a:rect l="l" t="t" r="r" b="b"/>
            <a:pathLst>
              <a:path w="2196465" h="775969">
                <a:moveTo>
                  <a:pt x="1970518" y="0"/>
                </a:moveTo>
                <a:lnTo>
                  <a:pt x="225482" y="0"/>
                </a:lnTo>
                <a:lnTo>
                  <a:pt x="180039" y="4580"/>
                </a:lnTo>
                <a:lnTo>
                  <a:pt x="137714" y="17719"/>
                </a:lnTo>
                <a:lnTo>
                  <a:pt x="99413" y="38508"/>
                </a:lnTo>
                <a:lnTo>
                  <a:pt x="66042" y="66041"/>
                </a:lnTo>
                <a:lnTo>
                  <a:pt x="38508" y="99412"/>
                </a:lnTo>
                <a:lnTo>
                  <a:pt x="17719" y="137713"/>
                </a:lnTo>
                <a:lnTo>
                  <a:pt x="4581" y="180038"/>
                </a:lnTo>
                <a:lnTo>
                  <a:pt x="0" y="225480"/>
                </a:lnTo>
                <a:lnTo>
                  <a:pt x="0" y="550114"/>
                </a:lnTo>
                <a:lnTo>
                  <a:pt x="4581" y="595556"/>
                </a:lnTo>
                <a:lnTo>
                  <a:pt x="17719" y="637881"/>
                </a:lnTo>
                <a:lnTo>
                  <a:pt x="38508" y="676183"/>
                </a:lnTo>
                <a:lnTo>
                  <a:pt x="66042" y="709553"/>
                </a:lnTo>
                <a:lnTo>
                  <a:pt x="99413" y="737086"/>
                </a:lnTo>
                <a:lnTo>
                  <a:pt x="137714" y="757875"/>
                </a:lnTo>
                <a:lnTo>
                  <a:pt x="180039" y="771014"/>
                </a:lnTo>
                <a:lnTo>
                  <a:pt x="225482" y="775595"/>
                </a:lnTo>
                <a:lnTo>
                  <a:pt x="1970518" y="775595"/>
                </a:lnTo>
                <a:lnTo>
                  <a:pt x="2015960" y="771014"/>
                </a:lnTo>
                <a:lnTo>
                  <a:pt x="2058285" y="757875"/>
                </a:lnTo>
                <a:lnTo>
                  <a:pt x="2096586" y="737086"/>
                </a:lnTo>
                <a:lnTo>
                  <a:pt x="2129957" y="709553"/>
                </a:lnTo>
                <a:lnTo>
                  <a:pt x="2157490" y="676183"/>
                </a:lnTo>
                <a:lnTo>
                  <a:pt x="2178279" y="637881"/>
                </a:lnTo>
                <a:lnTo>
                  <a:pt x="2191417" y="595556"/>
                </a:lnTo>
                <a:lnTo>
                  <a:pt x="2195998" y="550114"/>
                </a:lnTo>
                <a:lnTo>
                  <a:pt x="2195998" y="225480"/>
                </a:lnTo>
                <a:lnTo>
                  <a:pt x="2191417" y="180038"/>
                </a:lnTo>
                <a:lnTo>
                  <a:pt x="2178279" y="137713"/>
                </a:lnTo>
                <a:lnTo>
                  <a:pt x="2157490" y="99412"/>
                </a:lnTo>
                <a:lnTo>
                  <a:pt x="2129957" y="66041"/>
                </a:lnTo>
                <a:lnTo>
                  <a:pt x="2096586" y="38508"/>
                </a:lnTo>
                <a:lnTo>
                  <a:pt x="2058285" y="17719"/>
                </a:lnTo>
                <a:lnTo>
                  <a:pt x="2015960" y="4580"/>
                </a:lnTo>
                <a:lnTo>
                  <a:pt x="1970518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7" name="object 47"/>
          <p:cNvSpPr txBox="1"/>
          <p:nvPr/>
        </p:nvSpPr>
        <p:spPr>
          <a:xfrm>
            <a:off x="7619998" y="1460282"/>
            <a:ext cx="1299483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spc="5" dirty="0" smtClean="0">
                <a:solidFill>
                  <a:schemeClr val="bg1"/>
                </a:solidFill>
                <a:latin typeface="Arial"/>
                <a:cs typeface="Arial"/>
              </a:rPr>
              <a:t>ДЕФИЦИТ</a:t>
            </a:r>
            <a:endParaRPr sz="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691799" y="6603972"/>
            <a:ext cx="132715" cy="13906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800" dirty="0">
                <a:latin typeface="Microsoft Sans Serif"/>
                <a:cs typeface="Microsoft Sans Serif"/>
              </a:rPr>
              <a:pPr marL="38100">
                <a:lnSpc>
                  <a:spcPct val="100000"/>
                </a:lnSpc>
                <a:spcBef>
                  <a:spcPts val="25"/>
                </a:spcBef>
              </a:pPr>
              <a:t>4</a:t>
            </a:fld>
            <a:endParaRPr sz="800" dirty="0">
              <a:latin typeface="Microsoft Sans Serif"/>
              <a:cs typeface="Microsoft Sans Serif"/>
            </a:endParaRPr>
          </a:p>
        </p:txBody>
      </p:sp>
      <p:sp>
        <p:nvSpPr>
          <p:cNvPr id="59" name="object 36"/>
          <p:cNvSpPr/>
          <p:nvPr/>
        </p:nvSpPr>
        <p:spPr>
          <a:xfrm>
            <a:off x="634552" y="2180349"/>
            <a:ext cx="2667000" cy="4562687"/>
          </a:xfrm>
          <a:custGeom>
            <a:avLst/>
            <a:gdLst/>
            <a:ahLst/>
            <a:cxnLst/>
            <a:rect l="l" t="t" r="r" b="b"/>
            <a:pathLst>
              <a:path w="2196465" h="3169920">
                <a:moveTo>
                  <a:pt x="1961424" y="0"/>
                </a:moveTo>
                <a:lnTo>
                  <a:pt x="234575" y="0"/>
                </a:lnTo>
                <a:lnTo>
                  <a:pt x="187300" y="4765"/>
                </a:lnTo>
                <a:lnTo>
                  <a:pt x="143267" y="18434"/>
                </a:lnTo>
                <a:lnTo>
                  <a:pt x="103421" y="40061"/>
                </a:lnTo>
                <a:lnTo>
                  <a:pt x="68705" y="68705"/>
                </a:lnTo>
                <a:lnTo>
                  <a:pt x="40061" y="103421"/>
                </a:lnTo>
                <a:lnTo>
                  <a:pt x="18434" y="143267"/>
                </a:lnTo>
                <a:lnTo>
                  <a:pt x="4765" y="187300"/>
                </a:lnTo>
                <a:lnTo>
                  <a:pt x="0" y="234575"/>
                </a:lnTo>
                <a:lnTo>
                  <a:pt x="0" y="2935150"/>
                </a:lnTo>
                <a:lnTo>
                  <a:pt x="4765" y="2982425"/>
                </a:lnTo>
                <a:lnTo>
                  <a:pt x="18434" y="3026457"/>
                </a:lnTo>
                <a:lnTo>
                  <a:pt x="40061" y="3066303"/>
                </a:lnTo>
                <a:lnTo>
                  <a:pt x="68705" y="3101020"/>
                </a:lnTo>
                <a:lnTo>
                  <a:pt x="103421" y="3129663"/>
                </a:lnTo>
                <a:lnTo>
                  <a:pt x="143267" y="3151291"/>
                </a:lnTo>
                <a:lnTo>
                  <a:pt x="187300" y="3164959"/>
                </a:lnTo>
                <a:lnTo>
                  <a:pt x="234575" y="3169725"/>
                </a:lnTo>
                <a:lnTo>
                  <a:pt x="1961424" y="3169725"/>
                </a:lnTo>
                <a:lnTo>
                  <a:pt x="2008700" y="3164959"/>
                </a:lnTo>
                <a:lnTo>
                  <a:pt x="2052732" y="3151291"/>
                </a:lnTo>
                <a:lnTo>
                  <a:pt x="2092578" y="3129663"/>
                </a:lnTo>
                <a:lnTo>
                  <a:pt x="2127294" y="3101020"/>
                </a:lnTo>
                <a:lnTo>
                  <a:pt x="2155938" y="3066303"/>
                </a:lnTo>
                <a:lnTo>
                  <a:pt x="2177566" y="3026457"/>
                </a:lnTo>
                <a:lnTo>
                  <a:pt x="2191234" y="2982425"/>
                </a:lnTo>
                <a:lnTo>
                  <a:pt x="2196000" y="2935150"/>
                </a:lnTo>
                <a:lnTo>
                  <a:pt x="2196000" y="234575"/>
                </a:lnTo>
                <a:lnTo>
                  <a:pt x="2191234" y="187300"/>
                </a:lnTo>
                <a:lnTo>
                  <a:pt x="2177566" y="143267"/>
                </a:lnTo>
                <a:lnTo>
                  <a:pt x="2155938" y="103421"/>
                </a:lnTo>
                <a:lnTo>
                  <a:pt x="2127294" y="68705"/>
                </a:lnTo>
                <a:lnTo>
                  <a:pt x="2092578" y="40061"/>
                </a:lnTo>
                <a:lnTo>
                  <a:pt x="2052732" y="18434"/>
                </a:lnTo>
                <a:lnTo>
                  <a:pt x="2008700" y="4765"/>
                </a:lnTo>
                <a:lnTo>
                  <a:pt x="196142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pPr algn="ctr"/>
            <a:r>
              <a:rPr lang="ru-RU" sz="28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3 110 </a:t>
            </a:r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 руб.</a:t>
            </a:r>
            <a:endParaRPr lang="ru-RU" sz="28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отчет</a:t>
            </a:r>
          </a:p>
          <a:p>
            <a:pPr algn="ctr"/>
            <a:endParaRPr lang="ru-RU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3 132 </a:t>
            </a:r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 руб.</a:t>
            </a:r>
          </a:p>
          <a:p>
            <a:pPr algn="ctr"/>
            <a:r>
              <a:rPr lang="ru-RU" sz="16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план</a:t>
            </a:r>
          </a:p>
          <a:p>
            <a:pPr algn="ctr"/>
            <a:endParaRPr lang="ru-RU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Исполнение плана</a:t>
            </a:r>
          </a:p>
          <a:p>
            <a:pPr algn="ctr"/>
            <a:r>
              <a:rPr lang="ru-RU" b="1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99,3%</a:t>
            </a:r>
            <a:endParaRPr i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object 36"/>
          <p:cNvSpPr/>
          <p:nvPr/>
        </p:nvSpPr>
        <p:spPr>
          <a:xfrm>
            <a:off x="3810000" y="2172207"/>
            <a:ext cx="2667000" cy="4570829"/>
          </a:xfrm>
          <a:custGeom>
            <a:avLst/>
            <a:gdLst/>
            <a:ahLst/>
            <a:cxnLst/>
            <a:rect l="l" t="t" r="r" b="b"/>
            <a:pathLst>
              <a:path w="2196465" h="3169920">
                <a:moveTo>
                  <a:pt x="1961424" y="0"/>
                </a:moveTo>
                <a:lnTo>
                  <a:pt x="234575" y="0"/>
                </a:lnTo>
                <a:lnTo>
                  <a:pt x="187300" y="4765"/>
                </a:lnTo>
                <a:lnTo>
                  <a:pt x="143267" y="18434"/>
                </a:lnTo>
                <a:lnTo>
                  <a:pt x="103421" y="40061"/>
                </a:lnTo>
                <a:lnTo>
                  <a:pt x="68705" y="68705"/>
                </a:lnTo>
                <a:lnTo>
                  <a:pt x="40061" y="103421"/>
                </a:lnTo>
                <a:lnTo>
                  <a:pt x="18434" y="143267"/>
                </a:lnTo>
                <a:lnTo>
                  <a:pt x="4765" y="187300"/>
                </a:lnTo>
                <a:lnTo>
                  <a:pt x="0" y="234575"/>
                </a:lnTo>
                <a:lnTo>
                  <a:pt x="0" y="2935150"/>
                </a:lnTo>
                <a:lnTo>
                  <a:pt x="4765" y="2982425"/>
                </a:lnTo>
                <a:lnTo>
                  <a:pt x="18434" y="3026457"/>
                </a:lnTo>
                <a:lnTo>
                  <a:pt x="40061" y="3066303"/>
                </a:lnTo>
                <a:lnTo>
                  <a:pt x="68705" y="3101020"/>
                </a:lnTo>
                <a:lnTo>
                  <a:pt x="103421" y="3129663"/>
                </a:lnTo>
                <a:lnTo>
                  <a:pt x="143267" y="3151291"/>
                </a:lnTo>
                <a:lnTo>
                  <a:pt x="187300" y="3164959"/>
                </a:lnTo>
                <a:lnTo>
                  <a:pt x="234575" y="3169725"/>
                </a:lnTo>
                <a:lnTo>
                  <a:pt x="1961424" y="3169725"/>
                </a:lnTo>
                <a:lnTo>
                  <a:pt x="2008700" y="3164959"/>
                </a:lnTo>
                <a:lnTo>
                  <a:pt x="2052732" y="3151291"/>
                </a:lnTo>
                <a:lnTo>
                  <a:pt x="2092578" y="3129663"/>
                </a:lnTo>
                <a:lnTo>
                  <a:pt x="2127294" y="3101020"/>
                </a:lnTo>
                <a:lnTo>
                  <a:pt x="2155938" y="3066303"/>
                </a:lnTo>
                <a:lnTo>
                  <a:pt x="2177566" y="3026457"/>
                </a:lnTo>
                <a:lnTo>
                  <a:pt x="2191234" y="2982425"/>
                </a:lnTo>
                <a:lnTo>
                  <a:pt x="2196000" y="2935150"/>
                </a:lnTo>
                <a:lnTo>
                  <a:pt x="2196000" y="234575"/>
                </a:lnTo>
                <a:lnTo>
                  <a:pt x="2191234" y="187300"/>
                </a:lnTo>
                <a:lnTo>
                  <a:pt x="2177566" y="143267"/>
                </a:lnTo>
                <a:lnTo>
                  <a:pt x="2155938" y="103421"/>
                </a:lnTo>
                <a:lnTo>
                  <a:pt x="2127294" y="68705"/>
                </a:lnTo>
                <a:lnTo>
                  <a:pt x="2092578" y="40061"/>
                </a:lnTo>
                <a:lnTo>
                  <a:pt x="2052732" y="18434"/>
                </a:lnTo>
                <a:lnTo>
                  <a:pt x="2008700" y="4765"/>
                </a:lnTo>
                <a:lnTo>
                  <a:pt x="196142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pPr algn="ctr"/>
            <a:r>
              <a:rPr lang="ru-RU" sz="28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3 404 </a:t>
            </a:r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 руб.</a:t>
            </a:r>
            <a:endParaRPr lang="ru-RU" sz="28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отчет</a:t>
            </a:r>
          </a:p>
          <a:p>
            <a:pPr algn="ctr"/>
            <a:endParaRPr lang="ru-RU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3 502 </a:t>
            </a:r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 руб.</a:t>
            </a:r>
            <a:endParaRPr lang="ru-RU" sz="24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план</a:t>
            </a:r>
          </a:p>
          <a:p>
            <a:pPr algn="ctr"/>
            <a:endParaRPr lang="ru-RU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Исполнение плана </a:t>
            </a:r>
          </a:p>
          <a:p>
            <a:pPr algn="ctr"/>
            <a:r>
              <a:rPr lang="ru-RU" b="1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97,2%</a:t>
            </a:r>
            <a:endParaRPr i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521363995"/>
              </p:ext>
            </p:extLst>
          </p:nvPr>
        </p:nvGraphicFramePr>
        <p:xfrm>
          <a:off x="761328" y="4902228"/>
          <a:ext cx="2413448" cy="1955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162781897"/>
              </p:ext>
            </p:extLst>
          </p:nvPr>
        </p:nvGraphicFramePr>
        <p:xfrm>
          <a:off x="3936777" y="4902228"/>
          <a:ext cx="2413448" cy="1955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27016" y="4853261"/>
            <a:ext cx="15392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Факт 2023-2025 годов</a:t>
            </a:r>
            <a:endParaRPr lang="ru-RU" sz="10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0" y="4853260"/>
            <a:ext cx="15392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Факт 2023-2025 годов</a:t>
            </a:r>
            <a:endParaRPr lang="ru-RU" sz="10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1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29000" y="1066801"/>
            <a:ext cx="3160903" cy="5334000"/>
          </a:xfrm>
          <a:custGeom>
            <a:avLst/>
            <a:gdLst/>
            <a:ahLst/>
            <a:cxnLst/>
            <a:rect l="l" t="t" r="r" b="b"/>
            <a:pathLst>
              <a:path w="2968625" h="4906645">
                <a:moveTo>
                  <a:pt x="0" y="187140"/>
                </a:moveTo>
                <a:lnTo>
                  <a:pt x="6684" y="137391"/>
                </a:lnTo>
                <a:lnTo>
                  <a:pt x="25550" y="92687"/>
                </a:lnTo>
                <a:lnTo>
                  <a:pt x="54812" y="54812"/>
                </a:lnTo>
                <a:lnTo>
                  <a:pt x="92687" y="25550"/>
                </a:lnTo>
                <a:lnTo>
                  <a:pt x="137391" y="6684"/>
                </a:lnTo>
                <a:lnTo>
                  <a:pt x="187140" y="0"/>
                </a:lnTo>
                <a:lnTo>
                  <a:pt x="2780979" y="0"/>
                </a:lnTo>
                <a:lnTo>
                  <a:pt x="2830728" y="6684"/>
                </a:lnTo>
                <a:lnTo>
                  <a:pt x="2875432" y="25550"/>
                </a:lnTo>
                <a:lnTo>
                  <a:pt x="2913307" y="54812"/>
                </a:lnTo>
                <a:lnTo>
                  <a:pt x="2942569" y="92687"/>
                </a:lnTo>
                <a:lnTo>
                  <a:pt x="2961435" y="137391"/>
                </a:lnTo>
                <a:lnTo>
                  <a:pt x="2968120" y="187140"/>
                </a:lnTo>
                <a:lnTo>
                  <a:pt x="2968120" y="4719136"/>
                </a:lnTo>
                <a:lnTo>
                  <a:pt x="2961435" y="4768885"/>
                </a:lnTo>
                <a:lnTo>
                  <a:pt x="2942569" y="4813589"/>
                </a:lnTo>
                <a:lnTo>
                  <a:pt x="2913307" y="4851464"/>
                </a:lnTo>
                <a:lnTo>
                  <a:pt x="2875432" y="4880726"/>
                </a:lnTo>
                <a:lnTo>
                  <a:pt x="2830728" y="4899592"/>
                </a:lnTo>
                <a:lnTo>
                  <a:pt x="2780979" y="4906277"/>
                </a:lnTo>
                <a:lnTo>
                  <a:pt x="187140" y="4906277"/>
                </a:lnTo>
                <a:lnTo>
                  <a:pt x="137391" y="4899592"/>
                </a:lnTo>
                <a:lnTo>
                  <a:pt x="92687" y="4880726"/>
                </a:lnTo>
                <a:lnTo>
                  <a:pt x="54812" y="4851464"/>
                </a:lnTo>
                <a:lnTo>
                  <a:pt x="25550" y="4813589"/>
                </a:lnTo>
                <a:lnTo>
                  <a:pt x="6684" y="4768885"/>
                </a:lnTo>
                <a:lnTo>
                  <a:pt x="0" y="4719136"/>
                </a:lnTo>
                <a:lnTo>
                  <a:pt x="0" y="187140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76200" y="1066801"/>
            <a:ext cx="3276599" cy="5334000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2017" y="152400"/>
            <a:ext cx="682788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latin typeface="Arial" pitchFamily="34" charset="0"/>
                <a:cs typeface="Arial" pitchFamily="34" charset="0"/>
              </a:rPr>
              <a:t>Структура доходов бюджета</a:t>
            </a:r>
            <a:br>
              <a:rPr lang="ru-RU" sz="2400" b="1" spc="-5" dirty="0" smtClean="0">
                <a:latin typeface="Arial" pitchFamily="34" charset="0"/>
                <a:cs typeface="Arial" pitchFamily="34" charset="0"/>
              </a:rPr>
            </a:br>
            <a:r>
              <a:rPr lang="ru-RU" sz="2400" spc="-5" dirty="0" smtClean="0">
                <a:latin typeface="Arial" pitchFamily="34" charset="0"/>
                <a:cs typeface="Arial" pitchFamily="34" charset="0"/>
              </a:rPr>
              <a:t>Брянский муниципальный район</a:t>
            </a:r>
            <a:endParaRPr sz="2400" spc="-2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02087" y="1066801"/>
            <a:ext cx="3086013" cy="5334000"/>
          </a:xfrm>
          <a:custGeom>
            <a:avLst/>
            <a:gdLst/>
            <a:ahLst/>
            <a:cxnLst/>
            <a:rect l="l" t="t" r="r" b="b"/>
            <a:pathLst>
              <a:path w="2968625" h="4906645">
                <a:moveTo>
                  <a:pt x="0" y="195778"/>
                </a:moveTo>
                <a:lnTo>
                  <a:pt x="5170" y="150888"/>
                </a:lnTo>
                <a:lnTo>
                  <a:pt x="19899" y="109680"/>
                </a:lnTo>
                <a:lnTo>
                  <a:pt x="43010" y="73329"/>
                </a:lnTo>
                <a:lnTo>
                  <a:pt x="73329" y="43010"/>
                </a:lnTo>
                <a:lnTo>
                  <a:pt x="109680" y="19899"/>
                </a:lnTo>
                <a:lnTo>
                  <a:pt x="150888" y="5170"/>
                </a:lnTo>
                <a:lnTo>
                  <a:pt x="195779" y="0"/>
                </a:lnTo>
                <a:lnTo>
                  <a:pt x="2772341" y="0"/>
                </a:lnTo>
                <a:lnTo>
                  <a:pt x="2817231" y="5170"/>
                </a:lnTo>
                <a:lnTo>
                  <a:pt x="2858439" y="19899"/>
                </a:lnTo>
                <a:lnTo>
                  <a:pt x="2894790" y="43010"/>
                </a:lnTo>
                <a:lnTo>
                  <a:pt x="2925109" y="73329"/>
                </a:lnTo>
                <a:lnTo>
                  <a:pt x="2948220" y="109680"/>
                </a:lnTo>
                <a:lnTo>
                  <a:pt x="2962949" y="150888"/>
                </a:lnTo>
                <a:lnTo>
                  <a:pt x="2968120" y="195778"/>
                </a:lnTo>
                <a:lnTo>
                  <a:pt x="2968120" y="4710498"/>
                </a:lnTo>
                <a:lnTo>
                  <a:pt x="2962949" y="4755388"/>
                </a:lnTo>
                <a:lnTo>
                  <a:pt x="2948220" y="4796596"/>
                </a:lnTo>
                <a:lnTo>
                  <a:pt x="2925109" y="4832947"/>
                </a:lnTo>
                <a:lnTo>
                  <a:pt x="2894790" y="4863266"/>
                </a:lnTo>
                <a:lnTo>
                  <a:pt x="2858439" y="4886377"/>
                </a:lnTo>
                <a:lnTo>
                  <a:pt x="2817231" y="4901106"/>
                </a:lnTo>
                <a:lnTo>
                  <a:pt x="2772341" y="4906277"/>
                </a:lnTo>
                <a:lnTo>
                  <a:pt x="195779" y="4906277"/>
                </a:lnTo>
                <a:lnTo>
                  <a:pt x="150888" y="4901106"/>
                </a:lnTo>
                <a:lnTo>
                  <a:pt x="109680" y="4886377"/>
                </a:lnTo>
                <a:lnTo>
                  <a:pt x="73329" y="4863266"/>
                </a:lnTo>
                <a:lnTo>
                  <a:pt x="43010" y="4832947"/>
                </a:lnTo>
                <a:lnTo>
                  <a:pt x="19899" y="4796596"/>
                </a:lnTo>
                <a:lnTo>
                  <a:pt x="5170" y="4755388"/>
                </a:lnTo>
                <a:lnTo>
                  <a:pt x="0" y="4710498"/>
                </a:lnTo>
                <a:lnTo>
                  <a:pt x="0" y="195778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511230" y="1117497"/>
            <a:ext cx="2674995" cy="9002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600" b="1" spc="-10" dirty="0" smtClean="0">
                <a:solidFill>
                  <a:srgbClr val="4756A0"/>
                </a:solidFill>
                <a:latin typeface="Arial"/>
                <a:cs typeface="Arial"/>
              </a:rPr>
              <a:t>798,3</a:t>
            </a:r>
            <a:r>
              <a:rPr lang="ru-RU" sz="1400" b="1" spc="-10" dirty="0" smtClean="0">
                <a:solidFill>
                  <a:srgbClr val="4756A0"/>
                </a:solidFill>
                <a:latin typeface="Arial"/>
                <a:cs typeface="Arial"/>
              </a:rPr>
              <a:t> </a:t>
            </a:r>
            <a:r>
              <a:rPr lang="ru-RU" sz="1400" spc="-10" dirty="0" smtClean="0">
                <a:solidFill>
                  <a:srgbClr val="4756A0"/>
                </a:solidFill>
                <a:latin typeface="Arial"/>
                <a:cs typeface="Arial"/>
              </a:rPr>
              <a:t>млн.руб.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spc="-10" dirty="0" smtClean="0">
                <a:solidFill>
                  <a:srgbClr val="4756A0"/>
                </a:solidFill>
                <a:latin typeface="Arial"/>
                <a:cs typeface="Arial"/>
              </a:rPr>
              <a:t>Налоговые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spc="-10" dirty="0" smtClean="0">
                <a:solidFill>
                  <a:srgbClr val="4756A0"/>
                </a:solidFill>
                <a:latin typeface="Arial"/>
                <a:cs typeface="Arial"/>
              </a:rPr>
              <a:t>доходы              25,7%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07697" y="4984110"/>
            <a:ext cx="1221105" cy="312906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208279" marR="5080" indent="-196215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Налог, взимаемый в связи с</a:t>
            </a:r>
          </a:p>
          <a:p>
            <a:pPr marL="208279" marR="5080" indent="-196215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применением патентной </a:t>
            </a:r>
          </a:p>
          <a:p>
            <a:pPr marL="208279" marR="5080" indent="-196215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системы налогообложения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07697" y="2404363"/>
            <a:ext cx="1348040" cy="210314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86360" marR="5080" indent="-74295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Налог на доходы</a:t>
            </a:r>
          </a:p>
          <a:p>
            <a:pPr marL="86360" marR="5080" indent="-74295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физических лиц</a:t>
            </a:r>
            <a:endParaRPr sz="600" dirty="0">
              <a:latin typeface="Arial"/>
              <a:cs typeface="Arial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811891" y="4439985"/>
            <a:ext cx="1588910" cy="612648"/>
            <a:chOff x="4800600" y="4187952"/>
            <a:chExt cx="1710055" cy="685800"/>
          </a:xfrm>
        </p:grpSpPr>
        <p:sp>
          <p:nvSpPr>
            <p:cNvPr id="37" name="object 37"/>
            <p:cNvSpPr/>
            <p:nvPr/>
          </p:nvSpPr>
          <p:spPr>
            <a:xfrm flipH="1">
              <a:off x="4800600" y="4187952"/>
              <a:ext cx="155460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8" name="object 38"/>
            <p:cNvSpPr/>
            <p:nvPr/>
          </p:nvSpPr>
          <p:spPr>
            <a:xfrm>
              <a:off x="4956060" y="4187952"/>
              <a:ext cx="1554595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39" name="object 39"/>
          <p:cNvGrpSpPr/>
          <p:nvPr/>
        </p:nvGrpSpPr>
        <p:grpSpPr>
          <a:xfrm>
            <a:off x="4800600" y="3361404"/>
            <a:ext cx="1600201" cy="637033"/>
            <a:chOff x="4843591" y="3249167"/>
            <a:chExt cx="1667063" cy="685800"/>
          </a:xfrm>
        </p:grpSpPr>
        <p:sp>
          <p:nvSpPr>
            <p:cNvPr id="40" name="object 40"/>
            <p:cNvSpPr/>
            <p:nvPr/>
          </p:nvSpPr>
          <p:spPr>
            <a:xfrm>
              <a:off x="4843591" y="3249167"/>
              <a:ext cx="419099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1" name="object 41"/>
            <p:cNvSpPr/>
            <p:nvPr/>
          </p:nvSpPr>
          <p:spPr>
            <a:xfrm>
              <a:off x="5262690" y="3249167"/>
              <a:ext cx="1247964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448305" y="4578333"/>
            <a:ext cx="828864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4,6 млн.руб.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6,8</a:t>
            </a:r>
            <a:r>
              <a:rPr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%</a:t>
            </a:r>
            <a:endParaRPr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500782" y="3507432"/>
            <a:ext cx="742950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13,2 млн.руб.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19,7</a:t>
            </a:r>
            <a:r>
              <a:rPr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%</a:t>
            </a:r>
            <a:endParaRPr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456315" y="4656754"/>
            <a:ext cx="1110615" cy="210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0650">
              <a:lnSpc>
                <a:spcPct val="100000"/>
              </a:lnSpc>
              <a:spcBef>
                <a:spcPts val="10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Штрафы, санкции,</a:t>
            </a:r>
          </a:p>
          <a:p>
            <a:pPr marL="12700" marR="5080" indent="120650">
              <a:lnSpc>
                <a:spcPct val="100000"/>
              </a:lnSpc>
              <a:spcBef>
                <a:spcPts val="10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возмещение ущерба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429000" y="3463844"/>
            <a:ext cx="1066800" cy="41549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Доходы от продажи</a:t>
            </a:r>
          </a:p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материальных и </a:t>
            </a:r>
          </a:p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нематериальных</a:t>
            </a:r>
          </a:p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активов</a:t>
            </a:r>
            <a:endParaRPr sz="600" b="1" dirty="0">
              <a:solidFill>
                <a:srgbClr val="4756A0"/>
              </a:solidFill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429000" y="2286000"/>
            <a:ext cx="1263015" cy="518091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Доходы от использования</a:t>
            </a:r>
          </a:p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имущества, находящегося </a:t>
            </a:r>
          </a:p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в государственной и </a:t>
            </a:r>
          </a:p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муниципальной </a:t>
            </a:r>
          </a:p>
          <a:p>
            <a:pPr marL="12700" marR="5080" indent="120650">
              <a:lnSpc>
                <a:spcPts val="700"/>
              </a:lnSpc>
              <a:spcBef>
                <a:spcPts val="14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собственности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819473" y="2294626"/>
            <a:ext cx="75417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Субвенции бюджетам бюджетной системы РФ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786272" y="3170326"/>
            <a:ext cx="90992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600" b="1" spc="-35" dirty="0" smtClean="0">
                <a:solidFill>
                  <a:srgbClr val="4756A0"/>
                </a:solidFill>
                <a:latin typeface="Arial"/>
                <a:cs typeface="Arial"/>
              </a:rPr>
              <a:t>Субсидии бюджетам бюджетной системы РФ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786538" y="3987517"/>
            <a:ext cx="75417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600" b="1" spc="-35" dirty="0" smtClean="0">
                <a:solidFill>
                  <a:srgbClr val="4756A0"/>
                </a:solidFill>
                <a:latin typeface="Arial"/>
                <a:cs typeface="Arial"/>
              </a:rPr>
              <a:t>Иные межбюджетные трансферты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823919" y="5679836"/>
            <a:ext cx="87228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600" b="1" spc="-35" dirty="0" smtClean="0">
                <a:solidFill>
                  <a:srgbClr val="4756A0"/>
                </a:solidFill>
                <a:latin typeface="Arial"/>
                <a:cs typeface="Arial"/>
              </a:rPr>
              <a:t>Дотации бюджетам бюджетной системы РФ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70" name="object 26"/>
          <p:cNvSpPr txBox="1"/>
          <p:nvPr/>
        </p:nvSpPr>
        <p:spPr>
          <a:xfrm>
            <a:off x="4800600" y="2286000"/>
            <a:ext cx="1219200" cy="559127"/>
          </a:xfrm>
          <a:prstGeom prst="rect">
            <a:avLst/>
          </a:prstGeom>
          <a:solidFill>
            <a:srgbClr val="4756A0"/>
          </a:solidFill>
        </p:spPr>
        <p:txBody>
          <a:bodyPr vert="horz" wrap="square" lIns="0" tIns="66040" rIns="0" bIns="0" rtlCol="0">
            <a:spAutoFit/>
          </a:bodyPr>
          <a:lstStyle/>
          <a:p>
            <a:pPr marL="96520">
              <a:lnSpc>
                <a:spcPct val="200000"/>
              </a:lnSpc>
            </a:pPr>
            <a:r>
              <a:rPr lang="ru-RU" sz="800" dirty="0" smtClean="0">
                <a:solidFill>
                  <a:srgbClr val="4756A0"/>
                </a:solidFill>
                <a:latin typeface="Microsoft Sans Serif"/>
                <a:cs typeface="Microsoft Sans Serif"/>
              </a:rPr>
              <a:t>5</a:t>
            </a:r>
            <a:r>
              <a:rPr sz="800" dirty="0" smtClean="0">
                <a:solidFill>
                  <a:srgbClr val="4756A0"/>
                </a:solidFill>
                <a:latin typeface="Microsoft Sans Serif"/>
                <a:cs typeface="Microsoft Sans Serif"/>
              </a:rPr>
              <a:t>7</a:t>
            </a:r>
            <a:r>
              <a:rPr lang="ru-RU" sz="800" dirty="0" smtClean="0">
                <a:solidFill>
                  <a:srgbClr val="4756A0"/>
                </a:solidFill>
                <a:latin typeface="Microsoft Sans Serif"/>
                <a:cs typeface="Microsoft Sans Serif"/>
              </a:rPr>
              <a:t>,</a:t>
            </a:r>
            <a:r>
              <a:rPr sz="800" dirty="0" smtClean="0">
                <a:solidFill>
                  <a:srgbClr val="4756A0"/>
                </a:solidFill>
                <a:latin typeface="Microsoft Sans Serif"/>
                <a:cs typeface="Microsoft Sans Serif"/>
              </a:rPr>
              <a:t>1</a:t>
            </a:r>
            <a:endParaRPr lang="ru-RU" sz="800" dirty="0" smtClean="0">
              <a:solidFill>
                <a:srgbClr val="4756A0"/>
              </a:solidFill>
              <a:latin typeface="Microsoft Sans Serif"/>
              <a:cs typeface="Microsoft Sans Serif"/>
            </a:endParaRPr>
          </a:p>
          <a:p>
            <a:pPr marL="96520">
              <a:lnSpc>
                <a:spcPct val="200000"/>
              </a:lnSpc>
            </a:pPr>
            <a:r>
              <a:rPr sz="800" dirty="0" smtClean="0">
                <a:solidFill>
                  <a:srgbClr val="4756A0"/>
                </a:solidFill>
                <a:latin typeface="Microsoft Sans Serif"/>
                <a:cs typeface="Microsoft Sans Serif"/>
              </a:rPr>
              <a:t>%</a:t>
            </a:r>
            <a:endParaRPr sz="800" dirty="0">
              <a:latin typeface="Microsoft Sans Serif"/>
              <a:cs typeface="Microsoft Sans Serif"/>
            </a:endParaRPr>
          </a:p>
        </p:txBody>
      </p:sp>
      <p:sp>
        <p:nvSpPr>
          <p:cNvPr id="71" name="object 26"/>
          <p:cNvSpPr txBox="1"/>
          <p:nvPr/>
        </p:nvSpPr>
        <p:spPr>
          <a:xfrm>
            <a:off x="6019801" y="2286000"/>
            <a:ext cx="381000" cy="559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0" tIns="66040" rIns="0" bIns="0" rtlCol="0">
            <a:spAutoFit/>
          </a:bodyPr>
          <a:lstStyle/>
          <a:p>
            <a:pPr marL="96520">
              <a:lnSpc>
                <a:spcPct val="200000"/>
              </a:lnSpc>
            </a:pPr>
            <a:endParaRPr lang="ru-RU" sz="800" dirty="0" smtClean="0">
              <a:solidFill>
                <a:sysClr val="windowText" lastClr="000000"/>
              </a:solidFill>
              <a:latin typeface="Microsoft Sans Serif"/>
              <a:cs typeface="Microsoft Sans Serif"/>
            </a:endParaRPr>
          </a:p>
          <a:p>
            <a:pPr marL="96520">
              <a:lnSpc>
                <a:spcPct val="200000"/>
              </a:lnSpc>
            </a:pPr>
            <a:endParaRPr sz="800" dirty="0">
              <a:solidFill>
                <a:sysClr val="windowText" lastClr="000000"/>
              </a:solidFill>
              <a:latin typeface="Microsoft Sans Serif"/>
              <a:cs typeface="Microsoft Sans Serif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143500" y="2351354"/>
            <a:ext cx="876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47,9 млн.руб.</a:t>
            </a:r>
          </a:p>
          <a:p>
            <a:pPr algn="ctr"/>
            <a:r>
              <a:rPr lang="ru-RU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71,6%</a:t>
            </a:r>
            <a:endParaRPr lang="ru-RU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object 26"/>
          <p:cNvSpPr txBox="1"/>
          <p:nvPr/>
        </p:nvSpPr>
        <p:spPr>
          <a:xfrm>
            <a:off x="7696200" y="2286000"/>
            <a:ext cx="1066800" cy="559127"/>
          </a:xfrm>
          <a:prstGeom prst="rect">
            <a:avLst/>
          </a:prstGeom>
          <a:solidFill>
            <a:srgbClr val="4756A0"/>
          </a:solidFill>
        </p:spPr>
        <p:txBody>
          <a:bodyPr vert="horz" wrap="square" lIns="0" tIns="66040" rIns="0" bIns="0" rtlCol="0">
            <a:spAutoFit/>
          </a:bodyPr>
          <a:lstStyle/>
          <a:p>
            <a:pPr marL="96520">
              <a:lnSpc>
                <a:spcPct val="200000"/>
              </a:lnSpc>
            </a:pPr>
            <a:endParaRPr lang="ru-RU" sz="800" dirty="0" smtClean="0">
              <a:solidFill>
                <a:schemeClr val="bg1"/>
              </a:solidFill>
              <a:latin typeface="Microsoft Sans Serif"/>
              <a:cs typeface="Microsoft Sans Serif"/>
            </a:endParaRPr>
          </a:p>
          <a:p>
            <a:pPr marL="96520">
              <a:lnSpc>
                <a:spcPct val="200000"/>
              </a:lnSpc>
            </a:pPr>
            <a:endParaRPr sz="800" dirty="0">
              <a:solidFill>
                <a:schemeClr val="bg1"/>
              </a:solidFill>
              <a:latin typeface="Microsoft Sans Serif"/>
              <a:cs typeface="Microsoft Sans Serif"/>
            </a:endParaRPr>
          </a:p>
        </p:txBody>
      </p:sp>
      <p:sp>
        <p:nvSpPr>
          <p:cNvPr id="74" name="object 26"/>
          <p:cNvSpPr txBox="1"/>
          <p:nvPr/>
        </p:nvSpPr>
        <p:spPr>
          <a:xfrm>
            <a:off x="8763000" y="2286000"/>
            <a:ext cx="838200" cy="559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0" tIns="66040" rIns="0" bIns="0" rtlCol="0">
            <a:spAutoFit/>
          </a:bodyPr>
          <a:lstStyle/>
          <a:p>
            <a:pPr marL="96520">
              <a:lnSpc>
                <a:spcPct val="200000"/>
              </a:lnSpc>
            </a:pPr>
            <a:endParaRPr lang="ru-RU" sz="800" dirty="0" smtClean="0">
              <a:solidFill>
                <a:sysClr val="windowText" lastClr="000000"/>
              </a:solidFill>
              <a:latin typeface="Microsoft Sans Serif"/>
              <a:cs typeface="Microsoft Sans Serif"/>
            </a:endParaRPr>
          </a:p>
          <a:p>
            <a:pPr marL="96520">
              <a:lnSpc>
                <a:spcPct val="200000"/>
              </a:lnSpc>
            </a:pPr>
            <a:endParaRPr sz="800" dirty="0">
              <a:solidFill>
                <a:sysClr val="windowText" lastClr="000000"/>
              </a:solidFill>
              <a:latin typeface="Microsoft Sans Serif"/>
              <a:cs typeface="Microsoft Sans Serif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737898" y="2351354"/>
            <a:ext cx="1101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1 157,6 млн.руб.</a:t>
            </a:r>
          </a:p>
          <a:p>
            <a:pPr algn="ctr"/>
            <a:r>
              <a:rPr lang="ru-RU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51,6%</a:t>
            </a:r>
            <a:endParaRPr lang="ru-RU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object 26"/>
          <p:cNvSpPr txBox="1"/>
          <p:nvPr/>
        </p:nvSpPr>
        <p:spPr>
          <a:xfrm>
            <a:off x="7696200" y="3071764"/>
            <a:ext cx="762000" cy="559127"/>
          </a:xfrm>
          <a:prstGeom prst="rect">
            <a:avLst/>
          </a:prstGeom>
          <a:solidFill>
            <a:srgbClr val="4756A0"/>
          </a:solidFill>
        </p:spPr>
        <p:txBody>
          <a:bodyPr vert="horz" wrap="square" lIns="0" tIns="66040" rIns="0" bIns="0" rtlCol="0">
            <a:spAutoFit/>
          </a:bodyPr>
          <a:lstStyle/>
          <a:p>
            <a:pPr marL="96520">
              <a:lnSpc>
                <a:spcPct val="200000"/>
              </a:lnSpc>
            </a:pPr>
            <a:endParaRPr lang="ru-RU" sz="800" dirty="0" smtClean="0">
              <a:latin typeface="Microsoft Sans Serif"/>
              <a:cs typeface="Microsoft Sans Serif"/>
            </a:endParaRPr>
          </a:p>
          <a:p>
            <a:pPr marL="96520">
              <a:lnSpc>
                <a:spcPct val="200000"/>
              </a:lnSpc>
            </a:pPr>
            <a:endParaRPr sz="800" dirty="0">
              <a:latin typeface="Microsoft Sans Serif"/>
              <a:cs typeface="Microsoft Sans Serif"/>
            </a:endParaRPr>
          </a:p>
        </p:txBody>
      </p:sp>
      <p:sp>
        <p:nvSpPr>
          <p:cNvPr id="77" name="object 26"/>
          <p:cNvSpPr txBox="1"/>
          <p:nvPr/>
        </p:nvSpPr>
        <p:spPr>
          <a:xfrm>
            <a:off x="8458200" y="3086947"/>
            <a:ext cx="1143000" cy="559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0" tIns="66040" rIns="0" bIns="0" rtlCol="0">
            <a:spAutoFit/>
          </a:bodyPr>
          <a:lstStyle/>
          <a:p>
            <a:pPr marL="96520">
              <a:lnSpc>
                <a:spcPct val="200000"/>
              </a:lnSpc>
            </a:pPr>
            <a:endParaRPr lang="ru-RU" sz="800" dirty="0" smtClean="0">
              <a:solidFill>
                <a:sysClr val="windowText" lastClr="000000"/>
              </a:solidFill>
              <a:latin typeface="Microsoft Sans Serif"/>
              <a:cs typeface="Microsoft Sans Serif"/>
            </a:endParaRPr>
          </a:p>
          <a:p>
            <a:pPr marL="96520">
              <a:lnSpc>
                <a:spcPct val="200000"/>
              </a:lnSpc>
            </a:pPr>
            <a:endParaRPr sz="800" dirty="0">
              <a:solidFill>
                <a:sysClr val="windowText" lastClr="000000"/>
              </a:solidFill>
              <a:latin typeface="Microsoft Sans Serif"/>
              <a:cs typeface="Microsoft Sans Serif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572500" y="3192127"/>
            <a:ext cx="914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856,5 млн.руб.</a:t>
            </a:r>
          </a:p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38,2%</a:t>
            </a:r>
            <a:endParaRPr lang="ru-RU" sz="8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1" name="object 36"/>
          <p:cNvGrpSpPr/>
          <p:nvPr/>
        </p:nvGrpSpPr>
        <p:grpSpPr>
          <a:xfrm>
            <a:off x="7696200" y="5510970"/>
            <a:ext cx="1905000" cy="609600"/>
            <a:chOff x="4843589" y="4187952"/>
            <a:chExt cx="1667066" cy="685800"/>
          </a:xfrm>
        </p:grpSpPr>
        <p:sp>
          <p:nvSpPr>
            <p:cNvPr id="82" name="object 37"/>
            <p:cNvSpPr/>
            <p:nvPr/>
          </p:nvSpPr>
          <p:spPr>
            <a:xfrm flipH="1">
              <a:off x="4843589" y="4187952"/>
              <a:ext cx="85727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3" name="object 38"/>
            <p:cNvSpPr/>
            <p:nvPr/>
          </p:nvSpPr>
          <p:spPr>
            <a:xfrm>
              <a:off x="4910274" y="4187952"/>
              <a:ext cx="1600381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8362736" y="565225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23,8 млн.руб.</a:t>
            </a:r>
          </a:p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1,1%</a:t>
            </a:r>
            <a:endParaRPr lang="ru-RU" sz="8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5" name="object 39"/>
          <p:cNvGrpSpPr/>
          <p:nvPr/>
        </p:nvGrpSpPr>
        <p:grpSpPr>
          <a:xfrm>
            <a:off x="7696200" y="3879342"/>
            <a:ext cx="1905000" cy="609600"/>
            <a:chOff x="4843591" y="3249167"/>
            <a:chExt cx="1667063" cy="685800"/>
          </a:xfrm>
        </p:grpSpPr>
        <p:sp>
          <p:nvSpPr>
            <p:cNvPr id="86" name="object 40"/>
            <p:cNvSpPr/>
            <p:nvPr/>
          </p:nvSpPr>
          <p:spPr>
            <a:xfrm>
              <a:off x="4843591" y="3249167"/>
              <a:ext cx="266730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7" name="object 41"/>
            <p:cNvSpPr/>
            <p:nvPr/>
          </p:nvSpPr>
          <p:spPr>
            <a:xfrm>
              <a:off x="5043639" y="3249167"/>
              <a:ext cx="1467015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8326074" y="4021723"/>
            <a:ext cx="933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156,9 млн.руб.</a:t>
            </a:r>
          </a:p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6,9%</a:t>
            </a:r>
            <a:endParaRPr lang="ru-RU" sz="8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9" name="object 36"/>
          <p:cNvGrpSpPr/>
          <p:nvPr/>
        </p:nvGrpSpPr>
        <p:grpSpPr>
          <a:xfrm>
            <a:off x="1524000" y="3024137"/>
            <a:ext cx="1661337" cy="612648"/>
            <a:chOff x="4843591" y="4187952"/>
            <a:chExt cx="1667064" cy="685800"/>
          </a:xfrm>
        </p:grpSpPr>
        <p:sp>
          <p:nvSpPr>
            <p:cNvPr id="90" name="object 37"/>
            <p:cNvSpPr/>
            <p:nvPr/>
          </p:nvSpPr>
          <p:spPr>
            <a:xfrm>
              <a:off x="4843591" y="4187952"/>
              <a:ext cx="251601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1" name="object 38"/>
            <p:cNvSpPr/>
            <p:nvPr/>
          </p:nvSpPr>
          <p:spPr>
            <a:xfrm>
              <a:off x="5095192" y="4187952"/>
              <a:ext cx="1415463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1988398" y="3125290"/>
            <a:ext cx="840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34,3 млн.руб.</a:t>
            </a:r>
          </a:p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4,3%</a:t>
            </a:r>
            <a:endParaRPr lang="ru-RU" sz="8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3" name="object 36"/>
          <p:cNvGrpSpPr/>
          <p:nvPr/>
        </p:nvGrpSpPr>
        <p:grpSpPr>
          <a:xfrm>
            <a:off x="1520332" y="3886200"/>
            <a:ext cx="1654502" cy="609600"/>
            <a:chOff x="4843592" y="4187952"/>
            <a:chExt cx="1667063" cy="685800"/>
          </a:xfrm>
        </p:grpSpPr>
        <p:sp>
          <p:nvSpPr>
            <p:cNvPr id="95" name="object 38"/>
            <p:cNvSpPr/>
            <p:nvPr/>
          </p:nvSpPr>
          <p:spPr>
            <a:xfrm>
              <a:off x="5011325" y="4187952"/>
              <a:ext cx="1499330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4" name="object 37"/>
            <p:cNvSpPr/>
            <p:nvPr/>
          </p:nvSpPr>
          <p:spPr>
            <a:xfrm>
              <a:off x="4843592" y="4187952"/>
              <a:ext cx="167733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6" name="Прямоугольник 95"/>
          <p:cNvSpPr/>
          <p:nvPr/>
        </p:nvSpPr>
        <p:spPr>
          <a:xfrm>
            <a:off x="1967448" y="4021723"/>
            <a:ext cx="8819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29,4 млн.руб.</a:t>
            </a:r>
          </a:p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3,7%</a:t>
            </a:r>
            <a:endParaRPr lang="ru-RU" sz="8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7" name="object 36"/>
          <p:cNvGrpSpPr/>
          <p:nvPr/>
        </p:nvGrpSpPr>
        <p:grpSpPr>
          <a:xfrm>
            <a:off x="1520332" y="2213318"/>
            <a:ext cx="1657041" cy="609600"/>
            <a:chOff x="4843592" y="4187952"/>
            <a:chExt cx="1667063" cy="685800"/>
          </a:xfrm>
        </p:grpSpPr>
        <p:sp>
          <p:nvSpPr>
            <p:cNvPr id="98" name="object 38"/>
            <p:cNvSpPr/>
            <p:nvPr/>
          </p:nvSpPr>
          <p:spPr>
            <a:xfrm>
              <a:off x="5011325" y="4187952"/>
              <a:ext cx="1499330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9" name="object 37"/>
            <p:cNvSpPr/>
            <p:nvPr/>
          </p:nvSpPr>
          <p:spPr>
            <a:xfrm>
              <a:off x="4843592" y="4187952"/>
              <a:ext cx="1337129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01" name="Прямоугольник 100"/>
          <p:cNvSpPr/>
          <p:nvPr/>
        </p:nvSpPr>
        <p:spPr>
          <a:xfrm>
            <a:off x="1774737" y="2340243"/>
            <a:ext cx="8563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697,7млн.руб.</a:t>
            </a:r>
          </a:p>
          <a:p>
            <a:pPr algn="ctr"/>
            <a:r>
              <a:rPr lang="ru-RU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87,4%</a:t>
            </a:r>
            <a:endParaRPr lang="ru-RU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5" name="object 36"/>
          <p:cNvGrpSpPr/>
          <p:nvPr/>
        </p:nvGrpSpPr>
        <p:grpSpPr>
          <a:xfrm>
            <a:off x="4817205" y="5493558"/>
            <a:ext cx="1583596" cy="612648"/>
            <a:chOff x="4843591" y="4187952"/>
            <a:chExt cx="1667064" cy="685800"/>
          </a:xfrm>
        </p:grpSpPr>
        <p:sp>
          <p:nvSpPr>
            <p:cNvPr id="67" name="object 37"/>
            <p:cNvSpPr/>
            <p:nvPr/>
          </p:nvSpPr>
          <p:spPr>
            <a:xfrm>
              <a:off x="4843591" y="4187952"/>
              <a:ext cx="45719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8" name="object 38"/>
            <p:cNvSpPr/>
            <p:nvPr/>
          </p:nvSpPr>
          <p:spPr>
            <a:xfrm>
              <a:off x="4876801" y="4187952"/>
              <a:ext cx="1633854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9" name="object 50"/>
          <p:cNvSpPr txBox="1"/>
          <p:nvPr/>
        </p:nvSpPr>
        <p:spPr>
          <a:xfrm>
            <a:off x="3429000" y="5667864"/>
            <a:ext cx="1263015" cy="210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0650">
              <a:lnSpc>
                <a:spcPct val="100000"/>
              </a:lnSpc>
              <a:spcBef>
                <a:spcPts val="10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Платежи при пользовании</a:t>
            </a:r>
          </a:p>
          <a:p>
            <a:pPr marL="12700" marR="5080" indent="120650">
              <a:lnSpc>
                <a:spcPct val="100000"/>
              </a:lnSpc>
              <a:spcBef>
                <a:spcPts val="100"/>
              </a:spcBef>
            </a:pPr>
            <a:r>
              <a:rPr lang="ru-RU" sz="600" b="1" spc="-5" dirty="0" smtClean="0">
                <a:solidFill>
                  <a:srgbClr val="4756A0"/>
                </a:solidFill>
                <a:latin typeface="Arial"/>
                <a:cs typeface="Arial"/>
              </a:rPr>
              <a:t>природными ресурсами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79" name="object 46"/>
          <p:cNvSpPr txBox="1"/>
          <p:nvPr/>
        </p:nvSpPr>
        <p:spPr>
          <a:xfrm>
            <a:off x="5316113" y="5679836"/>
            <a:ext cx="823817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1,3 млн.руб.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1,9</a:t>
            </a:r>
            <a:r>
              <a:rPr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%</a:t>
            </a:r>
            <a:endParaRPr sz="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0" name="object 36"/>
          <p:cNvGrpSpPr/>
          <p:nvPr/>
        </p:nvGrpSpPr>
        <p:grpSpPr>
          <a:xfrm>
            <a:off x="1524000" y="4796475"/>
            <a:ext cx="1661332" cy="612648"/>
            <a:chOff x="4843589" y="4187952"/>
            <a:chExt cx="1667066" cy="685800"/>
          </a:xfrm>
        </p:grpSpPr>
        <p:sp>
          <p:nvSpPr>
            <p:cNvPr id="100" name="object 37"/>
            <p:cNvSpPr/>
            <p:nvPr/>
          </p:nvSpPr>
          <p:spPr>
            <a:xfrm>
              <a:off x="4843589" y="4187952"/>
              <a:ext cx="143313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3" name="object 38"/>
            <p:cNvSpPr/>
            <p:nvPr/>
          </p:nvSpPr>
          <p:spPr>
            <a:xfrm>
              <a:off x="4927458" y="4187952"/>
              <a:ext cx="1583197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4" name="object 36"/>
          <p:cNvGrpSpPr/>
          <p:nvPr/>
        </p:nvGrpSpPr>
        <p:grpSpPr>
          <a:xfrm>
            <a:off x="1524000" y="5695542"/>
            <a:ext cx="1661336" cy="612648"/>
            <a:chOff x="4843591" y="4187952"/>
            <a:chExt cx="1667064" cy="685800"/>
          </a:xfrm>
        </p:grpSpPr>
        <p:sp>
          <p:nvSpPr>
            <p:cNvPr id="105" name="object 37"/>
            <p:cNvSpPr/>
            <p:nvPr/>
          </p:nvSpPr>
          <p:spPr>
            <a:xfrm>
              <a:off x="4843591" y="4187952"/>
              <a:ext cx="31846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6" name="object 38"/>
            <p:cNvSpPr/>
            <p:nvPr/>
          </p:nvSpPr>
          <p:spPr>
            <a:xfrm>
              <a:off x="4871543" y="4187952"/>
              <a:ext cx="1639112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08" name="object 32"/>
          <p:cNvSpPr txBox="1"/>
          <p:nvPr/>
        </p:nvSpPr>
        <p:spPr>
          <a:xfrm>
            <a:off x="207697" y="5879891"/>
            <a:ext cx="729824" cy="210314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208279" marR="5080" indent="-196215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Государственная </a:t>
            </a:r>
          </a:p>
          <a:p>
            <a:pPr marL="208279" marR="5080" indent="-196215">
              <a:lnSpc>
                <a:spcPts val="700"/>
              </a:lnSpc>
              <a:spcBef>
                <a:spcPts val="140"/>
              </a:spcBef>
            </a:pPr>
            <a:r>
              <a:rPr lang="ru-RU" sz="600" b="1" dirty="0" smtClean="0">
                <a:solidFill>
                  <a:srgbClr val="4756A0"/>
                </a:solidFill>
                <a:latin typeface="Arial"/>
                <a:cs typeface="Arial"/>
              </a:rPr>
              <a:t>пошлина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999742" y="4883356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27,0 млн.руб.</a:t>
            </a:r>
          </a:p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3,4%</a:t>
            </a:r>
            <a:endParaRPr lang="ru-RU" sz="8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990063" y="5815771"/>
            <a:ext cx="833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10,0 млн.руб.</a:t>
            </a:r>
          </a:p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1,2%</a:t>
            </a:r>
            <a:endParaRPr lang="ru-RU" sz="8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5959" y="1045061"/>
            <a:ext cx="2813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66,9</a:t>
            </a:r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млн.руб.</a:t>
            </a:r>
          </a:p>
          <a:p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Неналоговые доходы               2,1%</a:t>
            </a:r>
            <a:endParaRPr lang="ru-RU" sz="20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9474" y="1050812"/>
            <a:ext cx="30865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2 243,8 </a:t>
            </a:r>
            <a:r>
              <a:rPr lang="ru-RU" sz="14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млн.руб.</a:t>
            </a:r>
          </a:p>
          <a:p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Безвозмездные поступления       72,2%</a:t>
            </a:r>
            <a:endParaRPr lang="ru-RU" sz="20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39228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Акцизы по подакцизным </a:t>
            </a:r>
          </a:p>
          <a:p>
            <a:r>
              <a:rPr lang="ru-RU" sz="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товарам ( продукции), </a:t>
            </a:r>
          </a:p>
          <a:p>
            <a:r>
              <a:rPr lang="ru-RU" sz="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производимым на территории </a:t>
            </a:r>
          </a:p>
          <a:p>
            <a:r>
              <a:rPr lang="ru-RU" sz="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РФ</a:t>
            </a:r>
            <a:endParaRPr lang="ru-RU" sz="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8075" y="3124200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Единый </a:t>
            </a:r>
          </a:p>
          <a:p>
            <a:r>
              <a:rPr lang="ru-RU" sz="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сельскохозяйственный </a:t>
            </a:r>
          </a:p>
          <a:p>
            <a:r>
              <a:rPr lang="ru-RU" sz="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налог</a:t>
            </a:r>
            <a:endParaRPr lang="ru-RU" sz="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object 60"/>
          <p:cNvSpPr txBox="1"/>
          <p:nvPr/>
        </p:nvSpPr>
        <p:spPr>
          <a:xfrm>
            <a:off x="6846923" y="4850202"/>
            <a:ext cx="75417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600" b="1" spc="-35" dirty="0" smtClean="0">
                <a:solidFill>
                  <a:srgbClr val="4756A0"/>
                </a:solidFill>
                <a:latin typeface="Arial"/>
                <a:cs typeface="Arial"/>
              </a:rPr>
              <a:t>Прочие межбюджетные трансферты</a:t>
            </a:r>
            <a:endParaRPr sz="600" dirty="0">
              <a:latin typeface="Arial"/>
              <a:cs typeface="Arial"/>
            </a:endParaRPr>
          </a:p>
        </p:txBody>
      </p:sp>
      <p:grpSp>
        <p:nvGrpSpPr>
          <p:cNvPr id="107" name="object 36"/>
          <p:cNvGrpSpPr/>
          <p:nvPr/>
        </p:nvGrpSpPr>
        <p:grpSpPr>
          <a:xfrm>
            <a:off x="7696200" y="4714267"/>
            <a:ext cx="1905000" cy="609600"/>
            <a:chOff x="4843589" y="4187952"/>
            <a:chExt cx="1667066" cy="685800"/>
          </a:xfrm>
        </p:grpSpPr>
        <p:sp>
          <p:nvSpPr>
            <p:cNvPr id="111" name="object 37"/>
            <p:cNvSpPr/>
            <p:nvPr/>
          </p:nvSpPr>
          <p:spPr>
            <a:xfrm flipH="1">
              <a:off x="4843589" y="4187952"/>
              <a:ext cx="100024" cy="685800"/>
            </a:xfrm>
            <a:custGeom>
              <a:avLst/>
              <a:gdLst/>
              <a:ahLst/>
              <a:cxnLst/>
              <a:rect l="l" t="t" r="r" b="b"/>
              <a:pathLst>
                <a:path w="79375" h="685800">
                  <a:moveTo>
                    <a:pt x="7892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8927" y="685800"/>
                  </a:lnTo>
                  <a:lnTo>
                    <a:pt x="78927" y="0"/>
                  </a:lnTo>
                  <a:close/>
                </a:path>
              </a:pathLst>
            </a:custGeom>
            <a:solidFill>
              <a:srgbClr val="4756A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2" name="object 38"/>
            <p:cNvSpPr/>
            <p:nvPr/>
          </p:nvSpPr>
          <p:spPr>
            <a:xfrm>
              <a:off x="4976954" y="4187952"/>
              <a:ext cx="1533701" cy="685800"/>
            </a:xfrm>
            <a:custGeom>
              <a:avLst/>
              <a:gdLst/>
              <a:ahLst/>
              <a:cxnLst/>
              <a:rect l="l" t="t" r="r" b="b"/>
              <a:pathLst>
                <a:path w="1588134" h="685800">
                  <a:moveTo>
                    <a:pt x="1588007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588007" y="685800"/>
                  </a:lnTo>
                  <a:lnTo>
                    <a:pt x="1588007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8267272" y="4849790"/>
            <a:ext cx="933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49,0 млн.руб.</a:t>
            </a:r>
          </a:p>
          <a:p>
            <a:pPr algn="ctr"/>
            <a:r>
              <a:rPr lang="ru-RU" sz="800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2,2%</a:t>
            </a:r>
            <a:endParaRPr lang="ru-RU" sz="800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32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543368742"/>
              </p:ext>
            </p:extLst>
          </p:nvPr>
        </p:nvGraphicFramePr>
        <p:xfrm>
          <a:off x="4979268" y="1828801"/>
          <a:ext cx="4774332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1" name="object 16"/>
          <p:cNvSpPr/>
          <p:nvPr/>
        </p:nvSpPr>
        <p:spPr>
          <a:xfrm>
            <a:off x="5719667" y="6220483"/>
            <a:ext cx="3853858" cy="388244"/>
          </a:xfrm>
          <a:custGeom>
            <a:avLst/>
            <a:gdLst/>
            <a:ahLst/>
            <a:cxnLst/>
            <a:rect l="l" t="t" r="r" b="b"/>
            <a:pathLst>
              <a:path w="2196465" h="775969">
                <a:moveTo>
                  <a:pt x="1970517" y="0"/>
                </a:moveTo>
                <a:lnTo>
                  <a:pt x="225481" y="0"/>
                </a:lnTo>
                <a:lnTo>
                  <a:pt x="180038" y="4580"/>
                </a:lnTo>
                <a:lnTo>
                  <a:pt x="137713" y="17719"/>
                </a:lnTo>
                <a:lnTo>
                  <a:pt x="99412" y="38508"/>
                </a:lnTo>
                <a:lnTo>
                  <a:pt x="66041" y="66041"/>
                </a:lnTo>
                <a:lnTo>
                  <a:pt x="38508" y="99412"/>
                </a:lnTo>
                <a:lnTo>
                  <a:pt x="17719" y="137713"/>
                </a:lnTo>
                <a:lnTo>
                  <a:pt x="4580" y="180038"/>
                </a:lnTo>
                <a:lnTo>
                  <a:pt x="0" y="225480"/>
                </a:lnTo>
                <a:lnTo>
                  <a:pt x="0" y="550114"/>
                </a:lnTo>
                <a:lnTo>
                  <a:pt x="4580" y="595556"/>
                </a:lnTo>
                <a:lnTo>
                  <a:pt x="17719" y="637881"/>
                </a:lnTo>
                <a:lnTo>
                  <a:pt x="38508" y="676183"/>
                </a:lnTo>
                <a:lnTo>
                  <a:pt x="66041" y="709553"/>
                </a:lnTo>
                <a:lnTo>
                  <a:pt x="99412" y="737086"/>
                </a:lnTo>
                <a:lnTo>
                  <a:pt x="137713" y="757875"/>
                </a:lnTo>
                <a:lnTo>
                  <a:pt x="180038" y="771014"/>
                </a:lnTo>
                <a:lnTo>
                  <a:pt x="225481" y="775595"/>
                </a:lnTo>
                <a:lnTo>
                  <a:pt x="1970517" y="775595"/>
                </a:lnTo>
                <a:lnTo>
                  <a:pt x="2015959" y="771014"/>
                </a:lnTo>
                <a:lnTo>
                  <a:pt x="2058284" y="757875"/>
                </a:lnTo>
                <a:lnTo>
                  <a:pt x="2096586" y="737086"/>
                </a:lnTo>
                <a:lnTo>
                  <a:pt x="2129956" y="709553"/>
                </a:lnTo>
                <a:lnTo>
                  <a:pt x="2157489" y="676183"/>
                </a:lnTo>
                <a:lnTo>
                  <a:pt x="2178279" y="637881"/>
                </a:lnTo>
                <a:lnTo>
                  <a:pt x="2191417" y="595556"/>
                </a:lnTo>
                <a:lnTo>
                  <a:pt x="2195998" y="550114"/>
                </a:lnTo>
                <a:lnTo>
                  <a:pt x="2195998" y="225480"/>
                </a:lnTo>
                <a:lnTo>
                  <a:pt x="2191417" y="180038"/>
                </a:lnTo>
                <a:lnTo>
                  <a:pt x="2178279" y="137713"/>
                </a:lnTo>
                <a:lnTo>
                  <a:pt x="2157489" y="99412"/>
                </a:lnTo>
                <a:lnTo>
                  <a:pt x="2129956" y="66041"/>
                </a:lnTo>
                <a:lnTo>
                  <a:pt x="2096586" y="38508"/>
                </a:lnTo>
                <a:lnTo>
                  <a:pt x="2058284" y="17719"/>
                </a:lnTo>
                <a:lnTo>
                  <a:pt x="2015959" y="4580"/>
                </a:lnTo>
                <a:lnTo>
                  <a:pt x="1970517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52400" y="3657598"/>
            <a:ext cx="5029199" cy="297180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475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4730" y="1082462"/>
            <a:ext cx="4624538" cy="234653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475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82879" y="124208"/>
            <a:ext cx="7391400" cy="14285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ru-RU" sz="2400" b="1" spc="-40" dirty="0" smtClean="0">
                <a:latin typeface="Arial" pitchFamily="34" charset="0"/>
                <a:cs typeface="Arial" pitchFamily="34" charset="0"/>
              </a:rPr>
              <a:t>Налоговые доходы</a:t>
            </a:r>
            <a:br>
              <a:rPr lang="ru-RU" sz="2400" b="1" spc="-40" dirty="0" smtClean="0">
                <a:latin typeface="Arial" pitchFamily="34" charset="0"/>
                <a:cs typeface="Arial" pitchFamily="34" charset="0"/>
              </a:rPr>
            </a:br>
            <a:r>
              <a:rPr lang="ru-RU" sz="2400" spc="-40" dirty="0" smtClean="0">
                <a:latin typeface="Arial" pitchFamily="34" charset="0"/>
                <a:cs typeface="Arial" pitchFamily="34" charset="0"/>
              </a:rPr>
              <a:t>Брянский муниципальный район</a:t>
            </a:r>
            <a:r>
              <a:rPr lang="ru-RU" dirty="0" smtClean="0"/>
              <a:t/>
            </a:r>
            <a:br>
              <a:rPr lang="ru-RU" dirty="0" smtClean="0"/>
            </a:br>
            <a:endParaRPr b="0" dirty="0"/>
          </a:p>
        </p:txBody>
      </p:sp>
      <p:sp>
        <p:nvSpPr>
          <p:cNvPr id="61" name="object 6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6</a:t>
            </a:fld>
            <a:endParaRPr dirty="0"/>
          </a:p>
        </p:txBody>
      </p:sp>
      <p:graphicFrame>
        <p:nvGraphicFramePr>
          <p:cNvPr id="56" name="Диаграмма 55"/>
          <p:cNvGraphicFramePr/>
          <p:nvPr>
            <p:extLst>
              <p:ext uri="{D42A27DB-BD31-4B8C-83A1-F6EECF244321}">
                <p14:modId xmlns:p14="http://schemas.microsoft.com/office/powerpoint/2010/main" val="1464175595"/>
              </p:ext>
            </p:extLst>
          </p:nvPr>
        </p:nvGraphicFramePr>
        <p:xfrm>
          <a:off x="471969" y="1537970"/>
          <a:ext cx="4191000" cy="190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04883392"/>
              </p:ext>
            </p:extLst>
          </p:nvPr>
        </p:nvGraphicFramePr>
        <p:xfrm>
          <a:off x="228600" y="3921254"/>
          <a:ext cx="4876800" cy="2699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8761" y="3667610"/>
            <a:ext cx="3571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Налог на доходы физических лиц, млн. руб.</a:t>
            </a:r>
            <a:endParaRPr lang="ru-RU" sz="12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1592" y="1227411"/>
            <a:ext cx="33010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Динамика налоговых доходов, млн. руб.</a:t>
            </a:r>
            <a:endParaRPr lang="ru-RU" sz="12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95684715"/>
              </p:ext>
            </p:extLst>
          </p:nvPr>
        </p:nvGraphicFramePr>
        <p:xfrm>
          <a:off x="5454769" y="3876132"/>
          <a:ext cx="4165600" cy="2245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1908" y="4176539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567,4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6774" y="3962400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814,4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6626" y="4052746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697,7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465814672"/>
              </p:ext>
            </p:extLst>
          </p:nvPr>
        </p:nvGraphicFramePr>
        <p:xfrm>
          <a:off x="0" y="4000272"/>
          <a:ext cx="3967232" cy="129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719667" y="6276105"/>
            <a:ext cx="38481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Единый норматив отчисления НДФЛ (БК РФ) - 13%</a:t>
            </a:r>
            <a:endParaRPr lang="ru-RU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2886974" y="4477227"/>
            <a:ext cx="84826" cy="228600"/>
          </a:xfrm>
          <a:prstGeom prst="downArrow">
            <a:avLst/>
          </a:prstGeom>
          <a:solidFill>
            <a:srgbClr val="4756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верх 25"/>
          <p:cNvSpPr/>
          <p:nvPr/>
        </p:nvSpPr>
        <p:spPr>
          <a:xfrm>
            <a:off x="931592" y="4485887"/>
            <a:ext cx="76200" cy="216998"/>
          </a:xfrm>
          <a:prstGeom prst="upArrow">
            <a:avLst/>
          </a:prstGeom>
          <a:solidFill>
            <a:srgbClr val="4756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969692" y="4477076"/>
            <a:ext cx="4716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+247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71800" y="4468417"/>
            <a:ext cx="545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-116,7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ject 2"/>
          <p:cNvSpPr/>
          <p:nvPr/>
        </p:nvSpPr>
        <p:spPr>
          <a:xfrm>
            <a:off x="5426014" y="304801"/>
            <a:ext cx="4147511" cy="1371599"/>
          </a:xfrm>
          <a:custGeom>
            <a:avLst/>
            <a:gdLst/>
            <a:ahLst/>
            <a:cxnLst/>
            <a:rect l="l" t="t" r="r" b="b"/>
            <a:pathLst>
              <a:path w="2934970" h="1116330">
                <a:moveTo>
                  <a:pt x="2669799" y="0"/>
                </a:moveTo>
                <a:lnTo>
                  <a:pt x="264949" y="0"/>
                </a:lnTo>
                <a:lnTo>
                  <a:pt x="217324" y="4268"/>
                </a:lnTo>
                <a:lnTo>
                  <a:pt x="172499" y="16575"/>
                </a:lnTo>
                <a:lnTo>
                  <a:pt x="131224" y="36173"/>
                </a:lnTo>
                <a:lnTo>
                  <a:pt x="94245" y="62312"/>
                </a:lnTo>
                <a:lnTo>
                  <a:pt x="62312" y="94245"/>
                </a:lnTo>
                <a:lnTo>
                  <a:pt x="36173" y="131224"/>
                </a:lnTo>
                <a:lnTo>
                  <a:pt x="16575" y="172500"/>
                </a:lnTo>
                <a:lnTo>
                  <a:pt x="4268" y="217324"/>
                </a:lnTo>
                <a:lnTo>
                  <a:pt x="0" y="264949"/>
                </a:lnTo>
                <a:lnTo>
                  <a:pt x="0" y="851051"/>
                </a:lnTo>
                <a:lnTo>
                  <a:pt x="4268" y="898675"/>
                </a:lnTo>
                <a:lnTo>
                  <a:pt x="16575" y="943500"/>
                </a:lnTo>
                <a:lnTo>
                  <a:pt x="36173" y="984775"/>
                </a:lnTo>
                <a:lnTo>
                  <a:pt x="62312" y="1021754"/>
                </a:lnTo>
                <a:lnTo>
                  <a:pt x="94245" y="1053687"/>
                </a:lnTo>
                <a:lnTo>
                  <a:pt x="131224" y="1079826"/>
                </a:lnTo>
                <a:lnTo>
                  <a:pt x="172499" y="1099423"/>
                </a:lnTo>
                <a:lnTo>
                  <a:pt x="217324" y="1111731"/>
                </a:lnTo>
                <a:lnTo>
                  <a:pt x="264949" y="1115999"/>
                </a:lnTo>
                <a:lnTo>
                  <a:pt x="2669799" y="1115999"/>
                </a:lnTo>
                <a:lnTo>
                  <a:pt x="2717424" y="1111731"/>
                </a:lnTo>
                <a:lnTo>
                  <a:pt x="2762249" y="1099423"/>
                </a:lnTo>
                <a:lnTo>
                  <a:pt x="2803524" y="1079826"/>
                </a:lnTo>
                <a:lnTo>
                  <a:pt x="2840502" y="1053687"/>
                </a:lnTo>
                <a:lnTo>
                  <a:pt x="2872435" y="1021754"/>
                </a:lnTo>
                <a:lnTo>
                  <a:pt x="2898575" y="984775"/>
                </a:lnTo>
                <a:lnTo>
                  <a:pt x="2918172" y="943500"/>
                </a:lnTo>
                <a:lnTo>
                  <a:pt x="2930479" y="898675"/>
                </a:lnTo>
                <a:lnTo>
                  <a:pt x="2934748" y="851051"/>
                </a:lnTo>
                <a:lnTo>
                  <a:pt x="2934748" y="264949"/>
                </a:lnTo>
                <a:lnTo>
                  <a:pt x="2930479" y="217324"/>
                </a:lnTo>
                <a:lnTo>
                  <a:pt x="2918172" y="172500"/>
                </a:lnTo>
                <a:lnTo>
                  <a:pt x="2898575" y="131224"/>
                </a:lnTo>
                <a:lnTo>
                  <a:pt x="2872435" y="94245"/>
                </a:lnTo>
                <a:lnTo>
                  <a:pt x="2840502" y="62312"/>
                </a:lnTo>
                <a:lnTo>
                  <a:pt x="2803524" y="36173"/>
                </a:lnTo>
                <a:lnTo>
                  <a:pt x="2762249" y="16575"/>
                </a:lnTo>
                <a:lnTo>
                  <a:pt x="2717424" y="4268"/>
                </a:lnTo>
                <a:lnTo>
                  <a:pt x="2669799" y="0"/>
                </a:lnTo>
                <a:close/>
              </a:path>
            </a:pathLst>
          </a:custGeom>
          <a:solidFill>
            <a:srgbClr val="F1F1F1"/>
          </a:solidFill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pPr algn="just"/>
            <a:endParaRPr lang="ru-RU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798,4 </a:t>
            </a:r>
            <a:r>
              <a:rPr lang="ru-RU" sz="16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 руб.       794,5 млн. руб.</a:t>
            </a:r>
          </a:p>
          <a:p>
            <a:pPr algn="just"/>
            <a:r>
              <a:rPr lang="ru-RU" sz="1600" i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400" i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отчет                     2025 </a:t>
            </a:r>
            <a:r>
              <a:rPr lang="ru-RU" sz="14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ru-RU" sz="1600" i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Исполнение плана </a:t>
            </a:r>
          </a:p>
          <a:p>
            <a:pPr algn="ctr"/>
            <a:r>
              <a:rPr lang="ru-RU" sz="16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100,5%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25551" y="1947954"/>
            <a:ext cx="25381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Структура налоговых доходов</a:t>
            </a:r>
            <a:endParaRPr lang="ru-RU" sz="12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66700" y="228600"/>
            <a:ext cx="9525000" cy="38266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75895" marR="5080" algn="l">
              <a:lnSpc>
                <a:spcPct val="100800"/>
              </a:lnSpc>
              <a:spcBef>
                <a:spcPts val="75"/>
              </a:spcBef>
            </a:pPr>
            <a:r>
              <a:rPr lang="ru-RU" sz="2400" b="1" spc="-20" dirty="0" smtClean="0">
                <a:latin typeface="Arial" pitchFamily="34" charset="0"/>
                <a:cs typeface="Arial" pitchFamily="34" charset="0"/>
              </a:rPr>
              <a:t>Неналоговые доходы                 Безвозмездные поступления</a:t>
            </a:r>
            <a:endParaRPr b="0" spc="-5" dirty="0"/>
          </a:p>
        </p:txBody>
      </p:sp>
      <p:sp>
        <p:nvSpPr>
          <p:cNvPr id="39" name="object 3"/>
          <p:cNvSpPr/>
          <p:nvPr/>
        </p:nvSpPr>
        <p:spPr>
          <a:xfrm>
            <a:off x="381000" y="838201"/>
            <a:ext cx="4419600" cy="4458816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object 3"/>
          <p:cNvSpPr/>
          <p:nvPr/>
        </p:nvSpPr>
        <p:spPr>
          <a:xfrm>
            <a:off x="5029200" y="838201"/>
            <a:ext cx="4572000" cy="4458816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TextBox 42"/>
          <p:cNvSpPr txBox="1"/>
          <p:nvPr/>
        </p:nvSpPr>
        <p:spPr>
          <a:xfrm>
            <a:off x="851317" y="1062334"/>
            <a:ext cx="3478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Динамика неналоговых доходов, млн. руб.</a:t>
            </a:r>
            <a:endParaRPr lang="ru-RU" sz="12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" name="Диаграмма 43"/>
          <p:cNvGraphicFramePr/>
          <p:nvPr>
            <p:extLst>
              <p:ext uri="{D42A27DB-BD31-4B8C-83A1-F6EECF244321}">
                <p14:modId xmlns:p14="http://schemas.microsoft.com/office/powerpoint/2010/main" val="4242503172"/>
              </p:ext>
            </p:extLst>
          </p:nvPr>
        </p:nvGraphicFramePr>
        <p:xfrm>
          <a:off x="685800" y="1370112"/>
          <a:ext cx="3886200" cy="2046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5" name="object 9"/>
          <p:cNvSpPr/>
          <p:nvPr/>
        </p:nvSpPr>
        <p:spPr>
          <a:xfrm>
            <a:off x="457201" y="3352800"/>
            <a:ext cx="2057399" cy="1752600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pPr algn="ctr"/>
            <a:endParaRPr lang="ru-RU" sz="20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67,5             63,2</a:t>
            </a:r>
            <a:endParaRPr lang="ru-RU"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отчет        2025 план</a:t>
            </a:r>
            <a:endParaRPr lang="ru-RU" sz="12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Исполнение плана </a:t>
            </a:r>
          </a:p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106,8%</a:t>
            </a:r>
            <a:endParaRPr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6" name="Диаграмма 45"/>
          <p:cNvGraphicFramePr/>
          <p:nvPr>
            <p:extLst>
              <p:ext uri="{D42A27DB-BD31-4B8C-83A1-F6EECF244321}">
                <p14:modId xmlns:p14="http://schemas.microsoft.com/office/powerpoint/2010/main" val="799594481"/>
              </p:ext>
            </p:extLst>
          </p:nvPr>
        </p:nvGraphicFramePr>
        <p:xfrm>
          <a:off x="5334000" y="1447800"/>
          <a:ext cx="4191000" cy="1932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5232082" y="1052219"/>
            <a:ext cx="40039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Динамика безвозмездных поступлений, млн. руб.</a:t>
            </a:r>
            <a:endParaRPr lang="ru-RU" sz="12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bject 9"/>
          <p:cNvSpPr/>
          <p:nvPr/>
        </p:nvSpPr>
        <p:spPr>
          <a:xfrm>
            <a:off x="5098296" y="3352800"/>
            <a:ext cx="2036392" cy="1752600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lang="ru-RU" sz="20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16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243,8 </a:t>
            </a:r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     2 </a:t>
            </a:r>
            <a:r>
              <a:rPr lang="ru-RU" sz="16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274,3</a:t>
            </a:r>
          </a:p>
          <a:p>
            <a:r>
              <a:rPr lang="ru-RU" sz="12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2025 отчет      2025 план</a:t>
            </a:r>
          </a:p>
          <a:p>
            <a:pPr algn="ctr"/>
            <a:endParaRPr lang="ru-RU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Исполнение плана </a:t>
            </a:r>
          </a:p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98,7%</a:t>
            </a:r>
            <a:endParaRPr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65611061"/>
              </p:ext>
            </p:extLst>
          </p:nvPr>
        </p:nvGraphicFramePr>
        <p:xfrm>
          <a:off x="1676400" y="5715000"/>
          <a:ext cx="5918200" cy="982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57400" y="5412432"/>
            <a:ext cx="53610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Муниципальный долг (на конец года), млн. рублей</a:t>
            </a:r>
            <a:endParaRPr lang="ru-RU"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20502" y="5803236"/>
            <a:ext cx="5100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- 18,3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5232082" y="5803236"/>
            <a:ext cx="84826" cy="228600"/>
          </a:xfrm>
          <a:prstGeom prst="downArrow">
            <a:avLst/>
          </a:prstGeom>
          <a:solidFill>
            <a:srgbClr val="4756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object 9"/>
          <p:cNvSpPr/>
          <p:nvPr/>
        </p:nvSpPr>
        <p:spPr>
          <a:xfrm>
            <a:off x="2628900" y="3352800"/>
            <a:ext cx="2052969" cy="1752600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pPr algn="ctr"/>
            <a:endParaRPr lang="ru-RU" sz="20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Темп роста поступлений </a:t>
            </a:r>
          </a:p>
          <a:p>
            <a:pPr algn="ctr"/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года к 2023 году </a:t>
            </a:r>
          </a:p>
          <a:p>
            <a:pPr algn="ctr"/>
            <a:endParaRPr lang="ru-RU" sz="14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119,2%</a:t>
            </a:r>
            <a:endParaRPr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ject 9"/>
          <p:cNvSpPr/>
          <p:nvPr/>
        </p:nvSpPr>
        <p:spPr>
          <a:xfrm>
            <a:off x="7315200" y="3352800"/>
            <a:ext cx="2133600" cy="1752600"/>
          </a:xfrm>
          <a:custGeom>
            <a:avLst/>
            <a:gdLst/>
            <a:ahLst/>
            <a:cxnLst/>
            <a:rect l="l" t="t" r="r" b="b"/>
            <a:pathLst>
              <a:path w="2160270" h="2376170">
                <a:moveTo>
                  <a:pt x="1888380" y="0"/>
                </a:moveTo>
                <a:lnTo>
                  <a:pt x="271618" y="0"/>
                </a:lnTo>
                <a:lnTo>
                  <a:pt x="222794" y="4376"/>
                </a:lnTo>
                <a:lnTo>
                  <a:pt x="176842" y="16993"/>
                </a:lnTo>
                <a:lnTo>
                  <a:pt x="134527" y="37083"/>
                </a:lnTo>
                <a:lnTo>
                  <a:pt x="96618" y="63881"/>
                </a:lnTo>
                <a:lnTo>
                  <a:pt x="63881" y="96618"/>
                </a:lnTo>
                <a:lnTo>
                  <a:pt x="37083" y="134527"/>
                </a:lnTo>
                <a:lnTo>
                  <a:pt x="16993" y="176842"/>
                </a:lnTo>
                <a:lnTo>
                  <a:pt x="4376" y="222794"/>
                </a:lnTo>
                <a:lnTo>
                  <a:pt x="0" y="271618"/>
                </a:lnTo>
                <a:lnTo>
                  <a:pt x="0" y="2104381"/>
                </a:lnTo>
                <a:lnTo>
                  <a:pt x="4376" y="2153204"/>
                </a:lnTo>
                <a:lnTo>
                  <a:pt x="16993" y="2199157"/>
                </a:lnTo>
                <a:lnTo>
                  <a:pt x="37083" y="2241472"/>
                </a:lnTo>
                <a:lnTo>
                  <a:pt x="63881" y="2279381"/>
                </a:lnTo>
                <a:lnTo>
                  <a:pt x="96618" y="2312118"/>
                </a:lnTo>
                <a:lnTo>
                  <a:pt x="134527" y="2338915"/>
                </a:lnTo>
                <a:lnTo>
                  <a:pt x="176842" y="2359006"/>
                </a:lnTo>
                <a:lnTo>
                  <a:pt x="222794" y="2371623"/>
                </a:lnTo>
                <a:lnTo>
                  <a:pt x="271618" y="2375999"/>
                </a:lnTo>
                <a:lnTo>
                  <a:pt x="1888380" y="2375999"/>
                </a:lnTo>
                <a:lnTo>
                  <a:pt x="1937204" y="2371623"/>
                </a:lnTo>
                <a:lnTo>
                  <a:pt x="1983157" y="2359006"/>
                </a:lnTo>
                <a:lnTo>
                  <a:pt x="2025472" y="2338915"/>
                </a:lnTo>
                <a:lnTo>
                  <a:pt x="2063381" y="2312118"/>
                </a:lnTo>
                <a:lnTo>
                  <a:pt x="2096118" y="2279381"/>
                </a:lnTo>
                <a:lnTo>
                  <a:pt x="2122915" y="2241472"/>
                </a:lnTo>
                <a:lnTo>
                  <a:pt x="2143006" y="2199157"/>
                </a:lnTo>
                <a:lnTo>
                  <a:pt x="2155623" y="2153204"/>
                </a:lnTo>
                <a:lnTo>
                  <a:pt x="2159999" y="2104381"/>
                </a:lnTo>
                <a:lnTo>
                  <a:pt x="2159999" y="271618"/>
                </a:lnTo>
                <a:lnTo>
                  <a:pt x="2155623" y="222794"/>
                </a:lnTo>
                <a:lnTo>
                  <a:pt x="2143006" y="176842"/>
                </a:lnTo>
                <a:lnTo>
                  <a:pt x="2122915" y="134527"/>
                </a:lnTo>
                <a:lnTo>
                  <a:pt x="2096118" y="96618"/>
                </a:lnTo>
                <a:lnTo>
                  <a:pt x="2063381" y="63881"/>
                </a:lnTo>
                <a:lnTo>
                  <a:pt x="2025472" y="37083"/>
                </a:lnTo>
                <a:lnTo>
                  <a:pt x="1983157" y="16993"/>
                </a:lnTo>
                <a:lnTo>
                  <a:pt x="1937204" y="4376"/>
                </a:lnTo>
                <a:lnTo>
                  <a:pt x="188838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pPr algn="ctr"/>
            <a:endParaRPr lang="ru-RU" sz="1400" b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Темп </a:t>
            </a:r>
            <a:r>
              <a:rPr lang="ru-RU" sz="14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роста поступлений </a:t>
            </a:r>
          </a:p>
          <a:p>
            <a:pPr algn="ctr"/>
            <a:r>
              <a:rPr lang="ru-RU" sz="14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года к 2023 году </a:t>
            </a:r>
          </a:p>
          <a:p>
            <a:pPr algn="ctr"/>
            <a:endParaRPr lang="ru-RU" sz="14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175,4%</a:t>
            </a:r>
            <a:endParaRPr lang="ru-RU"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37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Диаграмма 40"/>
          <p:cNvGraphicFramePr/>
          <p:nvPr>
            <p:extLst>
              <p:ext uri="{D42A27DB-BD31-4B8C-83A1-F6EECF244321}">
                <p14:modId xmlns:p14="http://schemas.microsoft.com/office/powerpoint/2010/main" val="3522564587"/>
              </p:ext>
            </p:extLst>
          </p:nvPr>
        </p:nvGraphicFramePr>
        <p:xfrm>
          <a:off x="533400" y="1676400"/>
          <a:ext cx="4648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5" name="Скругленный прямоугольник 44"/>
          <p:cNvSpPr/>
          <p:nvPr/>
        </p:nvSpPr>
        <p:spPr>
          <a:xfrm>
            <a:off x="3402720" y="5562600"/>
            <a:ext cx="1447800" cy="74098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7975" y="160338"/>
            <a:ext cx="70104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 smtClean="0">
                <a:latin typeface="Arial" pitchFamily="34" charset="0"/>
                <a:cs typeface="Arial" pitchFamily="34" charset="0"/>
              </a:rPr>
              <a:t>Структура расходов бюджета</a:t>
            </a:r>
            <a:br>
              <a:rPr lang="ru-RU" sz="2400" b="1" spc="-5" dirty="0" smtClean="0">
                <a:latin typeface="Arial" pitchFamily="34" charset="0"/>
                <a:cs typeface="Arial" pitchFamily="34" charset="0"/>
              </a:rPr>
            </a:br>
            <a:r>
              <a:rPr lang="ru-RU" sz="2400" spc="-5" dirty="0" smtClean="0">
                <a:latin typeface="Arial" pitchFamily="34" charset="0"/>
                <a:cs typeface="Arial" pitchFamily="34" charset="0"/>
              </a:rPr>
              <a:t>Брянский муниципальный район</a:t>
            </a:r>
            <a:endParaRPr sz="2400" spc="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322" name="AutoShape 2" descr="20190907_17182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6326" name="AutoShape 6" descr="IMG_20180907_18580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95224" y="11430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Расходы бюджета по разделам бюджетной классификации, млн. руб.</a:t>
            </a:r>
            <a:endParaRPr lang="ru-RU"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05200" y="5562600"/>
            <a:ext cx="1242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3 404,0 </a:t>
            </a:r>
          </a:p>
          <a:p>
            <a:pPr algn="ctr"/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млн. руб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object 36"/>
          <p:cNvSpPr/>
          <p:nvPr/>
        </p:nvSpPr>
        <p:spPr>
          <a:xfrm>
            <a:off x="5594229" y="3505199"/>
            <a:ext cx="3930770" cy="609600"/>
          </a:xfrm>
          <a:prstGeom prst="roundRect">
            <a:avLst/>
          </a:prstGeom>
          <a:solidFill>
            <a:srgbClr val="F1F1F1"/>
          </a:solidFill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Непрограммная деятельность</a:t>
            </a:r>
          </a:p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1,7%</a:t>
            </a:r>
            <a:endParaRPr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ject 2"/>
          <p:cNvSpPr/>
          <p:nvPr/>
        </p:nvSpPr>
        <p:spPr>
          <a:xfrm>
            <a:off x="5426014" y="685800"/>
            <a:ext cx="4267200" cy="1708547"/>
          </a:xfrm>
          <a:custGeom>
            <a:avLst/>
            <a:gdLst/>
            <a:ahLst/>
            <a:cxnLst/>
            <a:rect l="l" t="t" r="r" b="b"/>
            <a:pathLst>
              <a:path w="2934970" h="1116330">
                <a:moveTo>
                  <a:pt x="2669799" y="0"/>
                </a:moveTo>
                <a:lnTo>
                  <a:pt x="264949" y="0"/>
                </a:lnTo>
                <a:lnTo>
                  <a:pt x="217324" y="4268"/>
                </a:lnTo>
                <a:lnTo>
                  <a:pt x="172499" y="16575"/>
                </a:lnTo>
                <a:lnTo>
                  <a:pt x="131224" y="36173"/>
                </a:lnTo>
                <a:lnTo>
                  <a:pt x="94245" y="62312"/>
                </a:lnTo>
                <a:lnTo>
                  <a:pt x="62312" y="94245"/>
                </a:lnTo>
                <a:lnTo>
                  <a:pt x="36173" y="131224"/>
                </a:lnTo>
                <a:lnTo>
                  <a:pt x="16575" y="172500"/>
                </a:lnTo>
                <a:lnTo>
                  <a:pt x="4268" y="217324"/>
                </a:lnTo>
                <a:lnTo>
                  <a:pt x="0" y="264949"/>
                </a:lnTo>
                <a:lnTo>
                  <a:pt x="0" y="851051"/>
                </a:lnTo>
                <a:lnTo>
                  <a:pt x="4268" y="898675"/>
                </a:lnTo>
                <a:lnTo>
                  <a:pt x="16575" y="943500"/>
                </a:lnTo>
                <a:lnTo>
                  <a:pt x="36173" y="984775"/>
                </a:lnTo>
                <a:lnTo>
                  <a:pt x="62312" y="1021754"/>
                </a:lnTo>
                <a:lnTo>
                  <a:pt x="94245" y="1053687"/>
                </a:lnTo>
                <a:lnTo>
                  <a:pt x="131224" y="1079826"/>
                </a:lnTo>
                <a:lnTo>
                  <a:pt x="172499" y="1099423"/>
                </a:lnTo>
                <a:lnTo>
                  <a:pt x="217324" y="1111731"/>
                </a:lnTo>
                <a:lnTo>
                  <a:pt x="264949" y="1115999"/>
                </a:lnTo>
                <a:lnTo>
                  <a:pt x="2669799" y="1115999"/>
                </a:lnTo>
                <a:lnTo>
                  <a:pt x="2717424" y="1111731"/>
                </a:lnTo>
                <a:lnTo>
                  <a:pt x="2762249" y="1099423"/>
                </a:lnTo>
                <a:lnTo>
                  <a:pt x="2803524" y="1079826"/>
                </a:lnTo>
                <a:lnTo>
                  <a:pt x="2840502" y="1053687"/>
                </a:lnTo>
                <a:lnTo>
                  <a:pt x="2872435" y="1021754"/>
                </a:lnTo>
                <a:lnTo>
                  <a:pt x="2898575" y="984775"/>
                </a:lnTo>
                <a:lnTo>
                  <a:pt x="2918172" y="943500"/>
                </a:lnTo>
                <a:lnTo>
                  <a:pt x="2930479" y="898675"/>
                </a:lnTo>
                <a:lnTo>
                  <a:pt x="2934748" y="851051"/>
                </a:lnTo>
                <a:lnTo>
                  <a:pt x="2934748" y="264949"/>
                </a:lnTo>
                <a:lnTo>
                  <a:pt x="2930479" y="217324"/>
                </a:lnTo>
                <a:lnTo>
                  <a:pt x="2918172" y="172500"/>
                </a:lnTo>
                <a:lnTo>
                  <a:pt x="2898575" y="131224"/>
                </a:lnTo>
                <a:lnTo>
                  <a:pt x="2872435" y="94245"/>
                </a:lnTo>
                <a:lnTo>
                  <a:pt x="2840502" y="62312"/>
                </a:lnTo>
                <a:lnTo>
                  <a:pt x="2803524" y="36173"/>
                </a:lnTo>
                <a:lnTo>
                  <a:pt x="2762249" y="16575"/>
                </a:lnTo>
                <a:lnTo>
                  <a:pt x="2717424" y="4268"/>
                </a:lnTo>
                <a:lnTo>
                  <a:pt x="2669799" y="0"/>
                </a:lnTo>
                <a:close/>
              </a:path>
            </a:pathLst>
          </a:custGeom>
          <a:solidFill>
            <a:srgbClr val="F1F1F1"/>
          </a:solidFill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pPr algn="ctr"/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3 404,0 млн. руб.    3 502,1 млн. руб.</a:t>
            </a:r>
          </a:p>
          <a:p>
            <a:pPr algn="just"/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1600" i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2025 отчет                    2025 план</a:t>
            </a:r>
          </a:p>
          <a:p>
            <a:pPr algn="just"/>
            <a:endParaRPr lang="ru-RU" sz="1600" i="1" dirty="0" smtClean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Исполнение плана</a:t>
            </a:r>
          </a:p>
          <a:p>
            <a:pPr algn="ctr"/>
            <a:r>
              <a:rPr lang="ru-RU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97,2%</a:t>
            </a:r>
          </a:p>
          <a:p>
            <a:pPr algn="ctr"/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bject 3"/>
          <p:cNvSpPr/>
          <p:nvPr/>
        </p:nvSpPr>
        <p:spPr>
          <a:xfrm>
            <a:off x="460374" y="1066800"/>
            <a:ext cx="4568825" cy="5486399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6"/>
          <p:cNvSpPr/>
          <p:nvPr/>
        </p:nvSpPr>
        <p:spPr>
          <a:xfrm>
            <a:off x="5594229" y="2667000"/>
            <a:ext cx="3930770" cy="609600"/>
          </a:xfrm>
          <a:prstGeom prst="roundRect">
            <a:avLst/>
          </a:prstGeom>
          <a:solidFill>
            <a:srgbClr val="F1F1F1"/>
          </a:solidFill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ru-RU" sz="1600" b="1" dirty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рограммная деятельность</a:t>
            </a:r>
          </a:p>
          <a:p>
            <a:pPr algn="ctr"/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98,3%</a:t>
            </a:r>
            <a:endParaRPr sz="16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426015" y="4389331"/>
            <a:ext cx="4267199" cy="224006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475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2353400440"/>
              </p:ext>
            </p:extLst>
          </p:nvPr>
        </p:nvGraphicFramePr>
        <p:xfrm>
          <a:off x="5426015" y="4782010"/>
          <a:ext cx="4191000" cy="190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954110" y="4495798"/>
            <a:ext cx="32110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Динамика расходов бюджета, млн. руб.</a:t>
            </a:r>
            <a:endParaRPr lang="ru-RU" sz="1200" b="1" dirty="0">
              <a:solidFill>
                <a:srgbClr val="4756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60942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Основные расходные статьи бюджета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Брянский муниципальный район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" y="1143000"/>
            <a:ext cx="4572000" cy="5373215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3"/>
          <p:cNvSpPr/>
          <p:nvPr/>
        </p:nvSpPr>
        <p:spPr>
          <a:xfrm>
            <a:off x="4953000" y="1143001"/>
            <a:ext cx="4724400" cy="5368880"/>
          </a:xfrm>
          <a:custGeom>
            <a:avLst/>
            <a:gdLst/>
            <a:ahLst/>
            <a:cxnLst/>
            <a:rect l="l" t="t" r="r" b="b"/>
            <a:pathLst>
              <a:path w="2996565" h="4906645">
                <a:moveTo>
                  <a:pt x="0" y="187574"/>
                </a:moveTo>
                <a:lnTo>
                  <a:pt x="6700" y="137710"/>
                </a:lnTo>
                <a:lnTo>
                  <a:pt x="25609" y="92902"/>
                </a:lnTo>
                <a:lnTo>
                  <a:pt x="54939" y="54939"/>
                </a:lnTo>
                <a:lnTo>
                  <a:pt x="92902" y="25609"/>
                </a:lnTo>
                <a:lnTo>
                  <a:pt x="137710" y="6700"/>
                </a:lnTo>
                <a:lnTo>
                  <a:pt x="187575" y="0"/>
                </a:lnTo>
                <a:lnTo>
                  <a:pt x="2808379" y="0"/>
                </a:lnTo>
                <a:lnTo>
                  <a:pt x="2858243" y="6700"/>
                </a:lnTo>
                <a:lnTo>
                  <a:pt x="2903051" y="25609"/>
                </a:lnTo>
                <a:lnTo>
                  <a:pt x="2941014" y="54939"/>
                </a:lnTo>
                <a:lnTo>
                  <a:pt x="2970344" y="92902"/>
                </a:lnTo>
                <a:lnTo>
                  <a:pt x="2989253" y="137710"/>
                </a:lnTo>
                <a:lnTo>
                  <a:pt x="2995954" y="187574"/>
                </a:lnTo>
                <a:lnTo>
                  <a:pt x="2995954" y="4718702"/>
                </a:lnTo>
                <a:lnTo>
                  <a:pt x="2989253" y="4768567"/>
                </a:lnTo>
                <a:lnTo>
                  <a:pt x="2970344" y="4813374"/>
                </a:lnTo>
                <a:lnTo>
                  <a:pt x="2941014" y="4851337"/>
                </a:lnTo>
                <a:lnTo>
                  <a:pt x="2903051" y="4880667"/>
                </a:lnTo>
                <a:lnTo>
                  <a:pt x="2858243" y="4899576"/>
                </a:lnTo>
                <a:lnTo>
                  <a:pt x="2808379" y="4906277"/>
                </a:lnTo>
                <a:lnTo>
                  <a:pt x="187575" y="4906277"/>
                </a:lnTo>
                <a:lnTo>
                  <a:pt x="137710" y="4899576"/>
                </a:lnTo>
                <a:lnTo>
                  <a:pt x="92902" y="4880667"/>
                </a:lnTo>
                <a:lnTo>
                  <a:pt x="54939" y="4851337"/>
                </a:lnTo>
                <a:lnTo>
                  <a:pt x="25609" y="4813374"/>
                </a:lnTo>
                <a:lnTo>
                  <a:pt x="6700" y="4768567"/>
                </a:lnTo>
                <a:lnTo>
                  <a:pt x="0" y="4718702"/>
                </a:lnTo>
                <a:lnTo>
                  <a:pt x="0" y="187574"/>
                </a:lnTo>
                <a:close/>
              </a:path>
            </a:pathLst>
          </a:custGeom>
          <a:ln w="28575">
            <a:solidFill>
              <a:srgbClr val="4756A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2667000"/>
            <a:ext cx="4343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Построены: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Ледовый дворец с. Глинищево;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Малоэтажный жилой комплекс в с. Журиничи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      из 66 домов;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Система водоснабжения в д.Стеклянная Радица.</a:t>
            </a:r>
          </a:p>
          <a:p>
            <a:endParaRPr lang="ru-RU" sz="1400" dirty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Продолжается строительство: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Пристройка универсального спортивного зала к  МБОУ  «Супоневская  СОШ  № 1  им. Героя Советского Союза Н.И. Чувина;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Физкультурно - оздоровительный   комплекс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      с лыжероллерной трассой;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Детский сад п. Свень.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1099" y="2694317"/>
            <a:ext cx="4572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Приобретено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3 жилых помещения для детей-сирот;</a:t>
            </a:r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Выдано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свидетельство 1 семье на строительство (приобретение)жилья в сельской местности;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Выделены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социальные выплаты 5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гражданам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из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числа подвергшихся радиационному воздействию в следствие катастрофы на Чернобыльской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АЭС;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Выделена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субсидия 1 семье в рамках комплекса процессных мероприятий «Обеспечение жильем молодых семей»;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4756A0"/>
                </a:solidFill>
                <a:latin typeface="Arial" pitchFamily="34" charset="0"/>
                <a:cs typeface="Arial" pitchFamily="34" charset="0"/>
              </a:rPr>
              <a:t>Реализовали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право на получение земельных участков 80 многодетных семей.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2"/>
          <p:cNvSpPr/>
          <p:nvPr/>
        </p:nvSpPr>
        <p:spPr>
          <a:xfrm>
            <a:off x="5257800" y="1371600"/>
            <a:ext cx="4038599" cy="1063910"/>
          </a:xfrm>
          <a:custGeom>
            <a:avLst/>
            <a:gdLst/>
            <a:ahLst/>
            <a:cxnLst/>
            <a:rect l="l" t="t" r="r" b="b"/>
            <a:pathLst>
              <a:path w="2934970" h="1116330">
                <a:moveTo>
                  <a:pt x="2669799" y="0"/>
                </a:moveTo>
                <a:lnTo>
                  <a:pt x="264949" y="0"/>
                </a:lnTo>
                <a:lnTo>
                  <a:pt x="217324" y="4268"/>
                </a:lnTo>
                <a:lnTo>
                  <a:pt x="172499" y="16575"/>
                </a:lnTo>
                <a:lnTo>
                  <a:pt x="131224" y="36173"/>
                </a:lnTo>
                <a:lnTo>
                  <a:pt x="94245" y="62312"/>
                </a:lnTo>
                <a:lnTo>
                  <a:pt x="62312" y="94245"/>
                </a:lnTo>
                <a:lnTo>
                  <a:pt x="36173" y="131224"/>
                </a:lnTo>
                <a:lnTo>
                  <a:pt x="16575" y="172500"/>
                </a:lnTo>
                <a:lnTo>
                  <a:pt x="4268" y="217324"/>
                </a:lnTo>
                <a:lnTo>
                  <a:pt x="0" y="264949"/>
                </a:lnTo>
                <a:lnTo>
                  <a:pt x="0" y="851051"/>
                </a:lnTo>
                <a:lnTo>
                  <a:pt x="4268" y="898675"/>
                </a:lnTo>
                <a:lnTo>
                  <a:pt x="16575" y="943500"/>
                </a:lnTo>
                <a:lnTo>
                  <a:pt x="36173" y="984775"/>
                </a:lnTo>
                <a:lnTo>
                  <a:pt x="62312" y="1021754"/>
                </a:lnTo>
                <a:lnTo>
                  <a:pt x="94245" y="1053687"/>
                </a:lnTo>
                <a:lnTo>
                  <a:pt x="131224" y="1079826"/>
                </a:lnTo>
                <a:lnTo>
                  <a:pt x="172499" y="1099423"/>
                </a:lnTo>
                <a:lnTo>
                  <a:pt x="217324" y="1111731"/>
                </a:lnTo>
                <a:lnTo>
                  <a:pt x="264949" y="1115999"/>
                </a:lnTo>
                <a:lnTo>
                  <a:pt x="2669799" y="1115999"/>
                </a:lnTo>
                <a:lnTo>
                  <a:pt x="2717424" y="1111731"/>
                </a:lnTo>
                <a:lnTo>
                  <a:pt x="2762249" y="1099423"/>
                </a:lnTo>
                <a:lnTo>
                  <a:pt x="2803524" y="1079826"/>
                </a:lnTo>
                <a:lnTo>
                  <a:pt x="2840502" y="1053687"/>
                </a:lnTo>
                <a:lnTo>
                  <a:pt x="2872435" y="1021754"/>
                </a:lnTo>
                <a:lnTo>
                  <a:pt x="2898575" y="984775"/>
                </a:lnTo>
                <a:lnTo>
                  <a:pt x="2918172" y="943500"/>
                </a:lnTo>
                <a:lnTo>
                  <a:pt x="2930479" y="898675"/>
                </a:lnTo>
                <a:lnTo>
                  <a:pt x="2934748" y="851051"/>
                </a:lnTo>
                <a:lnTo>
                  <a:pt x="2934748" y="264949"/>
                </a:lnTo>
                <a:lnTo>
                  <a:pt x="2930479" y="217324"/>
                </a:lnTo>
                <a:lnTo>
                  <a:pt x="2918172" y="172500"/>
                </a:lnTo>
                <a:lnTo>
                  <a:pt x="2898575" y="131224"/>
                </a:lnTo>
                <a:lnTo>
                  <a:pt x="2872435" y="94245"/>
                </a:lnTo>
                <a:lnTo>
                  <a:pt x="2840502" y="62312"/>
                </a:lnTo>
                <a:lnTo>
                  <a:pt x="2803524" y="36173"/>
                </a:lnTo>
                <a:lnTo>
                  <a:pt x="2762249" y="16575"/>
                </a:lnTo>
                <a:lnTo>
                  <a:pt x="2717424" y="4268"/>
                </a:lnTo>
                <a:lnTo>
                  <a:pt x="2669799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Расходы на социальную сферу           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56,3%</a:t>
            </a:r>
          </a:p>
          <a:p>
            <a:pPr algn="ctr"/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533400" y="1371600"/>
            <a:ext cx="4038599" cy="1063910"/>
          </a:xfrm>
          <a:custGeom>
            <a:avLst/>
            <a:gdLst/>
            <a:ahLst/>
            <a:cxnLst/>
            <a:rect l="l" t="t" r="r" b="b"/>
            <a:pathLst>
              <a:path w="2934970" h="1116330">
                <a:moveTo>
                  <a:pt x="2669799" y="0"/>
                </a:moveTo>
                <a:lnTo>
                  <a:pt x="264949" y="0"/>
                </a:lnTo>
                <a:lnTo>
                  <a:pt x="217324" y="4268"/>
                </a:lnTo>
                <a:lnTo>
                  <a:pt x="172499" y="16575"/>
                </a:lnTo>
                <a:lnTo>
                  <a:pt x="131224" y="36173"/>
                </a:lnTo>
                <a:lnTo>
                  <a:pt x="94245" y="62312"/>
                </a:lnTo>
                <a:lnTo>
                  <a:pt x="62312" y="94245"/>
                </a:lnTo>
                <a:lnTo>
                  <a:pt x="36173" y="131224"/>
                </a:lnTo>
                <a:lnTo>
                  <a:pt x="16575" y="172500"/>
                </a:lnTo>
                <a:lnTo>
                  <a:pt x="4268" y="217324"/>
                </a:lnTo>
                <a:lnTo>
                  <a:pt x="0" y="264949"/>
                </a:lnTo>
                <a:lnTo>
                  <a:pt x="0" y="851051"/>
                </a:lnTo>
                <a:lnTo>
                  <a:pt x="4268" y="898675"/>
                </a:lnTo>
                <a:lnTo>
                  <a:pt x="16575" y="943500"/>
                </a:lnTo>
                <a:lnTo>
                  <a:pt x="36173" y="984775"/>
                </a:lnTo>
                <a:lnTo>
                  <a:pt x="62312" y="1021754"/>
                </a:lnTo>
                <a:lnTo>
                  <a:pt x="94245" y="1053687"/>
                </a:lnTo>
                <a:lnTo>
                  <a:pt x="131224" y="1079826"/>
                </a:lnTo>
                <a:lnTo>
                  <a:pt x="172499" y="1099423"/>
                </a:lnTo>
                <a:lnTo>
                  <a:pt x="217324" y="1111731"/>
                </a:lnTo>
                <a:lnTo>
                  <a:pt x="264949" y="1115999"/>
                </a:lnTo>
                <a:lnTo>
                  <a:pt x="2669799" y="1115999"/>
                </a:lnTo>
                <a:lnTo>
                  <a:pt x="2717424" y="1111731"/>
                </a:lnTo>
                <a:lnTo>
                  <a:pt x="2762249" y="1099423"/>
                </a:lnTo>
                <a:lnTo>
                  <a:pt x="2803524" y="1079826"/>
                </a:lnTo>
                <a:lnTo>
                  <a:pt x="2840502" y="1053687"/>
                </a:lnTo>
                <a:lnTo>
                  <a:pt x="2872435" y="1021754"/>
                </a:lnTo>
                <a:lnTo>
                  <a:pt x="2898575" y="984775"/>
                </a:lnTo>
                <a:lnTo>
                  <a:pt x="2918172" y="943500"/>
                </a:lnTo>
                <a:lnTo>
                  <a:pt x="2930479" y="898675"/>
                </a:lnTo>
                <a:lnTo>
                  <a:pt x="2934748" y="851051"/>
                </a:lnTo>
                <a:lnTo>
                  <a:pt x="2934748" y="264949"/>
                </a:lnTo>
                <a:lnTo>
                  <a:pt x="2930479" y="217324"/>
                </a:lnTo>
                <a:lnTo>
                  <a:pt x="2918172" y="172500"/>
                </a:lnTo>
                <a:lnTo>
                  <a:pt x="2898575" y="131224"/>
                </a:lnTo>
                <a:lnTo>
                  <a:pt x="2872435" y="94245"/>
                </a:lnTo>
                <a:lnTo>
                  <a:pt x="2840502" y="62312"/>
                </a:lnTo>
                <a:lnTo>
                  <a:pt x="2803524" y="36173"/>
                </a:lnTo>
                <a:lnTo>
                  <a:pt x="2762249" y="16575"/>
                </a:lnTo>
                <a:lnTo>
                  <a:pt x="2717424" y="4268"/>
                </a:lnTo>
                <a:lnTo>
                  <a:pt x="2669799" y="0"/>
                </a:lnTo>
                <a:close/>
              </a:path>
            </a:pathLst>
          </a:custGeom>
          <a:solidFill>
            <a:srgbClr val="4756A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Расходы на капитальные вложения           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31,9%</a:t>
            </a:r>
          </a:p>
          <a:p>
            <a:pPr algn="ctr"/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2397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18874</TotalTime>
  <Words>2715</Words>
  <Application>Microsoft Office PowerPoint</Application>
  <PresentationFormat>Лист A4 (210x297 мм)</PresentationFormat>
  <Paragraphs>611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Основные показатели социально-экономического развития Брянский муниципальный район </vt:lpstr>
      <vt:lpstr>Основные характеристики бюджета Брянский муниципальный район </vt:lpstr>
      <vt:lpstr>Структура доходов бюджета Брянский муниципальный район</vt:lpstr>
      <vt:lpstr>Налоговые доходы Брянский муниципальный район </vt:lpstr>
      <vt:lpstr>Неналоговые доходы                 Безвозмездные поступления</vt:lpstr>
      <vt:lpstr>Структура расходов бюджета Брянский муниципальный район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Трушкова</dc:creator>
  <cp:lastModifiedBy>Елена Трушкова</cp:lastModifiedBy>
  <cp:revision>1514</cp:revision>
  <cp:lastPrinted>2026-02-27T12:40:15Z</cp:lastPrinted>
  <dcterms:created xsi:type="dcterms:W3CDTF">2024-09-30T06:17:21Z</dcterms:created>
  <dcterms:modified xsi:type="dcterms:W3CDTF">2026-03-24T05:50:07Z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2024-09-30T00:00:00Z</vt:filetime>
  </property>
  <property fmtid="{D5CDD505-2E9C-101B-9397-08002B2CF9AE}" pid="3" name="Creator">
    <vt:lpwstr>Samsung Electronics</vt:lpwstr>
  </property>
  <property fmtid="{D5CDD505-2E9C-101B-9397-08002B2CF9AE}" pid="4" name="LastSaved">
    <vt:filetime>2024-09-30T00:00:00Z</vt:filetime>
  </property>
</Properties>
</file>